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1252" r:id="rId4"/>
    <p:sldId id="258" r:id="rId5"/>
    <p:sldId id="1231" r:id="rId6"/>
    <p:sldId id="1250" r:id="rId7"/>
    <p:sldId id="1264" r:id="rId8"/>
    <p:sldId id="1253" r:id="rId9"/>
    <p:sldId id="259" r:id="rId10"/>
    <p:sldId id="1255" r:id="rId11"/>
    <p:sldId id="1254" r:id="rId12"/>
    <p:sldId id="267" r:id="rId13"/>
    <p:sldId id="264" r:id="rId14"/>
    <p:sldId id="1256" r:id="rId15"/>
    <p:sldId id="260" r:id="rId16"/>
    <p:sldId id="272" r:id="rId17"/>
    <p:sldId id="1226" r:id="rId18"/>
    <p:sldId id="261" r:id="rId19"/>
    <p:sldId id="1222" r:id="rId20"/>
    <p:sldId id="262" r:id="rId21"/>
    <p:sldId id="263" r:id="rId22"/>
    <p:sldId id="1225" r:id="rId23"/>
    <p:sldId id="1227" r:id="rId24"/>
    <p:sldId id="1257" r:id="rId25"/>
    <p:sldId id="323" r:id="rId26"/>
    <p:sldId id="265" r:id="rId27"/>
    <p:sldId id="1258" r:id="rId28"/>
    <p:sldId id="1259" r:id="rId29"/>
    <p:sldId id="1229" r:id="rId30"/>
    <p:sldId id="1228" r:id="rId31"/>
    <p:sldId id="1230" r:id="rId32"/>
    <p:sldId id="1251" r:id="rId33"/>
    <p:sldId id="1261" r:id="rId34"/>
    <p:sldId id="1232" r:id="rId35"/>
    <p:sldId id="1234" r:id="rId36"/>
    <p:sldId id="1262" r:id="rId37"/>
    <p:sldId id="1235" r:id="rId38"/>
    <p:sldId id="268" r:id="rId39"/>
    <p:sldId id="1263" r:id="rId40"/>
    <p:sldId id="558" r:id="rId41"/>
    <p:sldId id="1260" r:id="rId42"/>
  </p:sldIdLst>
  <p:sldSz cx="18288000" cy="10287000"/>
  <p:notesSz cx="6797675" cy="9926638"/>
  <p:embeddedFontLst>
    <p:embeddedFont>
      <p:font typeface="Archivo Black" panose="020B0604020202020204" charset="0"/>
      <p:regular r:id="rId44"/>
    </p:embeddedFont>
    <p:embeddedFont>
      <p:font typeface="Arial Black" panose="020B0A04020102020204" pitchFamily="34" charset="0"/>
      <p:bold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odec Pro ExtraBold" panose="020B0604020202020204" charset="0"/>
      <p:regular r:id="rId50"/>
    </p:embeddedFont>
    <p:embeddedFont>
      <p:font typeface="DM Sans" pitchFamily="2" charset="0"/>
      <p:regular r:id="rId51"/>
      <p:bold r:id="rId52"/>
      <p:italic r:id="rId53"/>
      <p:boldItalic r:id="rId54"/>
    </p:embeddedFont>
    <p:embeddedFont>
      <p:font typeface="DM Sans Bold" charset="0"/>
      <p:regular r:id="rId55"/>
    </p:embeddedFont>
    <p:embeddedFont>
      <p:font typeface="Garamond" panose="02020404030301010803" pitchFamily="18" charset="0"/>
      <p:regular r:id="rId56"/>
      <p:bold r:id="rId57"/>
      <p:italic r:id="rId58"/>
    </p:embeddedFont>
    <p:embeddedFont>
      <p:font typeface="Montserrat Classic" panose="020B0604020202020204" charset="0"/>
      <p:regular r:id="rId59"/>
    </p:embeddedFont>
    <p:embeddedFont>
      <p:font typeface="Montserrat Classic Bold" panose="020B0604020202020204" charset="0"/>
      <p:regular r:id="rId60"/>
    </p:embeddedFont>
    <p:embeddedFont>
      <p:font typeface="Montserrat Light" panose="00000400000000000000" pitchFamily="2" charset="0"/>
      <p:regular r:id="rId61"/>
      <p:italic r:id="rId62"/>
    </p:embeddedFont>
    <p:embeddedFont>
      <p:font typeface="Montserrat Light Bold" panose="020B0604020202020204" charset="0"/>
      <p:regular r:id="rId63"/>
    </p:embeddedFont>
    <p:embeddedFont>
      <p:font typeface="Open Sauce" panose="020B0604020202020204" charset="0"/>
      <p:regular r:id="rId6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48F3162-5680-6CAA-2B3B-9F912A808F9A}" name="Joanette Eises" initials="JE" userId="Joanette Eises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99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63" Type="http://schemas.openxmlformats.org/officeDocument/2006/relationships/font" Target="fonts/font20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1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font" Target="fonts/font21.fntdata"/><Relationship Id="rId69" Type="http://schemas.microsoft.com/office/2018/10/relationships/authors" Target="authors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7.fntdata"/><Relationship Id="rId55" Type="http://schemas.openxmlformats.org/officeDocument/2006/relationships/font" Target="fonts/font12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E458BA-3E15-4153-9D10-54E44AF0FE4F}" type="doc">
      <dgm:prSet loTypeId="urn:microsoft.com/office/officeart/2005/8/layout/hierarchy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689A4A4C-16C8-4085-9957-F06D530CA2A4}">
      <dgm:prSet/>
      <dgm:spPr/>
      <dgm:t>
        <a:bodyPr/>
        <a:lstStyle/>
        <a:p>
          <a:r>
            <a:rPr lang="en-US" dirty="0"/>
            <a:t>i) equips individuals to make </a:t>
          </a:r>
          <a:r>
            <a:rPr lang="en-US" b="1" dirty="0"/>
            <a:t>decisions</a:t>
          </a:r>
          <a:r>
            <a:rPr lang="en-US" dirty="0"/>
            <a:t> that are of </a:t>
          </a:r>
          <a:r>
            <a:rPr lang="en-US" b="1" dirty="0"/>
            <a:t>benefit</a:t>
          </a:r>
          <a:r>
            <a:rPr lang="en-US" dirty="0"/>
            <a:t> to </a:t>
          </a:r>
          <a:r>
            <a:rPr lang="en-US" b="1" dirty="0"/>
            <a:t>themselves </a:t>
          </a:r>
          <a:r>
            <a:rPr lang="en-US" dirty="0"/>
            <a:t>and their </a:t>
          </a:r>
          <a:r>
            <a:rPr lang="en-US" b="1" dirty="0"/>
            <a:t>family </a:t>
          </a:r>
          <a:r>
            <a:rPr lang="en-US" b="0" dirty="0"/>
            <a:t>or</a:t>
          </a:r>
          <a:r>
            <a:rPr lang="en-US" b="1" dirty="0"/>
            <a:t> community</a:t>
          </a:r>
          <a:endParaRPr lang="en-NA" b="1" dirty="0"/>
        </a:p>
      </dgm:t>
    </dgm:pt>
    <dgm:pt modelId="{7E5B5525-F62C-4D89-B07A-417A0B25263C}" type="parTrans" cxnId="{894D1A1B-4E26-479B-A44E-B3552058F00E}">
      <dgm:prSet/>
      <dgm:spPr/>
      <dgm:t>
        <a:bodyPr/>
        <a:lstStyle/>
        <a:p>
          <a:endParaRPr lang="en-NA"/>
        </a:p>
      </dgm:t>
    </dgm:pt>
    <dgm:pt modelId="{EBA2C485-5159-49A6-8B3A-E89C7C434369}" type="sibTrans" cxnId="{894D1A1B-4E26-479B-A44E-B3552058F00E}">
      <dgm:prSet/>
      <dgm:spPr/>
      <dgm:t>
        <a:bodyPr/>
        <a:lstStyle/>
        <a:p>
          <a:endParaRPr lang="en-NA"/>
        </a:p>
      </dgm:t>
    </dgm:pt>
    <dgm:pt modelId="{2C689719-EA6B-4564-83C9-0935072AFA1C}">
      <dgm:prSet/>
      <dgm:spPr/>
      <dgm:t>
        <a:bodyPr/>
        <a:lstStyle/>
        <a:p>
          <a:r>
            <a:rPr lang="en-US" dirty="0"/>
            <a:t>ii) to constructively </a:t>
          </a:r>
          <a:r>
            <a:rPr lang="en-US" b="1" dirty="0"/>
            <a:t>support </a:t>
          </a:r>
          <a:r>
            <a:rPr lang="en-US" b="0" dirty="0"/>
            <a:t>and</a:t>
          </a:r>
          <a:r>
            <a:rPr lang="en-US" b="1" dirty="0"/>
            <a:t> critique </a:t>
          </a:r>
          <a:r>
            <a:rPr lang="en-US" dirty="0"/>
            <a:t>the economic world an individual lives </a:t>
          </a:r>
          <a:endParaRPr lang="en-NA" b="1" dirty="0"/>
        </a:p>
      </dgm:t>
    </dgm:pt>
    <dgm:pt modelId="{CDAF11B5-7DF0-4F23-ADD8-1C2326D053BE}" type="parTrans" cxnId="{2A467366-78BB-4FEE-BF82-E85CFE069B79}">
      <dgm:prSet/>
      <dgm:spPr/>
      <dgm:t>
        <a:bodyPr/>
        <a:lstStyle/>
        <a:p>
          <a:endParaRPr lang="en-NA"/>
        </a:p>
      </dgm:t>
    </dgm:pt>
    <dgm:pt modelId="{E17B5B87-7FD1-4DF3-A195-5142DA7579BA}" type="sibTrans" cxnId="{2A467366-78BB-4FEE-BF82-E85CFE069B79}">
      <dgm:prSet/>
      <dgm:spPr/>
      <dgm:t>
        <a:bodyPr/>
        <a:lstStyle/>
        <a:p>
          <a:endParaRPr lang="en-NA"/>
        </a:p>
      </dgm:t>
    </dgm:pt>
    <dgm:pt modelId="{EE16982B-C46F-4D4E-8F9D-E569968C2AA6}" type="pres">
      <dgm:prSet presAssocID="{B8E458BA-3E15-4153-9D10-54E44AF0FE4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1E7F587-A271-4ABC-A764-E3962E580E2D}" type="pres">
      <dgm:prSet presAssocID="{689A4A4C-16C8-4085-9957-F06D530CA2A4}" presName="hierRoot1" presStyleCnt="0"/>
      <dgm:spPr/>
    </dgm:pt>
    <dgm:pt modelId="{AB7B2378-708D-4BD2-ADA5-3D47716DA929}" type="pres">
      <dgm:prSet presAssocID="{689A4A4C-16C8-4085-9957-F06D530CA2A4}" presName="composite" presStyleCnt="0"/>
      <dgm:spPr/>
    </dgm:pt>
    <dgm:pt modelId="{BFBD04CD-82F2-4948-8C1B-97BCFEA346EE}" type="pres">
      <dgm:prSet presAssocID="{689A4A4C-16C8-4085-9957-F06D530CA2A4}" presName="background" presStyleLbl="node0" presStyleIdx="0" presStyleCnt="2"/>
      <dgm:spPr>
        <a:solidFill>
          <a:schemeClr val="tx1"/>
        </a:solidFill>
      </dgm:spPr>
    </dgm:pt>
    <dgm:pt modelId="{0D6B7675-4CD9-4882-86CC-31BF44C3FE38}" type="pres">
      <dgm:prSet presAssocID="{689A4A4C-16C8-4085-9957-F06D530CA2A4}" presName="text" presStyleLbl="fgAcc0" presStyleIdx="0" presStyleCnt="2" custScaleX="152657" custScaleY="141419" custLinFactNeighborX="2945" custLinFactNeighborY="-57833">
        <dgm:presLayoutVars>
          <dgm:chPref val="3"/>
        </dgm:presLayoutVars>
      </dgm:prSet>
      <dgm:spPr/>
    </dgm:pt>
    <dgm:pt modelId="{50C45E35-9C70-45B6-90C7-70F5615DD9C5}" type="pres">
      <dgm:prSet presAssocID="{689A4A4C-16C8-4085-9957-F06D530CA2A4}" presName="hierChild2" presStyleCnt="0"/>
      <dgm:spPr/>
    </dgm:pt>
    <dgm:pt modelId="{5A92AE48-C4F6-430D-9615-0EB25E5AE08C}" type="pres">
      <dgm:prSet presAssocID="{2C689719-EA6B-4564-83C9-0935072AFA1C}" presName="hierRoot1" presStyleCnt="0"/>
      <dgm:spPr/>
    </dgm:pt>
    <dgm:pt modelId="{B5A7BF8F-F5A6-4C05-8727-7E5B9DE584F0}" type="pres">
      <dgm:prSet presAssocID="{2C689719-EA6B-4564-83C9-0935072AFA1C}" presName="composite" presStyleCnt="0"/>
      <dgm:spPr/>
    </dgm:pt>
    <dgm:pt modelId="{12418FC6-E134-41EB-A1B0-B635D2D20E36}" type="pres">
      <dgm:prSet presAssocID="{2C689719-EA6B-4564-83C9-0935072AFA1C}" presName="background" presStyleLbl="node0" presStyleIdx="1" presStyleCnt="2"/>
      <dgm:spPr>
        <a:solidFill>
          <a:schemeClr val="tx1"/>
        </a:solidFill>
      </dgm:spPr>
    </dgm:pt>
    <dgm:pt modelId="{0E182216-FDE9-40AA-A307-7371BA69234F}" type="pres">
      <dgm:prSet presAssocID="{2C689719-EA6B-4564-83C9-0935072AFA1C}" presName="text" presStyleLbl="fgAcc0" presStyleIdx="1" presStyleCnt="2" custScaleX="168771" custScaleY="133525" custLinFactNeighborX="-6430" custLinFactNeighborY="-45428">
        <dgm:presLayoutVars>
          <dgm:chPref val="3"/>
        </dgm:presLayoutVars>
      </dgm:prSet>
      <dgm:spPr/>
    </dgm:pt>
    <dgm:pt modelId="{2260AC55-8D4B-4C38-B002-958BF3CBF0AC}" type="pres">
      <dgm:prSet presAssocID="{2C689719-EA6B-4564-83C9-0935072AFA1C}" presName="hierChild2" presStyleCnt="0"/>
      <dgm:spPr/>
    </dgm:pt>
  </dgm:ptLst>
  <dgm:cxnLst>
    <dgm:cxn modelId="{894D1A1B-4E26-479B-A44E-B3552058F00E}" srcId="{B8E458BA-3E15-4153-9D10-54E44AF0FE4F}" destId="{689A4A4C-16C8-4085-9957-F06D530CA2A4}" srcOrd="0" destOrd="0" parTransId="{7E5B5525-F62C-4D89-B07A-417A0B25263C}" sibTransId="{EBA2C485-5159-49A6-8B3A-E89C7C434369}"/>
    <dgm:cxn modelId="{2A467366-78BB-4FEE-BF82-E85CFE069B79}" srcId="{B8E458BA-3E15-4153-9D10-54E44AF0FE4F}" destId="{2C689719-EA6B-4564-83C9-0935072AFA1C}" srcOrd="1" destOrd="0" parTransId="{CDAF11B5-7DF0-4F23-ADD8-1C2326D053BE}" sibTransId="{E17B5B87-7FD1-4DF3-A195-5142DA7579BA}"/>
    <dgm:cxn modelId="{1FDB946F-1E36-4DD5-BD7B-0E851753115E}" type="presOf" srcId="{B8E458BA-3E15-4153-9D10-54E44AF0FE4F}" destId="{EE16982B-C46F-4D4E-8F9D-E569968C2AA6}" srcOrd="0" destOrd="0" presId="urn:microsoft.com/office/officeart/2005/8/layout/hierarchy1"/>
    <dgm:cxn modelId="{1CF99D78-9211-46E6-921E-3A5D922EA814}" type="presOf" srcId="{2C689719-EA6B-4564-83C9-0935072AFA1C}" destId="{0E182216-FDE9-40AA-A307-7371BA69234F}" srcOrd="0" destOrd="0" presId="urn:microsoft.com/office/officeart/2005/8/layout/hierarchy1"/>
    <dgm:cxn modelId="{2901B9A4-091B-460D-8B3A-344002211A24}" type="presOf" srcId="{689A4A4C-16C8-4085-9957-F06D530CA2A4}" destId="{0D6B7675-4CD9-4882-86CC-31BF44C3FE38}" srcOrd="0" destOrd="0" presId="urn:microsoft.com/office/officeart/2005/8/layout/hierarchy1"/>
    <dgm:cxn modelId="{AEA54221-11A8-4C68-AB6C-E27117860AE1}" type="presParOf" srcId="{EE16982B-C46F-4D4E-8F9D-E569968C2AA6}" destId="{81E7F587-A271-4ABC-A764-E3962E580E2D}" srcOrd="0" destOrd="0" presId="urn:microsoft.com/office/officeart/2005/8/layout/hierarchy1"/>
    <dgm:cxn modelId="{C075B0BB-E2FD-495C-A530-E3A224C8EFC0}" type="presParOf" srcId="{81E7F587-A271-4ABC-A764-E3962E580E2D}" destId="{AB7B2378-708D-4BD2-ADA5-3D47716DA929}" srcOrd="0" destOrd="0" presId="urn:microsoft.com/office/officeart/2005/8/layout/hierarchy1"/>
    <dgm:cxn modelId="{442314C4-3E1A-43F5-9A7F-4DBACF90A63B}" type="presParOf" srcId="{AB7B2378-708D-4BD2-ADA5-3D47716DA929}" destId="{BFBD04CD-82F2-4948-8C1B-97BCFEA346EE}" srcOrd="0" destOrd="0" presId="urn:microsoft.com/office/officeart/2005/8/layout/hierarchy1"/>
    <dgm:cxn modelId="{EE152DE5-DDFF-4168-A7EE-56C5C914807F}" type="presParOf" srcId="{AB7B2378-708D-4BD2-ADA5-3D47716DA929}" destId="{0D6B7675-4CD9-4882-86CC-31BF44C3FE38}" srcOrd="1" destOrd="0" presId="urn:microsoft.com/office/officeart/2005/8/layout/hierarchy1"/>
    <dgm:cxn modelId="{832AB4E1-DB6F-428F-96B0-B200BDD09F1E}" type="presParOf" srcId="{81E7F587-A271-4ABC-A764-E3962E580E2D}" destId="{50C45E35-9C70-45B6-90C7-70F5615DD9C5}" srcOrd="1" destOrd="0" presId="urn:microsoft.com/office/officeart/2005/8/layout/hierarchy1"/>
    <dgm:cxn modelId="{AF86E0F6-B320-4E91-9EC4-69F0052459A6}" type="presParOf" srcId="{EE16982B-C46F-4D4E-8F9D-E569968C2AA6}" destId="{5A92AE48-C4F6-430D-9615-0EB25E5AE08C}" srcOrd="1" destOrd="0" presId="urn:microsoft.com/office/officeart/2005/8/layout/hierarchy1"/>
    <dgm:cxn modelId="{C72E752A-A339-4279-8FFD-52003A342FC4}" type="presParOf" srcId="{5A92AE48-C4F6-430D-9615-0EB25E5AE08C}" destId="{B5A7BF8F-F5A6-4C05-8727-7E5B9DE584F0}" srcOrd="0" destOrd="0" presId="urn:microsoft.com/office/officeart/2005/8/layout/hierarchy1"/>
    <dgm:cxn modelId="{108A8788-EB7B-4A4A-A128-CB1F87875A85}" type="presParOf" srcId="{B5A7BF8F-F5A6-4C05-8727-7E5B9DE584F0}" destId="{12418FC6-E134-41EB-A1B0-B635D2D20E36}" srcOrd="0" destOrd="0" presId="urn:microsoft.com/office/officeart/2005/8/layout/hierarchy1"/>
    <dgm:cxn modelId="{4AE2E40C-5136-4AB1-A709-8060E3137BEF}" type="presParOf" srcId="{B5A7BF8F-F5A6-4C05-8727-7E5B9DE584F0}" destId="{0E182216-FDE9-40AA-A307-7371BA69234F}" srcOrd="1" destOrd="0" presId="urn:microsoft.com/office/officeart/2005/8/layout/hierarchy1"/>
    <dgm:cxn modelId="{E6AF9435-D5C4-4A0D-A4E6-F4B81101D1B6}" type="presParOf" srcId="{5A92AE48-C4F6-430D-9615-0EB25E5AE08C}" destId="{2260AC55-8D4B-4C38-B002-958BF3CBF0A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BD04CD-82F2-4948-8C1B-97BCFEA346EE}">
      <dsp:nvSpPr>
        <dsp:cNvPr id="0" name=""/>
        <dsp:cNvSpPr/>
      </dsp:nvSpPr>
      <dsp:spPr>
        <a:xfrm>
          <a:off x="121976" y="-420107"/>
          <a:ext cx="6075702" cy="3574055"/>
        </a:xfrm>
        <a:prstGeom prst="roundRect">
          <a:avLst>
            <a:gd name="adj" fmla="val 10000"/>
          </a:avLst>
        </a:prstGeom>
        <a:solidFill>
          <a:schemeClr val="tx1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6B7675-4CD9-4882-86CC-31BF44C3FE38}">
      <dsp:nvSpPr>
        <dsp:cNvPr id="0" name=""/>
        <dsp:cNvSpPr/>
      </dsp:nvSpPr>
      <dsp:spPr>
        <a:xfrm>
          <a:off x="564195" y="0"/>
          <a:ext cx="6075702" cy="3574055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i) equips individuals to make </a:t>
          </a:r>
          <a:r>
            <a:rPr lang="en-US" sz="4300" b="1" kern="1200" dirty="0"/>
            <a:t>decisions</a:t>
          </a:r>
          <a:r>
            <a:rPr lang="en-US" sz="4300" kern="1200" dirty="0"/>
            <a:t> that are of </a:t>
          </a:r>
          <a:r>
            <a:rPr lang="en-US" sz="4300" b="1" kern="1200" dirty="0"/>
            <a:t>benefit</a:t>
          </a:r>
          <a:r>
            <a:rPr lang="en-US" sz="4300" kern="1200" dirty="0"/>
            <a:t> to </a:t>
          </a:r>
          <a:r>
            <a:rPr lang="en-US" sz="4300" b="1" kern="1200" dirty="0"/>
            <a:t>themselves </a:t>
          </a:r>
          <a:r>
            <a:rPr lang="en-US" sz="4300" kern="1200" dirty="0"/>
            <a:t>and their </a:t>
          </a:r>
          <a:r>
            <a:rPr lang="en-US" sz="4300" b="1" kern="1200" dirty="0"/>
            <a:t>family </a:t>
          </a:r>
          <a:r>
            <a:rPr lang="en-US" sz="4300" b="0" kern="1200" dirty="0"/>
            <a:t>or</a:t>
          </a:r>
          <a:r>
            <a:rPr lang="en-US" sz="4300" b="1" kern="1200" dirty="0"/>
            <a:t> community</a:t>
          </a:r>
          <a:endParaRPr lang="en-NA" sz="4300" b="1" kern="1200" dirty="0"/>
        </a:p>
      </dsp:txBody>
      <dsp:txXfrm>
        <a:off x="668875" y="104680"/>
        <a:ext cx="5866342" cy="3364695"/>
      </dsp:txXfrm>
    </dsp:sp>
    <dsp:sp modelId="{12418FC6-E134-41EB-A1B0-B635D2D20E36}">
      <dsp:nvSpPr>
        <dsp:cNvPr id="0" name=""/>
        <dsp:cNvSpPr/>
      </dsp:nvSpPr>
      <dsp:spPr>
        <a:xfrm>
          <a:off x="6708995" y="-420107"/>
          <a:ext cx="6717035" cy="3374551"/>
        </a:xfrm>
        <a:prstGeom prst="roundRect">
          <a:avLst>
            <a:gd name="adj" fmla="val 10000"/>
          </a:avLst>
        </a:prstGeom>
        <a:solidFill>
          <a:schemeClr val="tx1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182216-FDE9-40AA-A307-7371BA69234F}">
      <dsp:nvSpPr>
        <dsp:cNvPr id="0" name=""/>
        <dsp:cNvSpPr/>
      </dsp:nvSpPr>
      <dsp:spPr>
        <a:xfrm>
          <a:off x="7151214" y="0"/>
          <a:ext cx="6717035" cy="3374551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ii) to constructively </a:t>
          </a:r>
          <a:r>
            <a:rPr lang="en-US" sz="4300" b="1" kern="1200" dirty="0"/>
            <a:t>support </a:t>
          </a:r>
          <a:r>
            <a:rPr lang="en-US" sz="4300" b="0" kern="1200" dirty="0"/>
            <a:t>and</a:t>
          </a:r>
          <a:r>
            <a:rPr lang="en-US" sz="4300" b="1" kern="1200" dirty="0"/>
            <a:t> critique </a:t>
          </a:r>
          <a:r>
            <a:rPr lang="en-US" sz="4300" kern="1200" dirty="0"/>
            <a:t>the economic world an individual lives </a:t>
          </a:r>
          <a:endParaRPr lang="en-NA" sz="4300" b="1" kern="1200" dirty="0"/>
        </a:p>
      </dsp:txBody>
      <dsp:txXfrm>
        <a:off x="7250051" y="98837"/>
        <a:ext cx="6519361" cy="31768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10049D-839C-4319-9EA1-A2B326486B89}" type="datetimeFigureOut">
              <a:rPr lang="en-NA" smtClean="0"/>
              <a:t>27/07/2023</a:t>
            </a:fld>
            <a:endParaRPr lang="en-N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853210-702F-41A3-899E-3A4F5F947252}" type="slidenum">
              <a:rPr lang="en-NA" smtClean="0"/>
              <a:t>‹#›</a:t>
            </a:fld>
            <a:endParaRPr lang="en-NA"/>
          </a:p>
        </p:txBody>
      </p:sp>
    </p:spTree>
    <p:extLst>
      <p:ext uri="{BB962C8B-B14F-4D97-AF65-F5344CB8AC3E}">
        <p14:creationId xmlns:p14="http://schemas.microsoft.com/office/powerpoint/2010/main" val="624341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53210-702F-41A3-899E-3A4F5F947252}" type="slidenum">
              <a:rPr lang="en-NA" smtClean="0"/>
              <a:t>4</a:t>
            </a:fld>
            <a:endParaRPr lang="en-NA"/>
          </a:p>
        </p:txBody>
      </p:sp>
    </p:spTree>
    <p:extLst>
      <p:ext uri="{BB962C8B-B14F-4D97-AF65-F5344CB8AC3E}">
        <p14:creationId xmlns:p14="http://schemas.microsoft.com/office/powerpoint/2010/main" val="2236650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53210-702F-41A3-899E-3A4F5F947252}" type="slidenum">
              <a:rPr lang="en-NA" smtClean="0"/>
              <a:t>10</a:t>
            </a:fld>
            <a:endParaRPr lang="en-NA"/>
          </a:p>
        </p:txBody>
      </p:sp>
    </p:spTree>
    <p:extLst>
      <p:ext uri="{BB962C8B-B14F-4D97-AF65-F5344CB8AC3E}">
        <p14:creationId xmlns:p14="http://schemas.microsoft.com/office/powerpoint/2010/main" val="876835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53210-702F-41A3-899E-3A4F5F947252}" type="slidenum">
              <a:rPr lang="en-NA" smtClean="0"/>
              <a:t>23</a:t>
            </a:fld>
            <a:endParaRPr lang="en-NA"/>
          </a:p>
        </p:txBody>
      </p:sp>
    </p:spTree>
    <p:extLst>
      <p:ext uri="{BB962C8B-B14F-4D97-AF65-F5344CB8AC3E}">
        <p14:creationId xmlns:p14="http://schemas.microsoft.com/office/powerpoint/2010/main" val="3133033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0" dirty="0"/>
              <a:t>The Consumer Credit Regulators are Bank of Namibia for the banks, and NAMFISA for all the others.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B88FE9-4E9F-4F26-8EDB-78F7B9057DC7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730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53210-702F-41A3-899E-3A4F5F947252}" type="slidenum">
              <a:rPr lang="en-NA" smtClean="0"/>
              <a:t>30</a:t>
            </a:fld>
            <a:endParaRPr lang="en-NA"/>
          </a:p>
        </p:txBody>
      </p:sp>
    </p:spTree>
    <p:extLst>
      <p:ext uri="{BB962C8B-B14F-4D97-AF65-F5344CB8AC3E}">
        <p14:creationId xmlns:p14="http://schemas.microsoft.com/office/powerpoint/2010/main" val="4096409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53210-702F-41A3-899E-3A4F5F947252}" type="slidenum">
              <a:rPr lang="en-NA" smtClean="0"/>
              <a:t>32</a:t>
            </a:fld>
            <a:endParaRPr lang="en-NA"/>
          </a:p>
        </p:txBody>
      </p:sp>
    </p:spTree>
    <p:extLst>
      <p:ext uri="{BB962C8B-B14F-4D97-AF65-F5344CB8AC3E}">
        <p14:creationId xmlns:p14="http://schemas.microsoft.com/office/powerpoint/2010/main" val="4104831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53210-702F-41A3-899E-3A4F5F947252}" type="slidenum">
              <a:rPr lang="en-NA" smtClean="0"/>
              <a:t>35</a:t>
            </a:fld>
            <a:endParaRPr lang="en-NA"/>
          </a:p>
        </p:txBody>
      </p:sp>
    </p:spTree>
    <p:extLst>
      <p:ext uri="{BB962C8B-B14F-4D97-AF65-F5344CB8AC3E}">
        <p14:creationId xmlns:p14="http://schemas.microsoft.com/office/powerpoint/2010/main" val="225235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D2D03E-3886-44E8-B7A9-11CE69A6EB3F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964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80E28-2759-4FAD-BA32-AA0FDB6188F9}" type="datetimeFigureOut">
              <a:rPr lang="en-US" smtClean="0"/>
              <a:t>7/27/2023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10A0-F218-4896-987D-E7FBB14C683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8288000" cy="10287000"/>
          </a:xfrm>
        </p:spPr>
        <p:txBody>
          <a:bodyPr>
            <a:normAutofit/>
          </a:bodyPr>
          <a:lstStyle>
            <a:lvl1pPr algn="ctr">
              <a:defRPr sz="3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070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23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23.jpe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12" Type="http://schemas.microsoft.com/office/2007/relationships/diagramDrawing" Target="../diagrams/drawing1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37.sv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36.png"/><Relationship Id="rId9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svg"/><Relationship Id="rId9" Type="http://schemas.openxmlformats.org/officeDocument/2006/relationships/image" Target="../media/image4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svg"/><Relationship Id="rId9" Type="http://schemas.openxmlformats.org/officeDocument/2006/relationships/image" Target="../media/image55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svg"/><Relationship Id="rId9" Type="http://schemas.openxmlformats.org/officeDocument/2006/relationships/image" Target="../media/image56.emf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4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microsoft.com/office/2007/relationships/hdphoto" Target="../media/hdphoto1.wdp"/><Relationship Id="rId9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openxmlformats.org/officeDocument/2006/relationships/image" Target="../media/image7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7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77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80.png"/><Relationship Id="rId4" Type="http://schemas.openxmlformats.org/officeDocument/2006/relationships/image" Target="../media/image79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12" Type="http://schemas.openxmlformats.org/officeDocument/2006/relationships/image" Target="../media/image87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svg"/><Relationship Id="rId11" Type="http://schemas.openxmlformats.org/officeDocument/2006/relationships/image" Target="../media/image86.png"/><Relationship Id="rId5" Type="http://schemas.openxmlformats.org/officeDocument/2006/relationships/image" Target="../media/image14.png"/><Relationship Id="rId10" Type="http://schemas.openxmlformats.org/officeDocument/2006/relationships/image" Target="../media/image17.svg"/><Relationship Id="rId4" Type="http://schemas.openxmlformats.org/officeDocument/2006/relationships/image" Target="../media/image82.svg"/><Relationship Id="rId9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13" Type="http://schemas.openxmlformats.org/officeDocument/2006/relationships/image" Target="../media/image96.sv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5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svg"/><Relationship Id="rId11" Type="http://schemas.openxmlformats.org/officeDocument/2006/relationships/image" Target="../media/image95.svg"/><Relationship Id="rId5" Type="http://schemas.openxmlformats.org/officeDocument/2006/relationships/image" Target="../media/image90.png"/><Relationship Id="rId15" Type="http://schemas.openxmlformats.org/officeDocument/2006/relationships/image" Target="../media/image97.svg"/><Relationship Id="rId10" Type="http://schemas.openxmlformats.org/officeDocument/2006/relationships/image" Target="../media/image49.png"/><Relationship Id="rId4" Type="http://schemas.openxmlformats.org/officeDocument/2006/relationships/image" Target="../media/image89.svg"/><Relationship Id="rId9" Type="http://schemas.openxmlformats.org/officeDocument/2006/relationships/image" Target="../media/image94.svg"/><Relationship Id="rId1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10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3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hyperlink" Target="http://www.namfisa.com.na/" TargetMode="External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jpg"/><Relationship Id="rId10" Type="http://schemas.openxmlformats.org/officeDocument/2006/relationships/image" Target="../media/image113.png"/><Relationship Id="rId4" Type="http://schemas.openxmlformats.org/officeDocument/2006/relationships/hyperlink" Target="mailto:complaintsdept@namfisa.com.na" TargetMode="External"/><Relationship Id="rId9" Type="http://schemas.openxmlformats.org/officeDocument/2006/relationships/image" Target="../media/image11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76.png"/><Relationship Id="rId7" Type="http://schemas.openxmlformats.org/officeDocument/2006/relationships/image" Target="../media/image11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77.svg"/><Relationship Id="rId4" Type="http://schemas.openxmlformats.org/officeDocument/2006/relationships/image" Target="../media/image9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2.svg"/><Relationship Id="rId9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15651"/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-4521330">
            <a:off x="4522202" y="1734737"/>
            <a:ext cx="14167639" cy="7119239"/>
          </a:xfrm>
          <a:custGeom>
            <a:avLst/>
            <a:gdLst/>
            <a:ahLst/>
            <a:cxnLst/>
            <a:rect l="l" t="t" r="r" b="b"/>
            <a:pathLst>
              <a:path w="14167639" h="7119239">
                <a:moveTo>
                  <a:pt x="0" y="0"/>
                </a:moveTo>
                <a:lnTo>
                  <a:pt x="14167639" y="0"/>
                </a:lnTo>
                <a:lnTo>
                  <a:pt x="14167639" y="7119238"/>
                </a:lnTo>
                <a:lnTo>
                  <a:pt x="0" y="71192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NA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699592" y="0"/>
            <a:ext cx="8698393" cy="10400373"/>
            <a:chOff x="0" y="0"/>
            <a:chExt cx="8603361" cy="10286746"/>
          </a:xfrm>
        </p:grpSpPr>
        <p:sp>
          <p:nvSpPr>
            <p:cNvPr id="6" name="Freeform 6"/>
            <p:cNvSpPr/>
            <p:nvPr/>
          </p:nvSpPr>
          <p:spPr>
            <a:xfrm>
              <a:off x="-2794" y="-128"/>
              <a:ext cx="8606155" cy="10286874"/>
            </a:xfrm>
            <a:custGeom>
              <a:avLst/>
              <a:gdLst/>
              <a:ahLst/>
              <a:cxnLst/>
              <a:rect l="l" t="t" r="r" b="b"/>
              <a:pathLst>
                <a:path w="8606155" h="10286874">
                  <a:moveTo>
                    <a:pt x="8606155" y="10251441"/>
                  </a:moveTo>
                  <a:cubicBezTo>
                    <a:pt x="8606155" y="10284588"/>
                    <a:pt x="8595487" y="10286874"/>
                    <a:pt x="8567674" y="10286874"/>
                  </a:cubicBezTo>
                  <a:cubicBezTo>
                    <a:pt x="5713094" y="10286239"/>
                    <a:pt x="2858643" y="10286239"/>
                    <a:pt x="4064" y="10286239"/>
                  </a:cubicBezTo>
                  <a:cubicBezTo>
                    <a:pt x="0" y="10272396"/>
                    <a:pt x="6350" y="10259823"/>
                    <a:pt x="9271" y="10246996"/>
                  </a:cubicBezTo>
                  <a:cubicBezTo>
                    <a:pt x="134747" y="9685402"/>
                    <a:pt x="260350" y="9123935"/>
                    <a:pt x="386207" y="8562467"/>
                  </a:cubicBezTo>
                  <a:cubicBezTo>
                    <a:pt x="565658" y="7761986"/>
                    <a:pt x="745490" y="6961633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6"/>
                    <a:pt x="8605139" y="6846317"/>
                    <a:pt x="8606155" y="10251441"/>
                  </a:cubicBezTo>
                  <a:close/>
                </a:path>
              </a:pathLst>
            </a:custGeom>
            <a:blipFill>
              <a:blip r:embed="rId4"/>
              <a:stretch>
                <a:fillRect l="-114498" t="-230" r="-2201" b="-20632"/>
              </a:stretch>
            </a:blipFill>
          </p:spPr>
          <p:txBody>
            <a:bodyPr/>
            <a:lstStyle/>
            <a:p>
              <a:endParaRPr lang="en-NA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191521" y="3349077"/>
            <a:ext cx="9904959" cy="3588846"/>
            <a:chOff x="0" y="0"/>
            <a:chExt cx="2608713" cy="94521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608713" cy="945211"/>
            </a:xfrm>
            <a:custGeom>
              <a:avLst/>
              <a:gdLst/>
              <a:ahLst/>
              <a:cxnLst/>
              <a:rect l="l" t="t" r="r" b="b"/>
              <a:pathLst>
                <a:path w="2608713" h="945211">
                  <a:moveTo>
                    <a:pt x="0" y="0"/>
                  </a:moveTo>
                  <a:lnTo>
                    <a:pt x="2608713" y="0"/>
                  </a:lnTo>
                  <a:lnTo>
                    <a:pt x="2608713" y="945211"/>
                  </a:lnTo>
                  <a:lnTo>
                    <a:pt x="0" y="9452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NA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CA0E90B-6D28-39B6-2EB0-2540919CA96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735" y="62946"/>
            <a:ext cx="19056628" cy="10719353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4191521" y="6937923"/>
            <a:ext cx="9904959" cy="680751"/>
          </a:xfrm>
          <a:custGeom>
            <a:avLst/>
            <a:gdLst/>
            <a:ahLst/>
            <a:cxnLst/>
            <a:rect l="l" t="t" r="r" b="b"/>
            <a:pathLst>
              <a:path w="9904959" h="680751">
                <a:moveTo>
                  <a:pt x="0" y="0"/>
                </a:moveTo>
                <a:lnTo>
                  <a:pt x="9904958" y="0"/>
                </a:lnTo>
                <a:lnTo>
                  <a:pt x="9904958" y="680752"/>
                </a:lnTo>
                <a:lnTo>
                  <a:pt x="0" y="6807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87363"/>
            </a:stretch>
          </a:blipFill>
        </p:spPr>
        <p:txBody>
          <a:bodyPr/>
          <a:lstStyle/>
          <a:p>
            <a:endParaRPr lang="en-NA"/>
          </a:p>
        </p:txBody>
      </p:sp>
      <p:sp>
        <p:nvSpPr>
          <p:cNvPr id="11" name="TextBox 11"/>
          <p:cNvSpPr txBox="1"/>
          <p:nvPr/>
        </p:nvSpPr>
        <p:spPr>
          <a:xfrm>
            <a:off x="1447062" y="1293296"/>
            <a:ext cx="16306800" cy="20734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75"/>
              </a:lnSpc>
            </a:pPr>
            <a:r>
              <a:rPr lang="en-US" sz="12300" spc="172" dirty="0">
                <a:solidFill>
                  <a:schemeClr val="bg1"/>
                </a:solidFill>
                <a:latin typeface="Archivo Black"/>
              </a:rPr>
              <a:t>PUBLIC LECTURE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858846" y="3948041"/>
            <a:ext cx="2431696" cy="490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2"/>
              </a:lnSpc>
            </a:pPr>
            <a:r>
              <a:rPr lang="en-US" sz="5400" spc="-61" dirty="0">
                <a:solidFill>
                  <a:schemeClr val="bg1"/>
                </a:solidFill>
                <a:latin typeface="Montserrat Classic Bold"/>
              </a:rPr>
              <a:t>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533319" y="5019533"/>
            <a:ext cx="9082751" cy="8905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94"/>
              </a:lnSpc>
            </a:pPr>
            <a:r>
              <a:rPr lang="en-US" sz="5286" spc="74" dirty="0">
                <a:solidFill>
                  <a:schemeClr val="bg1"/>
                </a:solidFill>
                <a:latin typeface="Archivo Black"/>
              </a:rPr>
              <a:t>FINANCIAL LITERACY</a:t>
            </a: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DB04E6B1-9AA4-5CD6-7FF6-C2E72CEEA832}"/>
              </a:ext>
            </a:extLst>
          </p:cNvPr>
          <p:cNvSpPr txBox="1"/>
          <p:nvPr/>
        </p:nvSpPr>
        <p:spPr>
          <a:xfrm>
            <a:off x="4191521" y="8087960"/>
            <a:ext cx="12552788" cy="1826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94"/>
              </a:lnSpc>
            </a:pPr>
            <a:r>
              <a:rPr lang="en-US" sz="5286" spc="74" dirty="0">
                <a:solidFill>
                  <a:schemeClr val="bg1"/>
                </a:solidFill>
                <a:latin typeface="Archivo Black"/>
              </a:rPr>
              <a:t>KENNETH S. MATOMOLA</a:t>
            </a:r>
          </a:p>
          <a:p>
            <a:pPr algn="ctr">
              <a:lnSpc>
                <a:spcPts val="7294"/>
              </a:lnSpc>
            </a:pPr>
            <a:r>
              <a:rPr lang="en-US" sz="5286" spc="74" dirty="0">
                <a:solidFill>
                  <a:schemeClr val="bg1"/>
                </a:solidFill>
                <a:latin typeface="Archivo Black"/>
              </a:rPr>
              <a:t>CHIEF EXECUTIVE OFFICER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05A94C6-53A9-CC6C-0CD0-2BE915FEDA7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1875"/>
            <a:ext cx="5049491" cy="2058716"/>
          </a:xfrm>
          <a:prstGeom prst="rect">
            <a:avLst/>
          </a:prstGeom>
        </p:spPr>
      </p:pic>
      <p:sp>
        <p:nvSpPr>
          <p:cNvPr id="14" name="TextBox 12">
            <a:extLst>
              <a:ext uri="{FF2B5EF4-FFF2-40B4-BE49-F238E27FC236}">
                <a16:creationId xmlns:a16="http://schemas.microsoft.com/office/drawing/2014/main" id="{D3CD204F-470F-B4EC-EF13-DEE15F1AE424}"/>
              </a:ext>
            </a:extLst>
          </p:cNvPr>
          <p:cNvSpPr txBox="1"/>
          <p:nvPr/>
        </p:nvSpPr>
        <p:spPr>
          <a:xfrm>
            <a:off x="8036219" y="6857005"/>
            <a:ext cx="2431696" cy="490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2"/>
              </a:lnSpc>
            </a:pPr>
            <a:r>
              <a:rPr lang="en-US" sz="5400" spc="-61" dirty="0">
                <a:solidFill>
                  <a:schemeClr val="bg1"/>
                </a:solidFill>
                <a:latin typeface="Montserrat Classic Bold"/>
              </a:rPr>
              <a:t>BY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05826" y="457040"/>
            <a:ext cx="9982174" cy="9809756"/>
          </a:xfrm>
          <a:custGeom>
            <a:avLst/>
            <a:gdLst/>
            <a:ahLst/>
            <a:cxnLst/>
            <a:rect l="l" t="t" r="r" b="b"/>
            <a:pathLst>
              <a:path w="6687266" h="9369199">
                <a:moveTo>
                  <a:pt x="0" y="0"/>
                </a:moveTo>
                <a:lnTo>
                  <a:pt x="6687266" y="0"/>
                </a:lnTo>
                <a:lnTo>
                  <a:pt x="6687266" y="9369199"/>
                </a:lnTo>
                <a:lnTo>
                  <a:pt x="0" y="93691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3403" r="-43403"/>
            </a:stretch>
          </a:blipFill>
        </p:spPr>
        <p:txBody>
          <a:bodyPr/>
          <a:lstStyle/>
          <a:p>
            <a:endParaRPr lang="en-NA"/>
          </a:p>
        </p:txBody>
      </p:sp>
      <p:sp>
        <p:nvSpPr>
          <p:cNvPr id="8" name="Freeform 8"/>
          <p:cNvSpPr/>
          <p:nvPr/>
        </p:nvSpPr>
        <p:spPr>
          <a:xfrm>
            <a:off x="-722457" y="19915"/>
            <a:ext cx="10972286" cy="8396918"/>
          </a:xfrm>
          <a:custGeom>
            <a:avLst/>
            <a:gdLst/>
            <a:ahLst/>
            <a:cxnLst/>
            <a:rect l="l" t="t" r="r" b="b"/>
            <a:pathLst>
              <a:path w="7001703" h="691418">
                <a:moveTo>
                  <a:pt x="0" y="0"/>
                </a:moveTo>
                <a:lnTo>
                  <a:pt x="7001703" y="0"/>
                </a:lnTo>
                <a:lnTo>
                  <a:pt x="7001703" y="691418"/>
                </a:lnTo>
                <a:lnTo>
                  <a:pt x="0" y="69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0000"/>
            </a:stretch>
          </a:blipFill>
        </p:spPr>
        <p:txBody>
          <a:bodyPr/>
          <a:lstStyle/>
          <a:p>
            <a:endParaRPr lang="en-NA"/>
          </a:p>
        </p:txBody>
      </p:sp>
      <p:sp>
        <p:nvSpPr>
          <p:cNvPr id="13" name="Freeform 13"/>
          <p:cNvSpPr/>
          <p:nvPr/>
        </p:nvSpPr>
        <p:spPr>
          <a:xfrm>
            <a:off x="1791699" y="6793200"/>
            <a:ext cx="11603382" cy="3105416"/>
          </a:xfrm>
          <a:custGeom>
            <a:avLst/>
            <a:gdLst/>
            <a:ahLst/>
            <a:cxnLst/>
            <a:rect l="l" t="t" r="r" b="b"/>
            <a:pathLst>
              <a:path w="7001703" h="691418">
                <a:moveTo>
                  <a:pt x="0" y="0"/>
                </a:moveTo>
                <a:lnTo>
                  <a:pt x="7001703" y="0"/>
                </a:lnTo>
                <a:lnTo>
                  <a:pt x="7001703" y="691418"/>
                </a:lnTo>
                <a:lnTo>
                  <a:pt x="0" y="69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0000"/>
            </a:stretch>
          </a:blipFill>
        </p:spPr>
        <p:txBody>
          <a:bodyPr/>
          <a:lstStyle/>
          <a:p>
            <a:endParaRPr lang="en-NA"/>
          </a:p>
        </p:txBody>
      </p:sp>
      <p:sp>
        <p:nvSpPr>
          <p:cNvPr id="17" name="Freeform 17"/>
          <p:cNvSpPr/>
          <p:nvPr/>
        </p:nvSpPr>
        <p:spPr>
          <a:xfrm>
            <a:off x="13073673" y="-38100"/>
            <a:ext cx="5218962" cy="3636130"/>
          </a:xfrm>
          <a:custGeom>
            <a:avLst/>
            <a:gdLst/>
            <a:ahLst/>
            <a:cxnLst/>
            <a:rect l="l" t="t" r="r" b="b"/>
            <a:pathLst>
              <a:path w="1374541" h="278605">
                <a:moveTo>
                  <a:pt x="0" y="0"/>
                </a:moveTo>
                <a:lnTo>
                  <a:pt x="1374541" y="0"/>
                </a:lnTo>
                <a:lnTo>
                  <a:pt x="1374541" y="278605"/>
                </a:lnTo>
                <a:lnTo>
                  <a:pt x="0" y="278605"/>
                </a:lnTo>
                <a:close/>
              </a:path>
            </a:pathLst>
          </a:custGeom>
          <a:solidFill>
            <a:srgbClr val="000000"/>
          </a:solidFill>
        </p:spPr>
        <p:txBody>
          <a:bodyPr/>
          <a:lstStyle/>
          <a:p>
            <a:endParaRPr lang="en-NA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C68DE8A-5265-F6FA-973C-697AC317630C}"/>
              </a:ext>
            </a:extLst>
          </p:cNvPr>
          <p:cNvGrpSpPr/>
          <p:nvPr/>
        </p:nvGrpSpPr>
        <p:grpSpPr>
          <a:xfrm>
            <a:off x="15385326" y="776242"/>
            <a:ext cx="2676928" cy="5439449"/>
            <a:chOff x="4123854" y="2404177"/>
            <a:chExt cx="2676928" cy="543944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048D4C1-168A-BCBD-E2AB-E0EA385C4F0C}"/>
                </a:ext>
              </a:extLst>
            </p:cNvPr>
            <p:cNvGrpSpPr/>
            <p:nvPr/>
          </p:nvGrpSpPr>
          <p:grpSpPr>
            <a:xfrm>
              <a:off x="4123854" y="2404177"/>
              <a:ext cx="2676928" cy="5439449"/>
              <a:chOff x="2442389" y="6026121"/>
              <a:chExt cx="2676928" cy="5439449"/>
            </a:xfrm>
          </p:grpSpPr>
          <p:grpSp>
            <p:nvGrpSpPr>
              <p:cNvPr id="24" name="Group 6">
                <a:extLst>
                  <a:ext uri="{FF2B5EF4-FFF2-40B4-BE49-F238E27FC236}">
                    <a16:creationId xmlns:a16="http://schemas.microsoft.com/office/drawing/2014/main" id="{E4D68A5B-96CA-2777-DDF2-FF64D30A1EE1}"/>
                  </a:ext>
                </a:extLst>
              </p:cNvPr>
              <p:cNvGrpSpPr/>
              <p:nvPr/>
            </p:nvGrpSpPr>
            <p:grpSpPr>
              <a:xfrm>
                <a:off x="2442389" y="6026121"/>
                <a:ext cx="2676928" cy="5439449"/>
                <a:chOff x="0" y="0"/>
                <a:chExt cx="660400" cy="1341916"/>
              </a:xfrm>
            </p:grpSpPr>
            <p:sp>
              <p:nvSpPr>
                <p:cNvPr id="27" name="Freeform 7">
                  <a:extLst>
                    <a:ext uri="{FF2B5EF4-FFF2-40B4-BE49-F238E27FC236}">
                      <a16:creationId xmlns:a16="http://schemas.microsoft.com/office/drawing/2014/main" id="{38084B69-FC2A-0CD9-8872-8162BF2EA3F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60400" cy="1341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400" h="1341916">
                      <a:moveTo>
                        <a:pt x="220252" y="19070"/>
                      </a:moveTo>
                      <a:cubicBezTo>
                        <a:pt x="254000" y="7556"/>
                        <a:pt x="292600" y="0"/>
                        <a:pt x="330378" y="0"/>
                      </a:cubicBezTo>
                      <a:cubicBezTo>
                        <a:pt x="368157" y="0"/>
                        <a:pt x="404509" y="6476"/>
                        <a:pt x="438009" y="17990"/>
                      </a:cubicBezTo>
                      <a:cubicBezTo>
                        <a:pt x="438723" y="18350"/>
                        <a:pt x="439435" y="18350"/>
                        <a:pt x="440148" y="18710"/>
                      </a:cubicBezTo>
                      <a:cubicBezTo>
                        <a:pt x="565955" y="64765"/>
                        <a:pt x="658618" y="186379"/>
                        <a:pt x="660400" y="340255"/>
                      </a:cubicBezTo>
                      <a:lnTo>
                        <a:pt x="660400" y="1341916"/>
                      </a:lnTo>
                      <a:lnTo>
                        <a:pt x="0" y="1341916"/>
                      </a:lnTo>
                      <a:lnTo>
                        <a:pt x="0" y="340999"/>
                      </a:lnTo>
                      <a:cubicBezTo>
                        <a:pt x="1782" y="185660"/>
                        <a:pt x="93019" y="64045"/>
                        <a:pt x="220252" y="19070"/>
                      </a:cubicBezTo>
                      <a:close/>
                    </a:path>
                  </a:pathLst>
                </a:custGeom>
                <a:solidFill>
                  <a:srgbClr val="FFFFFF">
                    <a:alpha val="94902"/>
                  </a:srgbClr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NA"/>
                </a:p>
              </p:txBody>
            </p:sp>
            <p:sp>
              <p:nvSpPr>
                <p:cNvPr id="28" name="TextBox 8">
                  <a:extLst>
                    <a:ext uri="{FF2B5EF4-FFF2-40B4-BE49-F238E27FC236}">
                      <a16:creationId xmlns:a16="http://schemas.microsoft.com/office/drawing/2014/main" id="{E05B4E74-0189-C4A1-0B81-7FB3B44D2C06}"/>
                    </a:ext>
                  </a:extLst>
                </p:cNvPr>
                <p:cNvSpPr txBox="1"/>
                <p:nvPr/>
              </p:nvSpPr>
              <p:spPr>
                <a:xfrm>
                  <a:off x="0" y="107950"/>
                  <a:ext cx="660400" cy="7048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859"/>
                    </a:lnSpc>
                  </a:pPr>
                  <a:endParaRPr/>
                </a:p>
              </p:txBody>
            </p:sp>
          </p:grpSp>
          <p:sp>
            <p:nvSpPr>
              <p:cNvPr id="25" name="Freeform 17">
                <a:extLst>
                  <a:ext uri="{FF2B5EF4-FFF2-40B4-BE49-F238E27FC236}">
                    <a16:creationId xmlns:a16="http://schemas.microsoft.com/office/drawing/2014/main" id="{9DEFE6A7-2595-54F4-7153-E96F7D7F66BA}"/>
                  </a:ext>
                </a:extLst>
              </p:cNvPr>
              <p:cNvSpPr/>
              <p:nvPr/>
            </p:nvSpPr>
            <p:spPr>
              <a:xfrm>
                <a:off x="2622105" y="6453292"/>
                <a:ext cx="2268736" cy="2268736"/>
              </a:xfrm>
              <a:custGeom>
                <a:avLst/>
                <a:gdLst/>
                <a:ahLst/>
                <a:cxnLst/>
                <a:rect l="l" t="t" r="r" b="b"/>
                <a:pathLst>
                  <a:path w="2268736" h="2268736">
                    <a:moveTo>
                      <a:pt x="0" y="0"/>
                    </a:moveTo>
                    <a:lnTo>
                      <a:pt x="2268736" y="0"/>
                    </a:lnTo>
                    <a:lnTo>
                      <a:pt x="2268736" y="2268736"/>
                    </a:lnTo>
                    <a:lnTo>
                      <a:pt x="0" y="22687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NA" dirty="0"/>
              </a:p>
            </p:txBody>
          </p:sp>
          <p:sp>
            <p:nvSpPr>
              <p:cNvPr id="26" name="TextBox 21">
                <a:extLst>
                  <a:ext uri="{FF2B5EF4-FFF2-40B4-BE49-F238E27FC236}">
                    <a16:creationId xmlns:a16="http://schemas.microsoft.com/office/drawing/2014/main" id="{E44FF5D7-346E-DCBB-0DBD-84BD3CE8D42E}"/>
                  </a:ext>
                </a:extLst>
              </p:cNvPr>
              <p:cNvSpPr txBox="1"/>
              <p:nvPr/>
            </p:nvSpPr>
            <p:spPr>
              <a:xfrm>
                <a:off x="2869148" y="6824125"/>
                <a:ext cx="1774649" cy="126957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9936"/>
                  </a:lnSpc>
                  <a:spcBef>
                    <a:spcPct val="0"/>
                  </a:spcBef>
                </a:pPr>
                <a:r>
                  <a:rPr lang="en-US" sz="8280" dirty="0">
                    <a:solidFill>
                      <a:srgbClr val="FFFFFF"/>
                    </a:solidFill>
                    <a:latin typeface="Codec Pro ExtraBold"/>
                  </a:rPr>
                  <a:t>b</a:t>
                </a:r>
              </a:p>
            </p:txBody>
          </p:sp>
        </p:grpSp>
        <p:sp>
          <p:nvSpPr>
            <p:cNvPr id="23" name="TextBox 28">
              <a:extLst>
                <a:ext uri="{FF2B5EF4-FFF2-40B4-BE49-F238E27FC236}">
                  <a16:creationId xmlns:a16="http://schemas.microsoft.com/office/drawing/2014/main" id="{D076CFD7-1096-90DC-6B4D-996784552276}"/>
                </a:ext>
              </a:extLst>
            </p:cNvPr>
            <p:cNvSpPr txBox="1"/>
            <p:nvPr/>
          </p:nvSpPr>
          <p:spPr>
            <a:xfrm>
              <a:off x="4123854" y="5925046"/>
              <a:ext cx="2421162" cy="15792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491"/>
                </a:lnSpc>
              </a:pPr>
              <a:r>
                <a:rPr lang="en-US" sz="1800" i="1" dirty="0">
                  <a:latin typeface="Arial" panose="020B0604020202020204" pitchFamily="34" charset="0"/>
                  <a:cs typeface="Arial" panose="020B0604020202020204" pitchFamily="34" charset="0"/>
                </a:rPr>
                <a:t>the </a:t>
              </a:r>
              <a:r>
                <a:rPr lang="en-US" sz="18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skills and attitudes</a:t>
              </a:r>
              <a:r>
                <a:rPr lang="en-US" sz="1800" i="1" dirty="0">
                  <a:latin typeface="Arial" panose="020B0604020202020204" pitchFamily="34" charset="0"/>
                  <a:cs typeface="Arial" panose="020B0604020202020204" pitchFamily="34" charset="0"/>
                </a:rPr>
                <a:t> to apply such knowledge and understanding </a:t>
              </a:r>
              <a:endParaRPr lang="en-NA" sz="1600" dirty="0"/>
            </a:p>
            <a:p>
              <a:pPr algn="ctr">
                <a:lnSpc>
                  <a:spcPts val="2491"/>
                </a:lnSpc>
              </a:pPr>
              <a:r>
                <a:rPr lang="en-US" sz="1779" dirty="0">
                  <a:latin typeface="Montserrat Light"/>
                </a:rPr>
                <a:t>.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ECAAB2F-67F8-082C-7493-DD61CF8939FE}"/>
              </a:ext>
            </a:extLst>
          </p:cNvPr>
          <p:cNvGrpSpPr/>
          <p:nvPr/>
        </p:nvGrpSpPr>
        <p:grpSpPr>
          <a:xfrm>
            <a:off x="407510" y="1825137"/>
            <a:ext cx="5988860" cy="2807389"/>
            <a:chOff x="609167" y="66084"/>
            <a:chExt cx="5988860" cy="2807389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6C2F154-DD4E-9085-9EF1-7044A3A18211}"/>
                </a:ext>
              </a:extLst>
            </p:cNvPr>
            <p:cNvSpPr/>
            <p:nvPr/>
          </p:nvSpPr>
          <p:spPr>
            <a:xfrm>
              <a:off x="609167" y="66084"/>
              <a:ext cx="5988860" cy="2807389"/>
            </a:xfrm>
            <a:prstGeom prst="roundRect">
              <a:avLst>
                <a:gd name="adj" fmla="val 10000"/>
              </a:avLst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NA"/>
            </a:p>
          </p:txBody>
        </p:sp>
        <p:sp>
          <p:nvSpPr>
            <p:cNvPr id="31" name="Rectangle: Rounded Corners 4">
              <a:extLst>
                <a:ext uri="{FF2B5EF4-FFF2-40B4-BE49-F238E27FC236}">
                  <a16:creationId xmlns:a16="http://schemas.microsoft.com/office/drawing/2014/main" id="{CEF80393-D83E-CD7A-AB15-BD96C9BB1F02}"/>
                </a:ext>
              </a:extLst>
            </p:cNvPr>
            <p:cNvSpPr txBox="1"/>
            <p:nvPr/>
          </p:nvSpPr>
          <p:spPr>
            <a:xfrm>
              <a:off x="691393" y="148310"/>
              <a:ext cx="5824408" cy="2642937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spcFirstLastPara="0" vert="horz" wrap="square" lIns="133350" tIns="133350" rIns="133350" bIns="133350" numCol="1" spcCol="1270" anchor="ctr" anchorCtr="0">
              <a:noAutofit/>
            </a:bodyPr>
            <a:lstStyle/>
            <a:p>
              <a:pPr marL="0" lvl="0" indent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500" kern="1200" dirty="0"/>
                <a:t>i) basic skills in</a:t>
              </a:r>
              <a:r>
                <a:rPr lang="en-US" sz="3500" b="1" kern="1200" dirty="0"/>
                <a:t> mathematical literacy</a:t>
              </a:r>
              <a:r>
                <a:rPr lang="en-US" sz="3500" kern="1200" dirty="0"/>
                <a:t> i.e., ability to calculate a percentage, convert from one currency to another</a:t>
              </a:r>
              <a:endParaRPr lang="en-NA" sz="3500" kern="1200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2B766E5-37C2-7F7E-8768-0B865F54A3B5}"/>
              </a:ext>
            </a:extLst>
          </p:cNvPr>
          <p:cNvGrpSpPr/>
          <p:nvPr/>
        </p:nvGrpSpPr>
        <p:grpSpPr>
          <a:xfrm>
            <a:off x="182781" y="5201604"/>
            <a:ext cx="7086887" cy="2650681"/>
            <a:chOff x="6898497" y="107673"/>
            <a:chExt cx="7086887" cy="2650681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B9C65A2C-BB61-FAA0-775D-1E28BAE5DB75}"/>
                </a:ext>
              </a:extLst>
            </p:cNvPr>
            <p:cNvSpPr/>
            <p:nvPr/>
          </p:nvSpPr>
          <p:spPr>
            <a:xfrm>
              <a:off x="6898497" y="107673"/>
              <a:ext cx="7086887" cy="2650681"/>
            </a:xfrm>
            <a:prstGeom prst="roundRect">
              <a:avLst>
                <a:gd name="adj" fmla="val 10000"/>
              </a:avLst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NA"/>
            </a:p>
          </p:txBody>
        </p:sp>
        <p:sp>
          <p:nvSpPr>
            <p:cNvPr id="34" name="Rectangle: Rounded Corners 4">
              <a:extLst>
                <a:ext uri="{FF2B5EF4-FFF2-40B4-BE49-F238E27FC236}">
                  <a16:creationId xmlns:a16="http://schemas.microsoft.com/office/drawing/2014/main" id="{9BD10B25-B81C-0D54-3804-8CD4CD26AF59}"/>
                </a:ext>
              </a:extLst>
            </p:cNvPr>
            <p:cNvSpPr txBox="1"/>
            <p:nvPr/>
          </p:nvSpPr>
          <p:spPr>
            <a:xfrm>
              <a:off x="6976133" y="185309"/>
              <a:ext cx="6931615" cy="2495409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spcFirstLastPara="0" vert="horz" wrap="square" lIns="133350" tIns="133350" rIns="133350" bIns="133350" numCol="1" spcCol="1270" anchor="ctr" anchorCtr="0">
              <a:noAutofit/>
            </a:bodyPr>
            <a:lstStyle/>
            <a:p>
              <a:pPr marL="0" lvl="0" indent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500" kern="1200" dirty="0"/>
                <a:t>ii) </a:t>
              </a:r>
              <a:r>
                <a:rPr lang="en-US" sz="3500" b="1" kern="1200" dirty="0"/>
                <a:t>language skills</a:t>
              </a:r>
              <a:r>
                <a:rPr lang="en-US" sz="3500" kern="1200" dirty="0"/>
                <a:t> i.e., capacity to read and interpret advertisements and basic contractual texts</a:t>
              </a:r>
              <a:endParaRPr lang="en-NA" sz="3500" b="1" kern="12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AE98161-7B86-67DA-D989-86A1A754B99F}"/>
              </a:ext>
            </a:extLst>
          </p:cNvPr>
          <p:cNvGrpSpPr/>
          <p:nvPr/>
        </p:nvGrpSpPr>
        <p:grpSpPr>
          <a:xfrm>
            <a:off x="8164338" y="2336111"/>
            <a:ext cx="5988860" cy="2807389"/>
            <a:chOff x="444978" y="149996"/>
            <a:chExt cx="5988860" cy="2807389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159F8AE3-F7D6-DBDD-C2F7-FE4A7879E3EC}"/>
                </a:ext>
              </a:extLst>
            </p:cNvPr>
            <p:cNvSpPr/>
            <p:nvPr/>
          </p:nvSpPr>
          <p:spPr>
            <a:xfrm>
              <a:off x="444978" y="149996"/>
              <a:ext cx="5988860" cy="2807389"/>
            </a:xfrm>
            <a:prstGeom prst="roundRect">
              <a:avLst>
                <a:gd name="adj" fmla="val 10000"/>
              </a:avLst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NA"/>
            </a:p>
          </p:txBody>
        </p:sp>
        <p:sp>
          <p:nvSpPr>
            <p:cNvPr id="37" name="Rectangle: Rounded Corners 4">
              <a:extLst>
                <a:ext uri="{FF2B5EF4-FFF2-40B4-BE49-F238E27FC236}">
                  <a16:creationId xmlns:a16="http://schemas.microsoft.com/office/drawing/2014/main" id="{BB5F472C-DC31-53A1-6F1B-FC010A964586}"/>
                </a:ext>
              </a:extLst>
            </p:cNvPr>
            <p:cNvSpPr txBox="1"/>
            <p:nvPr/>
          </p:nvSpPr>
          <p:spPr>
            <a:xfrm>
              <a:off x="527204" y="232222"/>
              <a:ext cx="5824408" cy="2642937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spcFirstLastPara="0" vert="horz" wrap="square" lIns="148590" tIns="148590" rIns="148590" bIns="148590" numCol="1" spcCol="1270" anchor="ctr" anchorCtr="0">
              <a:noAutofit/>
            </a:bodyPr>
            <a:lstStyle/>
            <a:p>
              <a:pPr marL="0" lvl="0" indent="0" algn="ctr"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900" kern="1200" dirty="0"/>
                <a:t>iii) the </a:t>
              </a:r>
              <a:r>
                <a:rPr lang="en-US" sz="3900" b="1" kern="1200" dirty="0"/>
                <a:t>motivation</a:t>
              </a:r>
              <a:r>
                <a:rPr lang="en-US" sz="3900" kern="1200" dirty="0"/>
                <a:t> to seek information and advice financial products and services providers</a:t>
              </a:r>
              <a:endParaRPr lang="en-NA" sz="3900" kern="1200" dirty="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814EA4A-BA7B-8CB5-11EC-89C05630C19E}"/>
              </a:ext>
            </a:extLst>
          </p:cNvPr>
          <p:cNvGrpSpPr/>
          <p:nvPr/>
        </p:nvGrpSpPr>
        <p:grpSpPr>
          <a:xfrm>
            <a:off x="7467313" y="6819900"/>
            <a:ext cx="7086887" cy="2650681"/>
            <a:chOff x="6898497" y="107673"/>
            <a:chExt cx="7086887" cy="2650681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E1D3BA78-853B-3964-114C-7A350208DFAF}"/>
                </a:ext>
              </a:extLst>
            </p:cNvPr>
            <p:cNvSpPr/>
            <p:nvPr/>
          </p:nvSpPr>
          <p:spPr>
            <a:xfrm>
              <a:off x="6898497" y="107673"/>
              <a:ext cx="7086887" cy="2650681"/>
            </a:xfrm>
            <a:prstGeom prst="roundRect">
              <a:avLst>
                <a:gd name="adj" fmla="val 10000"/>
              </a:avLst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endParaRPr lang="en-NA"/>
            </a:p>
          </p:txBody>
        </p:sp>
        <p:sp>
          <p:nvSpPr>
            <p:cNvPr id="40" name="Rectangle: Rounded Corners 4">
              <a:extLst>
                <a:ext uri="{FF2B5EF4-FFF2-40B4-BE49-F238E27FC236}">
                  <a16:creationId xmlns:a16="http://schemas.microsoft.com/office/drawing/2014/main" id="{EDAC512D-3D87-5F78-A7BC-79B40EE1CA34}"/>
                </a:ext>
              </a:extLst>
            </p:cNvPr>
            <p:cNvSpPr txBox="1"/>
            <p:nvPr/>
          </p:nvSpPr>
          <p:spPr>
            <a:xfrm>
              <a:off x="6976133" y="185309"/>
              <a:ext cx="6931615" cy="2495409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spcFirstLastPara="0" vert="horz" wrap="square" lIns="148590" tIns="148590" rIns="148590" bIns="148590" numCol="1" spcCol="1270" anchor="ctr" anchorCtr="0">
              <a:noAutofit/>
            </a:bodyPr>
            <a:lstStyle/>
            <a:p>
              <a:pPr marL="0" lvl="0" indent="0" algn="ctr"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900" kern="1200" dirty="0"/>
                <a:t>iv) the ability to </a:t>
              </a:r>
              <a:r>
                <a:rPr lang="en-US" sz="3900" b="1" kern="1200" dirty="0"/>
                <a:t>exercise self-control and manage</a:t>
              </a:r>
              <a:r>
                <a:rPr lang="en-US" sz="3900" kern="1200" dirty="0"/>
                <a:t> other factors that influence financial decision making</a:t>
              </a:r>
              <a:endParaRPr lang="en-NA" sz="3900" b="1" kern="1200" dirty="0"/>
            </a:p>
          </p:txBody>
        </p:sp>
      </p:grpSp>
      <p:pic>
        <p:nvPicPr>
          <p:cNvPr id="41" name="Picture 2" descr="International Gateway for Financial Education - Organisation for ...">
            <a:extLst>
              <a:ext uri="{FF2B5EF4-FFF2-40B4-BE49-F238E27FC236}">
                <a16:creationId xmlns:a16="http://schemas.microsoft.com/office/drawing/2014/main" id="{071FF3A4-F97C-E674-5DC2-E30A884DF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0" y="8039100"/>
            <a:ext cx="1981762" cy="182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30">
            <a:extLst>
              <a:ext uri="{FF2B5EF4-FFF2-40B4-BE49-F238E27FC236}">
                <a16:creationId xmlns:a16="http://schemas.microsoft.com/office/drawing/2014/main" id="{3BD88A44-3712-7239-D33D-BA78647E0742}"/>
              </a:ext>
            </a:extLst>
          </p:cNvPr>
          <p:cNvSpPr txBox="1"/>
          <p:nvPr/>
        </p:nvSpPr>
        <p:spPr>
          <a:xfrm>
            <a:off x="2711318" y="507517"/>
            <a:ext cx="10906040" cy="1692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48"/>
              </a:lnSpc>
              <a:spcBef>
                <a:spcPct val="0"/>
              </a:spcBef>
            </a:pPr>
            <a:r>
              <a:rPr lang="en-US" sz="8000" b="1" u="none" strike="noStrike" spc="3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Literacy Defined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0744200" y="-144661"/>
            <a:ext cx="3086101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903"/>
              </a:lnSpc>
            </a:pPr>
            <a:endParaRPr/>
          </a:p>
        </p:txBody>
      </p:sp>
      <p:sp>
        <p:nvSpPr>
          <p:cNvPr id="7" name="Freeform 7"/>
          <p:cNvSpPr/>
          <p:nvPr/>
        </p:nvSpPr>
        <p:spPr>
          <a:xfrm>
            <a:off x="-50532" y="752492"/>
            <a:ext cx="8601341" cy="8725720"/>
          </a:xfrm>
          <a:custGeom>
            <a:avLst/>
            <a:gdLst/>
            <a:ahLst/>
            <a:cxnLst/>
            <a:rect l="l" t="t" r="r" b="b"/>
            <a:pathLst>
              <a:path w="8793904" h="7614234">
                <a:moveTo>
                  <a:pt x="0" y="0"/>
                </a:moveTo>
                <a:lnTo>
                  <a:pt x="8793904" y="0"/>
                </a:lnTo>
                <a:lnTo>
                  <a:pt x="8793904" y="7614234"/>
                </a:lnTo>
                <a:lnTo>
                  <a:pt x="0" y="76142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A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CFBA055-60E8-81F6-83C2-E63594B2E9A9}"/>
              </a:ext>
            </a:extLst>
          </p:cNvPr>
          <p:cNvGrpSpPr/>
          <p:nvPr/>
        </p:nvGrpSpPr>
        <p:grpSpPr>
          <a:xfrm>
            <a:off x="2961872" y="3390900"/>
            <a:ext cx="2676928" cy="5439449"/>
            <a:chOff x="7325710" y="2330129"/>
            <a:chExt cx="2676928" cy="543944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133FD42-8010-5DFF-A8F0-A095A22472A3}"/>
                </a:ext>
              </a:extLst>
            </p:cNvPr>
            <p:cNvGrpSpPr/>
            <p:nvPr/>
          </p:nvGrpSpPr>
          <p:grpSpPr>
            <a:xfrm>
              <a:off x="7325710" y="2330129"/>
              <a:ext cx="2676928" cy="5439449"/>
              <a:chOff x="2442389" y="6026121"/>
              <a:chExt cx="2676928" cy="5439449"/>
            </a:xfrm>
          </p:grpSpPr>
          <p:grpSp>
            <p:nvGrpSpPr>
              <p:cNvPr id="31" name="Group 6">
                <a:extLst>
                  <a:ext uri="{FF2B5EF4-FFF2-40B4-BE49-F238E27FC236}">
                    <a16:creationId xmlns:a16="http://schemas.microsoft.com/office/drawing/2014/main" id="{6D215068-BB68-6411-E719-9D52C51DC9CC}"/>
                  </a:ext>
                </a:extLst>
              </p:cNvPr>
              <p:cNvGrpSpPr/>
              <p:nvPr/>
            </p:nvGrpSpPr>
            <p:grpSpPr>
              <a:xfrm>
                <a:off x="2442389" y="6026121"/>
                <a:ext cx="2676928" cy="5439449"/>
                <a:chOff x="0" y="0"/>
                <a:chExt cx="660400" cy="1341916"/>
              </a:xfrm>
            </p:grpSpPr>
            <p:sp>
              <p:nvSpPr>
                <p:cNvPr id="34" name="Freeform 7">
                  <a:extLst>
                    <a:ext uri="{FF2B5EF4-FFF2-40B4-BE49-F238E27FC236}">
                      <a16:creationId xmlns:a16="http://schemas.microsoft.com/office/drawing/2014/main" id="{E51E6432-C8AA-8063-FAD8-DFFA8119682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60400" cy="1341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400" h="1341916">
                      <a:moveTo>
                        <a:pt x="220252" y="19070"/>
                      </a:moveTo>
                      <a:cubicBezTo>
                        <a:pt x="254000" y="7556"/>
                        <a:pt x="292600" y="0"/>
                        <a:pt x="330378" y="0"/>
                      </a:cubicBezTo>
                      <a:cubicBezTo>
                        <a:pt x="368157" y="0"/>
                        <a:pt x="404509" y="6476"/>
                        <a:pt x="438009" y="17990"/>
                      </a:cubicBezTo>
                      <a:cubicBezTo>
                        <a:pt x="438723" y="18350"/>
                        <a:pt x="439435" y="18350"/>
                        <a:pt x="440148" y="18710"/>
                      </a:cubicBezTo>
                      <a:cubicBezTo>
                        <a:pt x="565955" y="64765"/>
                        <a:pt x="658618" y="186379"/>
                        <a:pt x="660400" y="340255"/>
                      </a:cubicBezTo>
                      <a:lnTo>
                        <a:pt x="660400" y="1341916"/>
                      </a:lnTo>
                      <a:lnTo>
                        <a:pt x="0" y="1341916"/>
                      </a:lnTo>
                      <a:lnTo>
                        <a:pt x="0" y="340999"/>
                      </a:lnTo>
                      <a:cubicBezTo>
                        <a:pt x="1782" y="185660"/>
                        <a:pt x="93019" y="64045"/>
                        <a:pt x="220252" y="19070"/>
                      </a:cubicBezTo>
                      <a:close/>
                    </a:path>
                  </a:pathLst>
                </a:custGeom>
                <a:solidFill>
                  <a:srgbClr val="FFFFFF">
                    <a:alpha val="94902"/>
                  </a:srgbClr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NA"/>
                </a:p>
              </p:txBody>
            </p:sp>
            <p:sp>
              <p:nvSpPr>
                <p:cNvPr id="35" name="TextBox 8">
                  <a:extLst>
                    <a:ext uri="{FF2B5EF4-FFF2-40B4-BE49-F238E27FC236}">
                      <a16:creationId xmlns:a16="http://schemas.microsoft.com/office/drawing/2014/main" id="{64839C92-3587-F8CC-386A-88F05736F1C3}"/>
                    </a:ext>
                  </a:extLst>
                </p:cNvPr>
                <p:cNvSpPr txBox="1"/>
                <p:nvPr/>
              </p:nvSpPr>
              <p:spPr>
                <a:xfrm>
                  <a:off x="0" y="107950"/>
                  <a:ext cx="660400" cy="7048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859"/>
                    </a:lnSpc>
                  </a:pPr>
                  <a:endParaRPr/>
                </a:p>
              </p:txBody>
            </p:sp>
          </p:grpSp>
          <p:sp>
            <p:nvSpPr>
              <p:cNvPr id="32" name="Freeform 17">
                <a:extLst>
                  <a:ext uri="{FF2B5EF4-FFF2-40B4-BE49-F238E27FC236}">
                    <a16:creationId xmlns:a16="http://schemas.microsoft.com/office/drawing/2014/main" id="{EA37E762-EFE9-8110-B7F6-1C4C4C5D6B29}"/>
                  </a:ext>
                </a:extLst>
              </p:cNvPr>
              <p:cNvSpPr/>
              <p:nvPr/>
            </p:nvSpPr>
            <p:spPr>
              <a:xfrm>
                <a:off x="2622105" y="6453292"/>
                <a:ext cx="2268736" cy="2268736"/>
              </a:xfrm>
              <a:custGeom>
                <a:avLst/>
                <a:gdLst/>
                <a:ahLst/>
                <a:cxnLst/>
                <a:rect l="l" t="t" r="r" b="b"/>
                <a:pathLst>
                  <a:path w="2268736" h="2268736">
                    <a:moveTo>
                      <a:pt x="0" y="0"/>
                    </a:moveTo>
                    <a:lnTo>
                      <a:pt x="2268736" y="0"/>
                    </a:lnTo>
                    <a:lnTo>
                      <a:pt x="2268736" y="2268736"/>
                    </a:lnTo>
                    <a:lnTo>
                      <a:pt x="0" y="22687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NA" dirty="0"/>
              </a:p>
            </p:txBody>
          </p:sp>
          <p:sp>
            <p:nvSpPr>
              <p:cNvPr id="33" name="TextBox 21">
                <a:extLst>
                  <a:ext uri="{FF2B5EF4-FFF2-40B4-BE49-F238E27FC236}">
                    <a16:creationId xmlns:a16="http://schemas.microsoft.com/office/drawing/2014/main" id="{7FD5CB56-183A-9A53-AB74-ECB07E4E12E5}"/>
                  </a:ext>
                </a:extLst>
              </p:cNvPr>
              <p:cNvSpPr txBox="1"/>
              <p:nvPr/>
            </p:nvSpPr>
            <p:spPr>
              <a:xfrm>
                <a:off x="2869148" y="6824125"/>
                <a:ext cx="1774649" cy="126957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9936"/>
                  </a:lnSpc>
                  <a:spcBef>
                    <a:spcPct val="0"/>
                  </a:spcBef>
                </a:pPr>
                <a:r>
                  <a:rPr lang="en-US" sz="8280" dirty="0">
                    <a:solidFill>
                      <a:srgbClr val="FFFFFF"/>
                    </a:solidFill>
                    <a:latin typeface="Codec Pro ExtraBold"/>
                  </a:rPr>
                  <a:t>c</a:t>
                </a: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C2C494F-D46B-3036-86F2-833823B959B4}"/>
                </a:ext>
              </a:extLst>
            </p:cNvPr>
            <p:cNvSpPr txBox="1"/>
            <p:nvPr/>
          </p:nvSpPr>
          <p:spPr>
            <a:xfrm>
              <a:off x="7802499" y="5775815"/>
              <a:ext cx="1897594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en-US" sz="18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make effective decisions</a:t>
              </a:r>
              <a:r>
                <a:rPr lang="en-US" sz="1800" i="1" dirty="0">
                  <a:latin typeface="Arial" panose="020B0604020202020204" pitchFamily="34" charset="0"/>
                  <a:cs typeface="Arial" panose="020B0604020202020204" pitchFamily="34" charset="0"/>
                </a:rPr>
                <a:t> across a range of financial contexts</a:t>
              </a:r>
              <a:endParaRPr lang="en-NA" dirty="0"/>
            </a:p>
          </p:txBody>
        </p:sp>
      </p:grpSp>
      <p:sp>
        <p:nvSpPr>
          <p:cNvPr id="36" name="Freeform 2">
            <a:extLst>
              <a:ext uri="{FF2B5EF4-FFF2-40B4-BE49-F238E27FC236}">
                <a16:creationId xmlns:a16="http://schemas.microsoft.com/office/drawing/2014/main" id="{6BD33EBB-3800-8B34-0CE1-F14C2735E80B}"/>
              </a:ext>
            </a:extLst>
          </p:cNvPr>
          <p:cNvSpPr/>
          <p:nvPr/>
        </p:nvSpPr>
        <p:spPr>
          <a:xfrm>
            <a:off x="9014052" y="0"/>
            <a:ext cx="9232300" cy="11241465"/>
          </a:xfrm>
          <a:custGeom>
            <a:avLst/>
            <a:gdLst/>
            <a:ahLst/>
            <a:cxnLst/>
            <a:rect l="l" t="t" r="r" b="b"/>
            <a:pathLst>
              <a:path w="4513686" h="11241465">
                <a:moveTo>
                  <a:pt x="0" y="0"/>
                </a:moveTo>
                <a:lnTo>
                  <a:pt x="4513686" y="0"/>
                </a:lnTo>
                <a:lnTo>
                  <a:pt x="4513686" y="11241465"/>
                </a:lnTo>
                <a:lnTo>
                  <a:pt x="0" y="112414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8491" r="-164621"/>
            </a:stretch>
          </a:blipFill>
        </p:spPr>
        <p:txBody>
          <a:bodyPr/>
          <a:lstStyle/>
          <a:p>
            <a:endParaRPr lang="en-NA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7B92A16-290E-FF82-EDEF-06BA6BA86FE6}"/>
              </a:ext>
            </a:extLst>
          </p:cNvPr>
          <p:cNvGrpSpPr/>
          <p:nvPr/>
        </p:nvGrpSpPr>
        <p:grpSpPr>
          <a:xfrm>
            <a:off x="10980538" y="913580"/>
            <a:ext cx="5988860" cy="2807389"/>
            <a:chOff x="444978" y="65508"/>
            <a:chExt cx="5988860" cy="2807389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273F5C2F-ED65-826E-05D7-A673B00D762C}"/>
                </a:ext>
              </a:extLst>
            </p:cNvPr>
            <p:cNvSpPr/>
            <p:nvPr/>
          </p:nvSpPr>
          <p:spPr>
            <a:xfrm>
              <a:off x="444978" y="65508"/>
              <a:ext cx="5988860" cy="2807389"/>
            </a:xfrm>
            <a:prstGeom prst="roundRect">
              <a:avLst>
                <a:gd name="adj" fmla="val 10000"/>
              </a:avLst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NA"/>
            </a:p>
          </p:txBody>
        </p:sp>
        <p:sp>
          <p:nvSpPr>
            <p:cNvPr id="39" name="Rectangle: Rounded Corners 4">
              <a:extLst>
                <a:ext uri="{FF2B5EF4-FFF2-40B4-BE49-F238E27FC236}">
                  <a16:creationId xmlns:a16="http://schemas.microsoft.com/office/drawing/2014/main" id="{AB8FDAB4-3131-CE3F-01D7-E000B669053D}"/>
                </a:ext>
              </a:extLst>
            </p:cNvPr>
            <p:cNvSpPr txBox="1"/>
            <p:nvPr/>
          </p:nvSpPr>
          <p:spPr>
            <a:xfrm>
              <a:off x="527204" y="147734"/>
              <a:ext cx="5824408" cy="26429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8590" tIns="148590" rIns="148590" bIns="148590" numCol="1" spcCol="1270" anchor="ctr" anchorCtr="0">
              <a:noAutofit/>
            </a:bodyPr>
            <a:lstStyle/>
            <a:p>
              <a:pPr marL="0" lvl="0" indent="0" algn="ctr"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900" kern="1200" dirty="0"/>
                <a:t>i) </a:t>
              </a:r>
              <a:r>
                <a:rPr lang="en-US" sz="3900" b="1" kern="1200" dirty="0"/>
                <a:t>informed and responsible decisions</a:t>
              </a:r>
              <a:r>
                <a:rPr lang="en-US" sz="3900" kern="1200" dirty="0"/>
                <a:t> that satisfy a given </a:t>
              </a:r>
              <a:r>
                <a:rPr lang="en-US" sz="3900" b="1" kern="1200" dirty="0"/>
                <a:t>need</a:t>
              </a:r>
              <a:endParaRPr lang="en-NA" sz="3900" b="1" kern="12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633D26C-A909-6928-DA60-3B76B94140AB}"/>
              </a:ext>
            </a:extLst>
          </p:cNvPr>
          <p:cNvGrpSpPr/>
          <p:nvPr/>
        </p:nvGrpSpPr>
        <p:grpSpPr>
          <a:xfrm>
            <a:off x="10431524" y="5115352"/>
            <a:ext cx="7086887" cy="2650681"/>
            <a:chOff x="6898497" y="107673"/>
            <a:chExt cx="7086887" cy="2650681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60C3028D-A8CC-3BDD-0B3F-C49FAFA800CC}"/>
                </a:ext>
              </a:extLst>
            </p:cNvPr>
            <p:cNvSpPr/>
            <p:nvPr/>
          </p:nvSpPr>
          <p:spPr>
            <a:xfrm>
              <a:off x="6898497" y="107673"/>
              <a:ext cx="7086887" cy="2650681"/>
            </a:xfrm>
            <a:prstGeom prst="roundRect">
              <a:avLst>
                <a:gd name="adj" fmla="val 10000"/>
              </a:avLst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NA"/>
            </a:p>
          </p:txBody>
        </p:sp>
        <p:sp>
          <p:nvSpPr>
            <p:cNvPr id="42" name="Rectangle: Rounded Corners 4">
              <a:extLst>
                <a:ext uri="{FF2B5EF4-FFF2-40B4-BE49-F238E27FC236}">
                  <a16:creationId xmlns:a16="http://schemas.microsoft.com/office/drawing/2014/main" id="{333934F2-D526-2AC1-7DED-662C64446D6A}"/>
                </a:ext>
              </a:extLst>
            </p:cNvPr>
            <p:cNvSpPr txBox="1"/>
            <p:nvPr/>
          </p:nvSpPr>
          <p:spPr>
            <a:xfrm>
              <a:off x="6976133" y="185309"/>
              <a:ext cx="6931615" cy="24954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8590" tIns="148590" rIns="148590" bIns="148590" numCol="1" spcCol="1270" anchor="ctr" anchorCtr="0">
              <a:noAutofit/>
            </a:bodyPr>
            <a:lstStyle/>
            <a:p>
              <a:pPr marL="0" lvl="0" indent="0" algn="ctr"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900" kern="1200" dirty="0"/>
                <a:t>ii) financial contexts that relate to </a:t>
              </a:r>
              <a:r>
                <a:rPr lang="en-US" sz="3900" b="1" kern="1200" dirty="0"/>
                <a:t>daily life and experience</a:t>
              </a:r>
              <a:r>
                <a:rPr lang="en-US" sz="3900" kern="1200" dirty="0"/>
                <a:t> i.e., use of pocket money, schooling, wedding etc. </a:t>
              </a:r>
              <a:endParaRPr lang="en-NA" sz="3900" b="1" kern="1200" dirty="0"/>
            </a:p>
          </p:txBody>
        </p:sp>
      </p:grpSp>
      <p:pic>
        <p:nvPicPr>
          <p:cNvPr id="43" name="Picture 2" descr="International Gateway for Financial Education - Organisation for ...">
            <a:extLst>
              <a:ext uri="{FF2B5EF4-FFF2-40B4-BE49-F238E27FC236}">
                <a16:creationId xmlns:a16="http://schemas.microsoft.com/office/drawing/2014/main" id="{196FD438-4774-2166-B6A1-ED07DEE4B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0" y="8245759"/>
            <a:ext cx="1981762" cy="182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30">
            <a:extLst>
              <a:ext uri="{FF2B5EF4-FFF2-40B4-BE49-F238E27FC236}">
                <a16:creationId xmlns:a16="http://schemas.microsoft.com/office/drawing/2014/main" id="{1A0A6824-01ED-F93A-762A-9C624FC89AC3}"/>
              </a:ext>
            </a:extLst>
          </p:cNvPr>
          <p:cNvSpPr txBox="1"/>
          <p:nvPr/>
        </p:nvSpPr>
        <p:spPr>
          <a:xfrm>
            <a:off x="-513775" y="280453"/>
            <a:ext cx="10906040" cy="1692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48"/>
              </a:lnSpc>
              <a:spcBef>
                <a:spcPct val="0"/>
              </a:spcBef>
            </a:pPr>
            <a:r>
              <a:rPr lang="en-US" sz="8000" b="1" u="none" strike="noStrike" spc="37" dirty="0">
                <a:latin typeface="Arial" panose="020B0604020202020204" pitchFamily="34" charset="0"/>
                <a:cs typeface="Arial" panose="020B0604020202020204" pitchFamily="34" charset="0"/>
              </a:rPr>
              <a:t>Financial Literacy Defined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 flipH="1">
            <a:off x="21771" y="-48986"/>
            <a:ext cx="18288000" cy="1028700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96E977EF-420E-9F78-A368-BB388917C70B}"/>
              </a:ext>
            </a:extLst>
          </p:cNvPr>
          <p:cNvGrpSpPr/>
          <p:nvPr/>
        </p:nvGrpSpPr>
        <p:grpSpPr>
          <a:xfrm>
            <a:off x="15044536" y="1051628"/>
            <a:ext cx="2676928" cy="5439449"/>
            <a:chOff x="10980139" y="2404177"/>
            <a:chExt cx="2676928" cy="543944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5EA247E-5FB8-00D2-C3DA-6917C59437B4}"/>
                </a:ext>
              </a:extLst>
            </p:cNvPr>
            <p:cNvGrpSpPr/>
            <p:nvPr/>
          </p:nvGrpSpPr>
          <p:grpSpPr>
            <a:xfrm>
              <a:off x="10980139" y="2404177"/>
              <a:ext cx="2676928" cy="5439449"/>
              <a:chOff x="2442389" y="6026121"/>
              <a:chExt cx="2676928" cy="5439449"/>
            </a:xfrm>
          </p:grpSpPr>
          <p:grpSp>
            <p:nvGrpSpPr>
              <p:cNvPr id="29" name="Group 6">
                <a:extLst>
                  <a:ext uri="{FF2B5EF4-FFF2-40B4-BE49-F238E27FC236}">
                    <a16:creationId xmlns:a16="http://schemas.microsoft.com/office/drawing/2014/main" id="{97B0BE4F-6A04-6364-21F7-79C12828D119}"/>
                  </a:ext>
                </a:extLst>
              </p:cNvPr>
              <p:cNvGrpSpPr/>
              <p:nvPr/>
            </p:nvGrpSpPr>
            <p:grpSpPr>
              <a:xfrm>
                <a:off x="2442389" y="6026121"/>
                <a:ext cx="2676928" cy="5439449"/>
                <a:chOff x="0" y="0"/>
                <a:chExt cx="660400" cy="1341916"/>
              </a:xfrm>
            </p:grpSpPr>
            <p:sp>
              <p:nvSpPr>
                <p:cNvPr id="32" name="Freeform 7">
                  <a:extLst>
                    <a:ext uri="{FF2B5EF4-FFF2-40B4-BE49-F238E27FC236}">
                      <a16:creationId xmlns:a16="http://schemas.microsoft.com/office/drawing/2014/main" id="{8A105B97-447D-5815-1F89-D72B5C110D1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60400" cy="1341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400" h="1341916">
                      <a:moveTo>
                        <a:pt x="220252" y="19070"/>
                      </a:moveTo>
                      <a:cubicBezTo>
                        <a:pt x="254000" y="7556"/>
                        <a:pt x="292600" y="0"/>
                        <a:pt x="330378" y="0"/>
                      </a:cubicBezTo>
                      <a:cubicBezTo>
                        <a:pt x="368157" y="0"/>
                        <a:pt x="404509" y="6476"/>
                        <a:pt x="438009" y="17990"/>
                      </a:cubicBezTo>
                      <a:cubicBezTo>
                        <a:pt x="438723" y="18350"/>
                        <a:pt x="439435" y="18350"/>
                        <a:pt x="440148" y="18710"/>
                      </a:cubicBezTo>
                      <a:cubicBezTo>
                        <a:pt x="565955" y="64765"/>
                        <a:pt x="658618" y="186379"/>
                        <a:pt x="660400" y="340255"/>
                      </a:cubicBezTo>
                      <a:lnTo>
                        <a:pt x="660400" y="1341916"/>
                      </a:lnTo>
                      <a:lnTo>
                        <a:pt x="0" y="1341916"/>
                      </a:lnTo>
                      <a:lnTo>
                        <a:pt x="0" y="340999"/>
                      </a:lnTo>
                      <a:cubicBezTo>
                        <a:pt x="1782" y="185660"/>
                        <a:pt x="93019" y="64045"/>
                        <a:pt x="220252" y="19070"/>
                      </a:cubicBezTo>
                      <a:close/>
                    </a:path>
                  </a:pathLst>
                </a:custGeom>
                <a:solidFill>
                  <a:srgbClr val="FFFFFF">
                    <a:alpha val="94902"/>
                  </a:srgbClr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NA"/>
                </a:p>
              </p:txBody>
            </p:sp>
            <p:sp>
              <p:nvSpPr>
                <p:cNvPr id="33" name="TextBox 8">
                  <a:extLst>
                    <a:ext uri="{FF2B5EF4-FFF2-40B4-BE49-F238E27FC236}">
                      <a16:creationId xmlns:a16="http://schemas.microsoft.com/office/drawing/2014/main" id="{E09D82DF-A41D-9367-51DB-F21C6CD491D4}"/>
                    </a:ext>
                  </a:extLst>
                </p:cNvPr>
                <p:cNvSpPr txBox="1"/>
                <p:nvPr/>
              </p:nvSpPr>
              <p:spPr>
                <a:xfrm>
                  <a:off x="0" y="107950"/>
                  <a:ext cx="660400" cy="7048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859"/>
                    </a:lnSpc>
                  </a:pPr>
                  <a:endParaRPr/>
                </a:p>
              </p:txBody>
            </p:sp>
          </p:grpSp>
          <p:sp>
            <p:nvSpPr>
              <p:cNvPr id="30" name="Freeform 17">
                <a:extLst>
                  <a:ext uri="{FF2B5EF4-FFF2-40B4-BE49-F238E27FC236}">
                    <a16:creationId xmlns:a16="http://schemas.microsoft.com/office/drawing/2014/main" id="{A516027F-49ED-182A-F243-E257D0014DDB}"/>
                  </a:ext>
                </a:extLst>
              </p:cNvPr>
              <p:cNvSpPr/>
              <p:nvPr/>
            </p:nvSpPr>
            <p:spPr>
              <a:xfrm>
                <a:off x="2622105" y="6453292"/>
                <a:ext cx="2268736" cy="2268736"/>
              </a:xfrm>
              <a:custGeom>
                <a:avLst/>
                <a:gdLst/>
                <a:ahLst/>
                <a:cxnLst/>
                <a:rect l="l" t="t" r="r" b="b"/>
                <a:pathLst>
                  <a:path w="2268736" h="2268736">
                    <a:moveTo>
                      <a:pt x="0" y="0"/>
                    </a:moveTo>
                    <a:lnTo>
                      <a:pt x="2268736" y="0"/>
                    </a:lnTo>
                    <a:lnTo>
                      <a:pt x="2268736" y="2268736"/>
                    </a:lnTo>
                    <a:lnTo>
                      <a:pt x="0" y="22687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NA" dirty="0"/>
              </a:p>
            </p:txBody>
          </p:sp>
          <p:sp>
            <p:nvSpPr>
              <p:cNvPr id="31" name="TextBox 21">
                <a:extLst>
                  <a:ext uri="{FF2B5EF4-FFF2-40B4-BE49-F238E27FC236}">
                    <a16:creationId xmlns:a16="http://schemas.microsoft.com/office/drawing/2014/main" id="{8532F52A-6170-9394-CB66-83A93C326DF2}"/>
                  </a:ext>
                </a:extLst>
              </p:cNvPr>
              <p:cNvSpPr txBox="1"/>
              <p:nvPr/>
            </p:nvSpPr>
            <p:spPr>
              <a:xfrm>
                <a:off x="2869148" y="6824125"/>
                <a:ext cx="1774649" cy="126957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9936"/>
                  </a:lnSpc>
                  <a:spcBef>
                    <a:spcPct val="0"/>
                  </a:spcBef>
                </a:pPr>
                <a:r>
                  <a:rPr lang="en-US" sz="8280" dirty="0">
                    <a:solidFill>
                      <a:srgbClr val="FFFFFF"/>
                    </a:solidFill>
                    <a:latin typeface="Codec Pro ExtraBold"/>
                  </a:rPr>
                  <a:t>d</a:t>
                </a: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8F6CFD6-E0AD-45E6-5099-0CE0E295710F}"/>
                </a:ext>
              </a:extLst>
            </p:cNvPr>
            <p:cNvSpPr txBox="1"/>
            <p:nvPr/>
          </p:nvSpPr>
          <p:spPr>
            <a:xfrm>
              <a:off x="11314626" y="5687592"/>
              <a:ext cx="2113965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en-US" sz="18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improve the financial well-being </a:t>
              </a:r>
              <a:r>
                <a:rPr lang="en-US" sz="1800" i="1" dirty="0">
                  <a:latin typeface="Arial" panose="020B0604020202020204" pitchFamily="34" charset="0"/>
                  <a:cs typeface="Arial" panose="020B0604020202020204" pitchFamily="34" charset="0"/>
                </a:rPr>
                <a:t>of individuals and society</a:t>
              </a:r>
              <a:endParaRPr lang="en-NA" dirty="0"/>
            </a:p>
          </p:txBody>
        </p:sp>
      </p:grpSp>
      <p:sp>
        <p:nvSpPr>
          <p:cNvPr id="34" name="Rectangle: Rounded Corners 4">
            <a:extLst>
              <a:ext uri="{FF2B5EF4-FFF2-40B4-BE49-F238E27FC236}">
                <a16:creationId xmlns:a16="http://schemas.microsoft.com/office/drawing/2014/main" id="{667F3F86-B77C-1BA7-533A-4C3E34376479}"/>
              </a:ext>
            </a:extLst>
          </p:cNvPr>
          <p:cNvSpPr txBox="1"/>
          <p:nvPr/>
        </p:nvSpPr>
        <p:spPr>
          <a:xfrm>
            <a:off x="1905000" y="1915114"/>
            <a:ext cx="5866342" cy="3364695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133350" tIns="133350" rIns="133350" bIns="133350" numCol="1" spcCol="1270" anchor="ctr" anchorCtr="0">
            <a:noAutofit/>
          </a:bodyPr>
          <a:lstStyle/>
          <a:p>
            <a:pPr marL="0" lvl="0" indent="0" algn="ctr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500" kern="1200" dirty="0"/>
              <a:t>i) way individuals </a:t>
            </a:r>
            <a:r>
              <a:rPr lang="en-US" sz="3500" b="1" kern="1200" dirty="0"/>
              <a:t>understand, manage and plan their own and their households’</a:t>
            </a:r>
            <a:r>
              <a:rPr lang="en-US" sz="3500" kern="1200" dirty="0"/>
              <a:t> – which often means their families’ – financial affairs</a:t>
            </a:r>
            <a:endParaRPr lang="en-NA" sz="3500" b="1" kern="1200" dirty="0"/>
          </a:p>
        </p:txBody>
      </p:sp>
      <p:sp>
        <p:nvSpPr>
          <p:cNvPr id="35" name="Rectangle: Rounded Corners 4">
            <a:extLst>
              <a:ext uri="{FF2B5EF4-FFF2-40B4-BE49-F238E27FC236}">
                <a16:creationId xmlns:a16="http://schemas.microsoft.com/office/drawing/2014/main" id="{6FF63C40-D3AA-4B91-1BB6-EDCF3A88861B}"/>
              </a:ext>
            </a:extLst>
          </p:cNvPr>
          <p:cNvSpPr txBox="1"/>
          <p:nvPr/>
        </p:nvSpPr>
        <p:spPr>
          <a:xfrm>
            <a:off x="1976285" y="6170473"/>
            <a:ext cx="6519361" cy="3176877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133350" tIns="133350" rIns="133350" bIns="133350" numCol="1" spcCol="1270" anchor="ctr" anchorCtr="0">
            <a:noAutofit/>
          </a:bodyPr>
          <a:lstStyle/>
          <a:p>
            <a:pPr marL="0" lvl="0" indent="0" algn="ctr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500" kern="1200" dirty="0"/>
              <a:t>ii) </a:t>
            </a:r>
            <a:r>
              <a:rPr lang="en-US" sz="3500" b="1" kern="1200" dirty="0"/>
              <a:t>collective impact </a:t>
            </a:r>
            <a:r>
              <a:rPr lang="en-US" sz="3500" kern="1200" dirty="0"/>
              <a:t>on the wider society, in contributing to local prosperity as well as national and even </a:t>
            </a:r>
            <a:r>
              <a:rPr lang="en-US" sz="3500" b="1" kern="1200" dirty="0"/>
              <a:t>global stability, productivity, sustainability and development</a:t>
            </a:r>
            <a:endParaRPr lang="en-NA" sz="3500" b="1" kern="1200" dirty="0"/>
          </a:p>
        </p:txBody>
      </p:sp>
      <p:pic>
        <p:nvPicPr>
          <p:cNvPr id="36" name="Picture 2" descr="International Gateway for Financial Education - Organisation for ...">
            <a:extLst>
              <a:ext uri="{FF2B5EF4-FFF2-40B4-BE49-F238E27FC236}">
                <a16:creationId xmlns:a16="http://schemas.microsoft.com/office/drawing/2014/main" id="{C83040F7-E8AC-6B29-0783-ECB0F37C2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0" y="8245759"/>
            <a:ext cx="1981762" cy="182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0">
            <a:extLst>
              <a:ext uri="{FF2B5EF4-FFF2-40B4-BE49-F238E27FC236}">
                <a16:creationId xmlns:a16="http://schemas.microsoft.com/office/drawing/2014/main" id="{99000C18-C79C-0F3B-BD47-F1483FA3BA46}"/>
              </a:ext>
            </a:extLst>
          </p:cNvPr>
          <p:cNvSpPr txBox="1"/>
          <p:nvPr/>
        </p:nvSpPr>
        <p:spPr>
          <a:xfrm>
            <a:off x="4601656" y="623653"/>
            <a:ext cx="10906040" cy="1692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48"/>
              </a:lnSpc>
              <a:spcBef>
                <a:spcPct val="0"/>
              </a:spcBef>
            </a:pPr>
            <a:r>
              <a:rPr lang="en-US" sz="8000" b="1" u="none" strike="noStrike" spc="3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Literacy Defined</a:t>
            </a:r>
          </a:p>
        </p:txBody>
      </p:sp>
      <p:sp>
        <p:nvSpPr>
          <p:cNvPr id="39" name="Freeform 5">
            <a:extLst>
              <a:ext uri="{FF2B5EF4-FFF2-40B4-BE49-F238E27FC236}">
                <a16:creationId xmlns:a16="http://schemas.microsoft.com/office/drawing/2014/main" id="{BA51059F-18F4-898D-9781-8A9FDEE5D4FA}"/>
              </a:ext>
            </a:extLst>
          </p:cNvPr>
          <p:cNvSpPr/>
          <p:nvPr/>
        </p:nvSpPr>
        <p:spPr>
          <a:xfrm>
            <a:off x="14562478" y="6515647"/>
            <a:ext cx="3498473" cy="535153"/>
          </a:xfrm>
          <a:custGeom>
            <a:avLst/>
            <a:gdLst/>
            <a:ahLst/>
            <a:cxnLst/>
            <a:rect l="l" t="t" r="r" b="b"/>
            <a:pathLst>
              <a:path w="921408" h="140946">
                <a:moveTo>
                  <a:pt x="0" y="0"/>
                </a:moveTo>
                <a:lnTo>
                  <a:pt x="921408" y="0"/>
                </a:lnTo>
                <a:lnTo>
                  <a:pt x="921408" y="140946"/>
                </a:lnTo>
                <a:lnTo>
                  <a:pt x="0" y="140946"/>
                </a:lnTo>
                <a:close/>
              </a:path>
            </a:pathLst>
          </a:custGeom>
          <a:solidFill>
            <a:srgbClr val="1A1A1A"/>
          </a:solidFill>
        </p:spPr>
        <p:txBody>
          <a:bodyPr/>
          <a:lstStyle/>
          <a:p>
            <a:endParaRPr lang="en-NA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18195" y="6207257"/>
            <a:ext cx="9856051" cy="8730429"/>
          </a:xfrm>
          <a:custGeom>
            <a:avLst/>
            <a:gdLst/>
            <a:ahLst/>
            <a:cxnLst/>
            <a:rect l="l" t="t" r="r" b="b"/>
            <a:pathLst>
              <a:path w="9856051" h="8730429">
                <a:moveTo>
                  <a:pt x="0" y="0"/>
                </a:moveTo>
                <a:lnTo>
                  <a:pt x="9856050" y="0"/>
                </a:lnTo>
                <a:lnTo>
                  <a:pt x="9856050" y="8730429"/>
                </a:lnTo>
                <a:lnTo>
                  <a:pt x="0" y="87304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A"/>
          </a:p>
        </p:txBody>
      </p:sp>
      <p:sp>
        <p:nvSpPr>
          <p:cNvPr id="3" name="Freeform 3"/>
          <p:cNvSpPr/>
          <p:nvPr/>
        </p:nvSpPr>
        <p:spPr>
          <a:xfrm>
            <a:off x="-1526722" y="-3734194"/>
            <a:ext cx="10001250" cy="12045928"/>
          </a:xfrm>
          <a:custGeom>
            <a:avLst/>
            <a:gdLst/>
            <a:ahLst/>
            <a:cxnLst/>
            <a:rect l="l" t="t" r="r" b="b"/>
            <a:pathLst>
              <a:path w="11239421" h="9955810">
                <a:moveTo>
                  <a:pt x="0" y="0"/>
                </a:moveTo>
                <a:lnTo>
                  <a:pt x="11239421" y="0"/>
                </a:lnTo>
                <a:lnTo>
                  <a:pt x="11239421" y="9955810"/>
                </a:lnTo>
                <a:lnTo>
                  <a:pt x="0" y="99558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A"/>
          </a:p>
        </p:txBody>
      </p:sp>
      <p:grpSp>
        <p:nvGrpSpPr>
          <p:cNvPr id="4" name="Group 4"/>
          <p:cNvGrpSpPr/>
          <p:nvPr/>
        </p:nvGrpSpPr>
        <p:grpSpPr>
          <a:xfrm>
            <a:off x="245330" y="5790642"/>
            <a:ext cx="3498469" cy="535153"/>
            <a:chOff x="0" y="0"/>
            <a:chExt cx="921407" cy="14094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21408" cy="140946"/>
            </a:xfrm>
            <a:custGeom>
              <a:avLst/>
              <a:gdLst/>
              <a:ahLst/>
              <a:cxnLst/>
              <a:rect l="l" t="t" r="r" b="b"/>
              <a:pathLst>
                <a:path w="921408" h="140946">
                  <a:moveTo>
                    <a:pt x="0" y="0"/>
                  </a:moveTo>
                  <a:lnTo>
                    <a:pt x="921408" y="0"/>
                  </a:lnTo>
                  <a:lnTo>
                    <a:pt x="921408" y="140946"/>
                  </a:lnTo>
                  <a:lnTo>
                    <a:pt x="0" y="140946"/>
                  </a:lnTo>
                  <a:close/>
                </a:path>
              </a:pathLst>
            </a:custGeom>
            <a:solidFill>
              <a:srgbClr val="1A1A1A"/>
            </a:solidFill>
          </p:spPr>
          <p:txBody>
            <a:bodyPr/>
            <a:lstStyle/>
            <a:p>
              <a:endParaRPr lang="en-N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r>
                <a:rPr lang="en-US" sz="2199">
                  <a:solidFill>
                    <a:srgbClr val="FFFFFF"/>
                  </a:solidFill>
                  <a:latin typeface="Montserrat Light Bold"/>
                </a:rPr>
                <a:t>Strategy nº 1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645531" y="5618284"/>
            <a:ext cx="3498469" cy="535153"/>
            <a:chOff x="0" y="0"/>
            <a:chExt cx="921407" cy="14094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21408" cy="140946"/>
            </a:xfrm>
            <a:custGeom>
              <a:avLst/>
              <a:gdLst/>
              <a:ahLst/>
              <a:cxnLst/>
              <a:rect l="l" t="t" r="r" b="b"/>
              <a:pathLst>
                <a:path w="921408" h="140946">
                  <a:moveTo>
                    <a:pt x="0" y="0"/>
                  </a:moveTo>
                  <a:lnTo>
                    <a:pt x="921408" y="0"/>
                  </a:lnTo>
                  <a:lnTo>
                    <a:pt x="921408" y="140946"/>
                  </a:lnTo>
                  <a:lnTo>
                    <a:pt x="0" y="140946"/>
                  </a:lnTo>
                  <a:close/>
                </a:path>
              </a:pathLst>
            </a:custGeom>
            <a:solidFill>
              <a:srgbClr val="1A1A1A"/>
            </a:solidFill>
          </p:spPr>
          <p:txBody>
            <a:bodyPr/>
            <a:lstStyle/>
            <a:p>
              <a:endParaRPr lang="en-NA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r>
                <a:rPr lang="en-US" sz="2199">
                  <a:solidFill>
                    <a:srgbClr val="FFFFFF"/>
                  </a:solidFill>
                  <a:latin typeface="Montserrat Light Bold"/>
                </a:rPr>
                <a:t>Strategy nº 2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696450" y="5618284"/>
            <a:ext cx="3498469" cy="535153"/>
            <a:chOff x="0" y="0"/>
            <a:chExt cx="921407" cy="14094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21408" cy="140946"/>
            </a:xfrm>
            <a:custGeom>
              <a:avLst/>
              <a:gdLst/>
              <a:ahLst/>
              <a:cxnLst/>
              <a:rect l="l" t="t" r="r" b="b"/>
              <a:pathLst>
                <a:path w="921408" h="140946">
                  <a:moveTo>
                    <a:pt x="0" y="0"/>
                  </a:moveTo>
                  <a:lnTo>
                    <a:pt x="921408" y="0"/>
                  </a:lnTo>
                  <a:lnTo>
                    <a:pt x="921408" y="140946"/>
                  </a:lnTo>
                  <a:lnTo>
                    <a:pt x="0" y="140946"/>
                  </a:lnTo>
                  <a:close/>
                </a:path>
              </a:pathLst>
            </a:custGeom>
            <a:solidFill>
              <a:srgbClr val="1A1A1A"/>
            </a:solidFill>
          </p:spPr>
          <p:txBody>
            <a:bodyPr/>
            <a:lstStyle/>
            <a:p>
              <a:endParaRPr lang="en-NA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r>
                <a:rPr lang="en-US" sz="2199">
                  <a:solidFill>
                    <a:srgbClr val="FFFFFF"/>
                  </a:solidFill>
                  <a:latin typeface="Montserrat Light Bold"/>
                </a:rPr>
                <a:t>Strategy nº 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819EED3-1BCD-C51E-8943-3899039F9759}"/>
              </a:ext>
            </a:extLst>
          </p:cNvPr>
          <p:cNvGrpSpPr/>
          <p:nvPr/>
        </p:nvGrpSpPr>
        <p:grpSpPr>
          <a:xfrm>
            <a:off x="743126" y="348882"/>
            <a:ext cx="2676928" cy="5439449"/>
            <a:chOff x="14515819" y="2423775"/>
            <a:chExt cx="2676928" cy="543944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5A0D98E-F74F-F81C-FDEA-EB9172E2B796}"/>
                </a:ext>
              </a:extLst>
            </p:cNvPr>
            <p:cNvGrpSpPr/>
            <p:nvPr/>
          </p:nvGrpSpPr>
          <p:grpSpPr>
            <a:xfrm>
              <a:off x="14515819" y="2423775"/>
              <a:ext cx="2676928" cy="5439449"/>
              <a:chOff x="2442389" y="6026121"/>
              <a:chExt cx="2676928" cy="5439449"/>
            </a:xfrm>
          </p:grpSpPr>
          <p:grpSp>
            <p:nvGrpSpPr>
              <p:cNvPr id="21" name="Group 6">
                <a:extLst>
                  <a:ext uri="{FF2B5EF4-FFF2-40B4-BE49-F238E27FC236}">
                    <a16:creationId xmlns:a16="http://schemas.microsoft.com/office/drawing/2014/main" id="{6EE63622-245F-8B62-5B8B-9889A5B5D900}"/>
                  </a:ext>
                </a:extLst>
              </p:cNvPr>
              <p:cNvGrpSpPr/>
              <p:nvPr/>
            </p:nvGrpSpPr>
            <p:grpSpPr>
              <a:xfrm>
                <a:off x="2442389" y="6026121"/>
                <a:ext cx="2676928" cy="5439449"/>
                <a:chOff x="0" y="0"/>
                <a:chExt cx="660400" cy="1341916"/>
              </a:xfrm>
            </p:grpSpPr>
            <p:sp>
              <p:nvSpPr>
                <p:cNvPr id="24" name="Freeform 7">
                  <a:extLst>
                    <a:ext uri="{FF2B5EF4-FFF2-40B4-BE49-F238E27FC236}">
                      <a16:creationId xmlns:a16="http://schemas.microsoft.com/office/drawing/2014/main" id="{4655845C-6225-2078-AD81-5C2EF5B1A63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60400" cy="1341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400" h="1341916">
                      <a:moveTo>
                        <a:pt x="220252" y="19070"/>
                      </a:moveTo>
                      <a:cubicBezTo>
                        <a:pt x="254000" y="7556"/>
                        <a:pt x="292600" y="0"/>
                        <a:pt x="330378" y="0"/>
                      </a:cubicBezTo>
                      <a:cubicBezTo>
                        <a:pt x="368157" y="0"/>
                        <a:pt x="404509" y="6476"/>
                        <a:pt x="438009" y="17990"/>
                      </a:cubicBezTo>
                      <a:cubicBezTo>
                        <a:pt x="438723" y="18350"/>
                        <a:pt x="439435" y="18350"/>
                        <a:pt x="440148" y="18710"/>
                      </a:cubicBezTo>
                      <a:cubicBezTo>
                        <a:pt x="565955" y="64765"/>
                        <a:pt x="658618" y="186379"/>
                        <a:pt x="660400" y="340255"/>
                      </a:cubicBezTo>
                      <a:lnTo>
                        <a:pt x="660400" y="1341916"/>
                      </a:lnTo>
                      <a:lnTo>
                        <a:pt x="0" y="1341916"/>
                      </a:lnTo>
                      <a:lnTo>
                        <a:pt x="0" y="340999"/>
                      </a:lnTo>
                      <a:cubicBezTo>
                        <a:pt x="1782" y="185660"/>
                        <a:pt x="93019" y="64045"/>
                        <a:pt x="220252" y="19070"/>
                      </a:cubicBezTo>
                      <a:close/>
                    </a:path>
                  </a:pathLst>
                </a:custGeom>
                <a:solidFill>
                  <a:schemeClr val="tx1">
                    <a:alpha val="94902"/>
                  </a:schemeClr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NA"/>
                </a:p>
              </p:txBody>
            </p:sp>
            <p:sp>
              <p:nvSpPr>
                <p:cNvPr id="25" name="TextBox 8">
                  <a:extLst>
                    <a:ext uri="{FF2B5EF4-FFF2-40B4-BE49-F238E27FC236}">
                      <a16:creationId xmlns:a16="http://schemas.microsoft.com/office/drawing/2014/main" id="{AB60C210-9AE0-3301-18FA-D7DEA571BA1F}"/>
                    </a:ext>
                  </a:extLst>
                </p:cNvPr>
                <p:cNvSpPr txBox="1"/>
                <p:nvPr/>
              </p:nvSpPr>
              <p:spPr>
                <a:xfrm>
                  <a:off x="0" y="107950"/>
                  <a:ext cx="660400" cy="7048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859"/>
                    </a:lnSpc>
                  </a:pPr>
                  <a:endParaRPr/>
                </a:p>
              </p:txBody>
            </p:sp>
          </p:grpSp>
          <p:sp>
            <p:nvSpPr>
              <p:cNvPr id="22" name="Freeform 17">
                <a:extLst>
                  <a:ext uri="{FF2B5EF4-FFF2-40B4-BE49-F238E27FC236}">
                    <a16:creationId xmlns:a16="http://schemas.microsoft.com/office/drawing/2014/main" id="{5886F13E-D02A-4572-F713-9C3BB20CB7F7}"/>
                  </a:ext>
                </a:extLst>
              </p:cNvPr>
              <p:cNvSpPr/>
              <p:nvPr/>
            </p:nvSpPr>
            <p:spPr>
              <a:xfrm>
                <a:off x="2622105" y="6453292"/>
                <a:ext cx="2268736" cy="2268736"/>
              </a:xfrm>
              <a:custGeom>
                <a:avLst/>
                <a:gdLst/>
                <a:ahLst/>
                <a:cxnLst/>
                <a:rect l="l" t="t" r="r" b="b"/>
                <a:pathLst>
                  <a:path w="2268736" h="2268736">
                    <a:moveTo>
                      <a:pt x="0" y="0"/>
                    </a:moveTo>
                    <a:lnTo>
                      <a:pt x="2268736" y="0"/>
                    </a:lnTo>
                    <a:lnTo>
                      <a:pt x="2268736" y="2268736"/>
                    </a:lnTo>
                    <a:lnTo>
                      <a:pt x="0" y="22687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NA" dirty="0"/>
              </a:p>
            </p:txBody>
          </p:sp>
          <p:sp>
            <p:nvSpPr>
              <p:cNvPr id="23" name="TextBox 21">
                <a:extLst>
                  <a:ext uri="{FF2B5EF4-FFF2-40B4-BE49-F238E27FC236}">
                    <a16:creationId xmlns:a16="http://schemas.microsoft.com/office/drawing/2014/main" id="{2AD14B11-2093-7753-9000-5BC0E66E6E4F}"/>
                  </a:ext>
                </a:extLst>
              </p:cNvPr>
              <p:cNvSpPr txBox="1"/>
              <p:nvPr/>
            </p:nvSpPr>
            <p:spPr>
              <a:xfrm>
                <a:off x="2869148" y="6824125"/>
                <a:ext cx="1774649" cy="126957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9936"/>
                  </a:lnSpc>
                  <a:spcBef>
                    <a:spcPct val="0"/>
                  </a:spcBef>
                </a:pPr>
                <a:r>
                  <a:rPr lang="en-US" sz="8280" dirty="0">
                    <a:solidFill>
                      <a:srgbClr val="FFFFFF"/>
                    </a:solidFill>
                    <a:latin typeface="Codec Pro ExtraBold"/>
                  </a:rPr>
                  <a:t>e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ED09249-E9C7-1B4B-E575-C645F9E66BC8}"/>
                </a:ext>
              </a:extLst>
            </p:cNvPr>
            <p:cNvSpPr txBox="1"/>
            <p:nvPr/>
          </p:nvSpPr>
          <p:spPr>
            <a:xfrm>
              <a:off x="14735848" y="6263876"/>
              <a:ext cx="23568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en-US" sz="1800" i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enable </a:t>
              </a:r>
              <a:r>
                <a:rPr lang="en-US" sz="1800" b="1" i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participation in economic life</a:t>
              </a:r>
              <a:endParaRPr lang="en-NA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34" name="TextBox 30">
            <a:extLst>
              <a:ext uri="{FF2B5EF4-FFF2-40B4-BE49-F238E27FC236}">
                <a16:creationId xmlns:a16="http://schemas.microsoft.com/office/drawing/2014/main" id="{7706C058-E46E-8E38-7488-8CA403AF9BBD}"/>
              </a:ext>
            </a:extLst>
          </p:cNvPr>
          <p:cNvSpPr txBox="1"/>
          <p:nvPr/>
        </p:nvSpPr>
        <p:spPr>
          <a:xfrm>
            <a:off x="4601656" y="623653"/>
            <a:ext cx="10906040" cy="1692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48"/>
              </a:lnSpc>
              <a:spcBef>
                <a:spcPct val="0"/>
              </a:spcBef>
            </a:pPr>
            <a:r>
              <a:rPr lang="en-US" sz="8000" b="1" u="none" strike="noStrike" spc="37" dirty="0">
                <a:latin typeface="Arial" panose="020B0604020202020204" pitchFamily="34" charset="0"/>
                <a:cs typeface="Arial" panose="020B0604020202020204" pitchFamily="34" charset="0"/>
              </a:rPr>
              <a:t>Financial Literacy Defined</a:t>
            </a:r>
          </a:p>
        </p:txBody>
      </p:sp>
      <p:graphicFrame>
        <p:nvGraphicFramePr>
          <p:cNvPr id="35" name="TextBox 3">
            <a:extLst>
              <a:ext uri="{FF2B5EF4-FFF2-40B4-BE49-F238E27FC236}">
                <a16:creationId xmlns:a16="http://schemas.microsoft.com/office/drawing/2014/main" id="{891B12A7-7095-A2AA-79D3-852A107D28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9420637"/>
              </p:ext>
            </p:extLst>
          </p:nvPr>
        </p:nvGraphicFramePr>
        <p:xfrm>
          <a:off x="3894222" y="4739589"/>
          <a:ext cx="14128928" cy="501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6" name="Picture 2" descr="International Gateway for Financial Education - Organisation for ...">
            <a:extLst>
              <a:ext uri="{FF2B5EF4-FFF2-40B4-BE49-F238E27FC236}">
                <a16:creationId xmlns:a16="http://schemas.microsoft.com/office/drawing/2014/main" id="{FDDE6AA6-0532-C2C0-19D0-603967BD1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4077" y="8284520"/>
            <a:ext cx="1981762" cy="182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 flipH="1" flipV="1"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257863">
            <a:off x="-571305" y="6150994"/>
            <a:ext cx="21273218" cy="9128145"/>
          </a:xfrm>
          <a:custGeom>
            <a:avLst/>
            <a:gdLst/>
            <a:ahLst/>
            <a:cxnLst/>
            <a:rect l="l" t="t" r="r" b="b"/>
            <a:pathLst>
              <a:path w="21273218" h="9128145">
                <a:moveTo>
                  <a:pt x="0" y="0"/>
                </a:moveTo>
                <a:lnTo>
                  <a:pt x="21273219" y="0"/>
                </a:lnTo>
                <a:lnTo>
                  <a:pt x="21273219" y="9128145"/>
                </a:lnTo>
                <a:lnTo>
                  <a:pt x="0" y="91281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A"/>
          </a:p>
        </p:txBody>
      </p:sp>
      <p:sp>
        <p:nvSpPr>
          <p:cNvPr id="4" name="Freeform 4"/>
          <p:cNvSpPr/>
          <p:nvPr/>
        </p:nvSpPr>
        <p:spPr>
          <a:xfrm>
            <a:off x="11885510" y="8765585"/>
            <a:ext cx="4128022" cy="437161"/>
          </a:xfrm>
          <a:custGeom>
            <a:avLst/>
            <a:gdLst/>
            <a:ahLst/>
            <a:cxnLst/>
            <a:rect l="l" t="t" r="r" b="b"/>
            <a:pathLst>
              <a:path w="4128022" h="437161">
                <a:moveTo>
                  <a:pt x="0" y="0"/>
                </a:moveTo>
                <a:lnTo>
                  <a:pt x="4128022" y="0"/>
                </a:lnTo>
                <a:lnTo>
                  <a:pt x="4128022" y="437161"/>
                </a:lnTo>
                <a:lnTo>
                  <a:pt x="0" y="4371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6495"/>
            </a:stretch>
          </a:blipFill>
        </p:spPr>
        <p:txBody>
          <a:bodyPr/>
          <a:lstStyle/>
          <a:p>
            <a:endParaRPr lang="en-NA"/>
          </a:p>
        </p:txBody>
      </p:sp>
      <p:grpSp>
        <p:nvGrpSpPr>
          <p:cNvPr id="5" name="Group 5"/>
          <p:cNvGrpSpPr/>
          <p:nvPr/>
        </p:nvGrpSpPr>
        <p:grpSpPr>
          <a:xfrm>
            <a:off x="11709513" y="4662723"/>
            <a:ext cx="4635047" cy="4087473"/>
            <a:chOff x="0" y="0"/>
            <a:chExt cx="1279723" cy="1271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79723" cy="1271725"/>
            </a:xfrm>
            <a:custGeom>
              <a:avLst/>
              <a:gdLst/>
              <a:ahLst/>
              <a:cxnLst/>
              <a:rect l="l" t="t" r="r" b="b"/>
              <a:pathLst>
                <a:path w="1279723" h="1271725">
                  <a:moveTo>
                    <a:pt x="0" y="0"/>
                  </a:moveTo>
                  <a:lnTo>
                    <a:pt x="1279723" y="0"/>
                  </a:lnTo>
                  <a:lnTo>
                    <a:pt x="1279723" y="1271725"/>
                  </a:lnTo>
                  <a:lnTo>
                    <a:pt x="0" y="1271725"/>
                  </a:lnTo>
                  <a:close/>
                </a:path>
              </a:pathLst>
            </a:custGeom>
            <a:solidFill>
              <a:srgbClr val="1A1A1A"/>
            </a:solidFill>
          </p:spPr>
          <p:txBody>
            <a:bodyPr/>
            <a:lstStyle/>
            <a:p>
              <a:endParaRPr lang="en-NA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7080191" y="8765585"/>
            <a:ext cx="4128022" cy="437161"/>
          </a:xfrm>
          <a:custGeom>
            <a:avLst/>
            <a:gdLst/>
            <a:ahLst/>
            <a:cxnLst/>
            <a:rect l="l" t="t" r="r" b="b"/>
            <a:pathLst>
              <a:path w="4128022" h="437161">
                <a:moveTo>
                  <a:pt x="0" y="0"/>
                </a:moveTo>
                <a:lnTo>
                  <a:pt x="4128021" y="0"/>
                </a:lnTo>
                <a:lnTo>
                  <a:pt x="4128021" y="437161"/>
                </a:lnTo>
                <a:lnTo>
                  <a:pt x="0" y="4371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6495"/>
            </a:stretch>
          </a:blipFill>
        </p:spPr>
        <p:txBody>
          <a:bodyPr/>
          <a:lstStyle/>
          <a:p>
            <a:endParaRPr lang="en-NA"/>
          </a:p>
        </p:txBody>
      </p:sp>
      <p:grpSp>
        <p:nvGrpSpPr>
          <p:cNvPr id="9" name="Group 9"/>
          <p:cNvGrpSpPr/>
          <p:nvPr/>
        </p:nvGrpSpPr>
        <p:grpSpPr>
          <a:xfrm>
            <a:off x="7095033" y="4678112"/>
            <a:ext cx="4113179" cy="4087473"/>
            <a:chOff x="0" y="0"/>
            <a:chExt cx="1279723" cy="1271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79723" cy="1271725"/>
            </a:xfrm>
            <a:custGeom>
              <a:avLst/>
              <a:gdLst/>
              <a:ahLst/>
              <a:cxnLst/>
              <a:rect l="l" t="t" r="r" b="b"/>
              <a:pathLst>
                <a:path w="1279723" h="1271725">
                  <a:moveTo>
                    <a:pt x="0" y="0"/>
                  </a:moveTo>
                  <a:lnTo>
                    <a:pt x="1279723" y="0"/>
                  </a:lnTo>
                  <a:lnTo>
                    <a:pt x="1279723" y="1271725"/>
                  </a:lnTo>
                  <a:lnTo>
                    <a:pt x="0" y="1271725"/>
                  </a:lnTo>
                  <a:close/>
                </a:path>
              </a:pathLst>
            </a:custGeom>
            <a:solidFill>
              <a:srgbClr val="1A1A1A"/>
            </a:solidFill>
          </p:spPr>
          <p:txBody>
            <a:bodyPr/>
            <a:lstStyle/>
            <a:p>
              <a:endParaRPr lang="en-NA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2274468" y="8765585"/>
            <a:ext cx="4128022" cy="437161"/>
          </a:xfrm>
          <a:custGeom>
            <a:avLst/>
            <a:gdLst/>
            <a:ahLst/>
            <a:cxnLst/>
            <a:rect l="l" t="t" r="r" b="b"/>
            <a:pathLst>
              <a:path w="4128022" h="437161">
                <a:moveTo>
                  <a:pt x="0" y="0"/>
                </a:moveTo>
                <a:lnTo>
                  <a:pt x="4128022" y="0"/>
                </a:lnTo>
                <a:lnTo>
                  <a:pt x="4128022" y="437161"/>
                </a:lnTo>
                <a:lnTo>
                  <a:pt x="0" y="4371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6495"/>
            </a:stretch>
          </a:blipFill>
        </p:spPr>
        <p:txBody>
          <a:bodyPr/>
          <a:lstStyle/>
          <a:p>
            <a:endParaRPr lang="en-NA"/>
          </a:p>
        </p:txBody>
      </p:sp>
      <p:grpSp>
        <p:nvGrpSpPr>
          <p:cNvPr id="13" name="Group 13"/>
          <p:cNvGrpSpPr/>
          <p:nvPr/>
        </p:nvGrpSpPr>
        <p:grpSpPr>
          <a:xfrm>
            <a:off x="2289311" y="4678112"/>
            <a:ext cx="4113179" cy="4087473"/>
            <a:chOff x="0" y="0"/>
            <a:chExt cx="1279723" cy="127172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79723" cy="1271725"/>
            </a:xfrm>
            <a:custGeom>
              <a:avLst/>
              <a:gdLst/>
              <a:ahLst/>
              <a:cxnLst/>
              <a:rect l="l" t="t" r="r" b="b"/>
              <a:pathLst>
                <a:path w="1279723" h="1271725">
                  <a:moveTo>
                    <a:pt x="0" y="0"/>
                  </a:moveTo>
                  <a:lnTo>
                    <a:pt x="1279723" y="0"/>
                  </a:lnTo>
                  <a:lnTo>
                    <a:pt x="1279723" y="1271725"/>
                  </a:lnTo>
                  <a:lnTo>
                    <a:pt x="0" y="1271725"/>
                  </a:lnTo>
                  <a:close/>
                </a:path>
              </a:pathLst>
            </a:custGeom>
            <a:solidFill>
              <a:srgbClr val="1A1A1A"/>
            </a:solidFill>
          </p:spPr>
          <p:txBody>
            <a:bodyPr/>
            <a:lstStyle/>
            <a:p>
              <a:endParaRPr lang="en-NA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321316" y="3653528"/>
            <a:ext cx="2049168" cy="2049168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A1A1A"/>
            </a:solidFill>
          </p:spPr>
          <p:txBody>
            <a:bodyPr/>
            <a:lstStyle/>
            <a:p>
              <a:endParaRPr lang="en-NA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119617" y="3653528"/>
            <a:ext cx="2049168" cy="2049168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A1A1A"/>
            </a:solidFill>
          </p:spPr>
          <p:txBody>
            <a:bodyPr/>
            <a:lstStyle/>
            <a:p>
              <a:endParaRPr lang="en-NA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2933709" y="3653528"/>
            <a:ext cx="2049168" cy="2049168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A1A1A"/>
            </a:solidFill>
          </p:spPr>
          <p:txBody>
            <a:bodyPr/>
            <a:lstStyle/>
            <a:p>
              <a:endParaRPr lang="en-NA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3732628" y="4016965"/>
            <a:ext cx="1211702" cy="1322294"/>
          </a:xfrm>
          <a:custGeom>
            <a:avLst/>
            <a:gdLst/>
            <a:ahLst/>
            <a:cxnLst/>
            <a:rect l="l" t="t" r="r" b="b"/>
            <a:pathLst>
              <a:path w="1211702" h="1322294">
                <a:moveTo>
                  <a:pt x="0" y="0"/>
                </a:moveTo>
                <a:lnTo>
                  <a:pt x="1211702" y="0"/>
                </a:lnTo>
                <a:lnTo>
                  <a:pt x="1211702" y="1322294"/>
                </a:lnTo>
                <a:lnTo>
                  <a:pt x="0" y="13222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A"/>
          </a:p>
        </p:txBody>
      </p:sp>
      <p:sp>
        <p:nvSpPr>
          <p:cNvPr id="26" name="Freeform 26"/>
          <p:cNvSpPr/>
          <p:nvPr/>
        </p:nvSpPr>
        <p:spPr>
          <a:xfrm>
            <a:off x="8563658" y="4016965"/>
            <a:ext cx="1160684" cy="1393835"/>
          </a:xfrm>
          <a:custGeom>
            <a:avLst/>
            <a:gdLst/>
            <a:ahLst/>
            <a:cxnLst/>
            <a:rect l="l" t="t" r="r" b="b"/>
            <a:pathLst>
              <a:path w="1160684" h="1393835">
                <a:moveTo>
                  <a:pt x="0" y="0"/>
                </a:moveTo>
                <a:lnTo>
                  <a:pt x="1160684" y="0"/>
                </a:lnTo>
                <a:lnTo>
                  <a:pt x="1160684" y="1393835"/>
                </a:lnTo>
                <a:lnTo>
                  <a:pt x="0" y="13938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A"/>
          </a:p>
        </p:txBody>
      </p:sp>
      <p:sp>
        <p:nvSpPr>
          <p:cNvPr id="27" name="Freeform 27"/>
          <p:cNvSpPr/>
          <p:nvPr/>
        </p:nvSpPr>
        <p:spPr>
          <a:xfrm>
            <a:off x="13272985" y="3986188"/>
            <a:ext cx="1353071" cy="1353071"/>
          </a:xfrm>
          <a:custGeom>
            <a:avLst/>
            <a:gdLst/>
            <a:ahLst/>
            <a:cxnLst/>
            <a:rect l="l" t="t" r="r" b="b"/>
            <a:pathLst>
              <a:path w="1353071" h="1353071">
                <a:moveTo>
                  <a:pt x="0" y="0"/>
                </a:moveTo>
                <a:lnTo>
                  <a:pt x="1353071" y="0"/>
                </a:lnTo>
                <a:lnTo>
                  <a:pt x="1353071" y="1353071"/>
                </a:lnTo>
                <a:lnTo>
                  <a:pt x="0" y="13530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A"/>
          </a:p>
        </p:txBody>
      </p:sp>
      <p:sp>
        <p:nvSpPr>
          <p:cNvPr id="29" name="TextBox 29"/>
          <p:cNvSpPr txBox="1"/>
          <p:nvPr/>
        </p:nvSpPr>
        <p:spPr>
          <a:xfrm>
            <a:off x="2574587" y="5659928"/>
            <a:ext cx="3542623" cy="2452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literacy is globally acknowledged as an essential life skill. </a:t>
            </a:r>
          </a:p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an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important element of economic and financial stability and development</a:t>
            </a:r>
            <a:endParaRPr lang="en-US" sz="1722" spc="168" dirty="0">
              <a:solidFill>
                <a:schemeClr val="bg1"/>
              </a:solidFill>
              <a:latin typeface="DM Sans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7387988" y="6199204"/>
            <a:ext cx="3542623" cy="404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Evolving financial sector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178209" y="5624704"/>
            <a:ext cx="3542623" cy="293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7"/>
              </a:lnSpc>
            </a:pPr>
            <a:r>
              <a:rPr lang="en-US" sz="1722" spc="168" dirty="0">
                <a:solidFill>
                  <a:schemeClr val="bg1"/>
                </a:solidFill>
                <a:latin typeface="DM Sans"/>
              </a:rPr>
              <a:t>.</a:t>
            </a:r>
          </a:p>
        </p:txBody>
      </p:sp>
      <p:sp>
        <p:nvSpPr>
          <p:cNvPr id="35" name="TextBox 30">
            <a:extLst>
              <a:ext uri="{FF2B5EF4-FFF2-40B4-BE49-F238E27FC236}">
                <a16:creationId xmlns:a16="http://schemas.microsoft.com/office/drawing/2014/main" id="{07C3D0CB-F9F7-D09F-7539-F534BAD92609}"/>
              </a:ext>
            </a:extLst>
          </p:cNvPr>
          <p:cNvSpPr txBox="1"/>
          <p:nvPr/>
        </p:nvSpPr>
        <p:spPr>
          <a:xfrm>
            <a:off x="1333499" y="1493191"/>
            <a:ext cx="15621000" cy="858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548"/>
              </a:lnSpc>
              <a:spcBef>
                <a:spcPct val="0"/>
              </a:spcBef>
            </a:pPr>
            <a:r>
              <a:rPr lang="en-US" sz="8000" b="1" u="none" strike="noStrike" spc="37" dirty="0">
                <a:latin typeface="Arial" panose="020B0604020202020204" pitchFamily="34" charset="0"/>
                <a:cs typeface="Arial" panose="020B0604020202020204" pitchFamily="34" charset="0"/>
              </a:rPr>
              <a:t>Rationale of Financial Literacy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F8529DE-8876-89EA-3954-5D6D952E4B09}"/>
              </a:ext>
            </a:extLst>
          </p:cNvPr>
          <p:cNvSpPr txBox="1"/>
          <p:nvPr/>
        </p:nvSpPr>
        <p:spPr>
          <a:xfrm>
            <a:off x="11193367" y="5286800"/>
            <a:ext cx="4908428" cy="2949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14425" lvl="1" indent="-428625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Widespread emergence of digital financial products and services </a:t>
            </a:r>
            <a:endParaRPr lang="en-NA" sz="18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14425" lvl="1" indent="-428625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 risk</a:t>
            </a:r>
          </a:p>
          <a:p>
            <a:pPr marL="1114425" lvl="1" indent="-428625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crimes i.e. money laundering, financing of terrorism, market abuse and insider trading, etc.</a:t>
            </a:r>
            <a:endParaRPr lang="en-NA" sz="18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4" b="21875"/>
          <a:stretch>
            <a:fillRect/>
          </a:stretch>
        </p:blipFill>
        <p:spPr>
          <a:xfrm flipH="1" flipV="1">
            <a:off x="0" y="-9123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13837" y="1028701"/>
            <a:ext cx="19362297" cy="1712588"/>
            <a:chOff x="0" y="0"/>
            <a:chExt cx="1876002" cy="21886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76002" cy="218865"/>
            </a:xfrm>
            <a:custGeom>
              <a:avLst/>
              <a:gdLst/>
              <a:ahLst/>
              <a:cxnLst/>
              <a:rect l="l" t="t" r="r" b="b"/>
              <a:pathLst>
                <a:path w="1876002" h="218865">
                  <a:moveTo>
                    <a:pt x="1672802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1876002" y="218865"/>
                  </a:lnTo>
                  <a:lnTo>
                    <a:pt x="1672802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</p:spPr>
          <p:txBody>
            <a:bodyPr/>
            <a:lstStyle/>
            <a:p>
              <a:endParaRPr lang="en-N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19050"/>
              <a:ext cx="609600" cy="628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543252" y="3418900"/>
            <a:ext cx="3314591" cy="3314591"/>
            <a:chOff x="0" y="0"/>
            <a:chExt cx="4872604" cy="487260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72609" cy="4872609"/>
            </a:xfrm>
            <a:custGeom>
              <a:avLst/>
              <a:gdLst/>
              <a:ahLst/>
              <a:cxnLst/>
              <a:rect l="l" t="t" r="r" b="b"/>
              <a:pathLst>
                <a:path w="4872609" h="4872609">
                  <a:moveTo>
                    <a:pt x="1061593" y="2436241"/>
                  </a:moveTo>
                  <a:cubicBezTo>
                    <a:pt x="1061593" y="2436241"/>
                    <a:pt x="1061593" y="2436241"/>
                    <a:pt x="1061593" y="2436241"/>
                  </a:cubicBezTo>
                  <a:cubicBezTo>
                    <a:pt x="1061593" y="1687957"/>
                    <a:pt x="1688084" y="1061466"/>
                    <a:pt x="2436368" y="1061466"/>
                  </a:cubicBezTo>
                  <a:cubicBezTo>
                    <a:pt x="3202051" y="1061466"/>
                    <a:pt x="3811143" y="1687957"/>
                    <a:pt x="3811143" y="2436241"/>
                  </a:cubicBezTo>
                  <a:cubicBezTo>
                    <a:pt x="3811143" y="3201924"/>
                    <a:pt x="3202051" y="3811016"/>
                    <a:pt x="2436368" y="3811016"/>
                  </a:cubicBezTo>
                  <a:cubicBezTo>
                    <a:pt x="2436368" y="4872609"/>
                    <a:pt x="2436368" y="4872609"/>
                    <a:pt x="2436368" y="4872609"/>
                  </a:cubicBezTo>
                  <a:cubicBezTo>
                    <a:pt x="3776345" y="4872609"/>
                    <a:pt x="4872609" y="3776218"/>
                    <a:pt x="4872609" y="2436368"/>
                  </a:cubicBezTo>
                  <a:cubicBezTo>
                    <a:pt x="4872609" y="1096518"/>
                    <a:pt x="3776218" y="0"/>
                    <a:pt x="2436241" y="0"/>
                  </a:cubicBezTo>
                  <a:cubicBezTo>
                    <a:pt x="1096264" y="0"/>
                    <a:pt x="0" y="1096391"/>
                    <a:pt x="0" y="2436241"/>
                  </a:cubicBezTo>
                  <a:cubicBezTo>
                    <a:pt x="0" y="2436241"/>
                    <a:pt x="0" y="2436241"/>
                    <a:pt x="0" y="2436241"/>
                  </a:cubicBezTo>
                  <a:lnTo>
                    <a:pt x="1061593" y="2436241"/>
                  </a:lnTo>
                  <a:close/>
                </a:path>
              </a:pathLst>
            </a:custGeom>
            <a:solidFill>
              <a:schemeClr val="accent6">
                <a:lumMod val="75000"/>
                <a:alpha val="16863"/>
              </a:schemeClr>
            </a:solidFill>
          </p:spPr>
          <p:txBody>
            <a:bodyPr/>
            <a:lstStyle/>
            <a:p>
              <a:endParaRPr lang="en-NA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925409" y="3417322"/>
            <a:ext cx="3314591" cy="3326378"/>
            <a:chOff x="0" y="0"/>
            <a:chExt cx="4872604" cy="488993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872609" cy="4889881"/>
            </a:xfrm>
            <a:custGeom>
              <a:avLst/>
              <a:gdLst/>
              <a:ahLst/>
              <a:cxnLst/>
              <a:rect l="l" t="t" r="r" b="b"/>
              <a:pathLst>
                <a:path w="4872609" h="4889881">
                  <a:moveTo>
                    <a:pt x="3811016" y="2453640"/>
                  </a:moveTo>
                  <a:cubicBezTo>
                    <a:pt x="3811016" y="2453640"/>
                    <a:pt x="3811016" y="2453640"/>
                    <a:pt x="3811016" y="2453640"/>
                  </a:cubicBezTo>
                  <a:cubicBezTo>
                    <a:pt x="3811016" y="3201924"/>
                    <a:pt x="3201924" y="3828415"/>
                    <a:pt x="2436241" y="3828415"/>
                  </a:cubicBezTo>
                  <a:cubicBezTo>
                    <a:pt x="1687957" y="3828415"/>
                    <a:pt x="1061466" y="3201924"/>
                    <a:pt x="1061466" y="2453640"/>
                  </a:cubicBezTo>
                  <a:cubicBezTo>
                    <a:pt x="1061466" y="1687957"/>
                    <a:pt x="1687957" y="1078865"/>
                    <a:pt x="2436241" y="1078865"/>
                  </a:cubicBezTo>
                  <a:cubicBezTo>
                    <a:pt x="2436241" y="0"/>
                    <a:pt x="2436241" y="0"/>
                    <a:pt x="2436241" y="0"/>
                  </a:cubicBezTo>
                  <a:cubicBezTo>
                    <a:pt x="1096391" y="0"/>
                    <a:pt x="0" y="1096264"/>
                    <a:pt x="0" y="2453640"/>
                  </a:cubicBezTo>
                  <a:cubicBezTo>
                    <a:pt x="0" y="3793617"/>
                    <a:pt x="1096391" y="4889881"/>
                    <a:pt x="2436241" y="4889881"/>
                  </a:cubicBezTo>
                  <a:cubicBezTo>
                    <a:pt x="3776091" y="4889881"/>
                    <a:pt x="4872609" y="3793617"/>
                    <a:pt x="4872609" y="2453640"/>
                  </a:cubicBezTo>
                  <a:cubicBezTo>
                    <a:pt x="4872609" y="2453640"/>
                    <a:pt x="4872609" y="2453640"/>
                    <a:pt x="4872609" y="2453640"/>
                  </a:cubicBezTo>
                  <a:lnTo>
                    <a:pt x="3811016" y="2453640"/>
                  </a:lnTo>
                  <a:close/>
                </a:path>
              </a:pathLst>
            </a:custGeom>
            <a:solidFill>
              <a:schemeClr val="accent2">
                <a:lumMod val="50000"/>
                <a:alpha val="16863"/>
              </a:schemeClr>
            </a:solidFill>
          </p:spPr>
          <p:txBody>
            <a:bodyPr/>
            <a:lstStyle/>
            <a:p>
              <a:endParaRPr lang="en-NA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554200" y="6057900"/>
            <a:ext cx="3314591" cy="3315573"/>
            <a:chOff x="0" y="0"/>
            <a:chExt cx="4872604" cy="487404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72482" cy="4874006"/>
            </a:xfrm>
            <a:custGeom>
              <a:avLst/>
              <a:gdLst/>
              <a:ahLst/>
              <a:cxnLst/>
              <a:rect l="l" t="t" r="r" b="b"/>
              <a:pathLst>
                <a:path w="4872482" h="4874006">
                  <a:moveTo>
                    <a:pt x="3811016" y="2437003"/>
                  </a:moveTo>
                  <a:cubicBezTo>
                    <a:pt x="3811016" y="2437003"/>
                    <a:pt x="3811016" y="2437003"/>
                    <a:pt x="3811016" y="2437003"/>
                  </a:cubicBezTo>
                  <a:cubicBezTo>
                    <a:pt x="3811016" y="3202940"/>
                    <a:pt x="3201924" y="3812159"/>
                    <a:pt x="2436241" y="3812159"/>
                  </a:cubicBezTo>
                  <a:cubicBezTo>
                    <a:pt x="1687957" y="3812159"/>
                    <a:pt x="1061466" y="3202940"/>
                    <a:pt x="1061466" y="2437003"/>
                  </a:cubicBezTo>
                  <a:cubicBezTo>
                    <a:pt x="1061466" y="1688465"/>
                    <a:pt x="1687957" y="1061847"/>
                    <a:pt x="2436241" y="1061847"/>
                  </a:cubicBezTo>
                  <a:cubicBezTo>
                    <a:pt x="2436241" y="0"/>
                    <a:pt x="2436241" y="0"/>
                    <a:pt x="2436241" y="0"/>
                  </a:cubicBezTo>
                  <a:cubicBezTo>
                    <a:pt x="1096391" y="0"/>
                    <a:pt x="0" y="1096645"/>
                    <a:pt x="0" y="2437003"/>
                  </a:cubicBezTo>
                  <a:cubicBezTo>
                    <a:pt x="0" y="3777361"/>
                    <a:pt x="1096391" y="4874006"/>
                    <a:pt x="2436241" y="4874006"/>
                  </a:cubicBezTo>
                  <a:cubicBezTo>
                    <a:pt x="3776091" y="4874006"/>
                    <a:pt x="4872482" y="3777361"/>
                    <a:pt x="4872482" y="2437003"/>
                  </a:cubicBezTo>
                  <a:cubicBezTo>
                    <a:pt x="4872482" y="2437003"/>
                    <a:pt x="4872482" y="2437003"/>
                    <a:pt x="4872482" y="2437003"/>
                  </a:cubicBezTo>
                  <a:lnTo>
                    <a:pt x="3811016" y="2437003"/>
                  </a:lnTo>
                  <a:close/>
                </a:path>
              </a:pathLst>
            </a:custGeom>
            <a:solidFill>
              <a:schemeClr val="bg2">
                <a:lumMod val="25000"/>
                <a:alpha val="16863"/>
              </a:schemeClr>
            </a:solidFill>
          </p:spPr>
          <p:txBody>
            <a:bodyPr/>
            <a:lstStyle/>
            <a:p>
              <a:endParaRPr lang="en-NA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020840" y="4383293"/>
            <a:ext cx="3327621" cy="1612238"/>
            <a:chOff x="76200" y="-125289"/>
            <a:chExt cx="1778918" cy="861889"/>
          </a:xfrm>
        </p:grpSpPr>
        <p:sp>
          <p:nvSpPr>
            <p:cNvPr id="17" name="Freeform 17"/>
            <p:cNvSpPr/>
            <p:nvPr/>
          </p:nvSpPr>
          <p:spPr>
            <a:xfrm>
              <a:off x="1045945" y="-125289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555555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NA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5501472" y="6942157"/>
            <a:ext cx="1969592" cy="1522475"/>
            <a:chOff x="-314901" y="14252"/>
            <a:chExt cx="1051501" cy="812800"/>
          </a:xfrm>
        </p:grpSpPr>
        <p:sp>
          <p:nvSpPr>
            <p:cNvPr id="20" name="Freeform 20"/>
            <p:cNvSpPr/>
            <p:nvPr/>
          </p:nvSpPr>
          <p:spPr>
            <a:xfrm>
              <a:off x="-314901" y="14252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555555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NA" dirty="0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5450732" y="4292876"/>
            <a:ext cx="1566642" cy="1566642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555555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NA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3040126" y="4535500"/>
            <a:ext cx="1006253" cy="960515"/>
          </a:xfrm>
          <a:custGeom>
            <a:avLst/>
            <a:gdLst/>
            <a:ahLst/>
            <a:cxnLst/>
            <a:rect l="l" t="t" r="r" b="b"/>
            <a:pathLst>
              <a:path w="1006253" h="960515">
                <a:moveTo>
                  <a:pt x="0" y="0"/>
                </a:moveTo>
                <a:lnTo>
                  <a:pt x="1006253" y="0"/>
                </a:lnTo>
                <a:lnTo>
                  <a:pt x="1006253" y="960515"/>
                </a:lnTo>
                <a:lnTo>
                  <a:pt x="0" y="9605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A"/>
          </a:p>
        </p:txBody>
      </p:sp>
      <p:sp>
        <p:nvSpPr>
          <p:cNvPr id="26" name="Freeform 26"/>
          <p:cNvSpPr/>
          <p:nvPr/>
        </p:nvSpPr>
        <p:spPr>
          <a:xfrm>
            <a:off x="15807859" y="4652509"/>
            <a:ext cx="902910" cy="981980"/>
          </a:xfrm>
          <a:custGeom>
            <a:avLst/>
            <a:gdLst/>
            <a:ahLst/>
            <a:cxnLst/>
            <a:rect l="l" t="t" r="r" b="b"/>
            <a:pathLst>
              <a:path w="902910" h="916237">
                <a:moveTo>
                  <a:pt x="0" y="0"/>
                </a:moveTo>
                <a:lnTo>
                  <a:pt x="902910" y="0"/>
                </a:lnTo>
                <a:lnTo>
                  <a:pt x="902910" y="916237"/>
                </a:lnTo>
                <a:lnTo>
                  <a:pt x="0" y="9162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A" dirty="0"/>
          </a:p>
        </p:txBody>
      </p:sp>
      <p:sp>
        <p:nvSpPr>
          <p:cNvPr id="27" name="TextBox 27"/>
          <p:cNvSpPr txBox="1"/>
          <p:nvPr/>
        </p:nvSpPr>
        <p:spPr>
          <a:xfrm>
            <a:off x="1663813" y="1725604"/>
            <a:ext cx="9308329" cy="812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48"/>
              </a:lnSpc>
              <a:spcBef>
                <a:spcPct val="0"/>
              </a:spcBef>
            </a:pPr>
            <a:r>
              <a:rPr lang="en-US" sz="4745" u="none" strike="noStrike" spc="37" dirty="0">
                <a:solidFill>
                  <a:srgbClr val="FFFFFF"/>
                </a:solidFill>
                <a:latin typeface="Archivo Black"/>
              </a:rPr>
              <a:t>STATISTICS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-2994" y="2759547"/>
            <a:ext cx="5689104" cy="275488"/>
            <a:chOff x="0" y="0"/>
            <a:chExt cx="4519796" cy="21886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4519796" cy="218865"/>
            </a:xfrm>
            <a:custGeom>
              <a:avLst/>
              <a:gdLst/>
              <a:ahLst/>
              <a:cxnLst/>
              <a:rect l="l" t="t" r="r" b="b"/>
              <a:pathLst>
                <a:path w="4519796" h="218865">
                  <a:moveTo>
                    <a:pt x="4316596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4519796" y="218865"/>
                  </a:lnTo>
                  <a:lnTo>
                    <a:pt x="4316596" y="0"/>
                  </a:lnTo>
                  <a:close/>
                </a:path>
              </a:pathLst>
            </a:custGeom>
            <a:solidFill>
              <a:srgbClr val="727070"/>
            </a:solidFill>
            <a:ln>
              <a:noFill/>
            </a:ln>
          </p:spPr>
          <p:txBody>
            <a:bodyPr/>
            <a:lstStyle/>
            <a:p>
              <a:endParaRPr lang="en-NA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01600" y="-19050"/>
              <a:ext cx="609600" cy="628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2085550" y="-131220"/>
            <a:ext cx="9534019" cy="1112295"/>
            <a:chOff x="0" y="0"/>
            <a:chExt cx="1876002" cy="218865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876002" cy="218865"/>
            </a:xfrm>
            <a:custGeom>
              <a:avLst/>
              <a:gdLst/>
              <a:ahLst/>
              <a:cxnLst/>
              <a:rect l="l" t="t" r="r" b="b"/>
              <a:pathLst>
                <a:path w="1876002" h="218865">
                  <a:moveTo>
                    <a:pt x="1672802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1876002" y="218865"/>
                  </a:lnTo>
                  <a:lnTo>
                    <a:pt x="1672802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/>
            <a:lstStyle/>
            <a:p>
              <a:endParaRPr lang="en-NA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101600" y="-19050"/>
              <a:ext cx="609600" cy="628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2" name="AutoShape 42"/>
          <p:cNvSpPr/>
          <p:nvPr/>
        </p:nvSpPr>
        <p:spPr>
          <a:xfrm>
            <a:off x="-715490" y="962025"/>
            <a:ext cx="12921291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A"/>
          </a:p>
        </p:txBody>
      </p:sp>
      <p:sp>
        <p:nvSpPr>
          <p:cNvPr id="43" name="Freeform 43"/>
          <p:cNvSpPr/>
          <p:nvPr/>
        </p:nvSpPr>
        <p:spPr>
          <a:xfrm>
            <a:off x="15756815" y="7156015"/>
            <a:ext cx="902910" cy="902910"/>
          </a:xfrm>
          <a:custGeom>
            <a:avLst/>
            <a:gdLst/>
            <a:ahLst/>
            <a:cxnLst/>
            <a:rect l="l" t="t" r="r" b="b"/>
            <a:pathLst>
              <a:path w="902910" h="902910">
                <a:moveTo>
                  <a:pt x="0" y="0"/>
                </a:moveTo>
                <a:lnTo>
                  <a:pt x="902910" y="0"/>
                </a:lnTo>
                <a:lnTo>
                  <a:pt x="902910" y="902910"/>
                </a:lnTo>
                <a:lnTo>
                  <a:pt x="0" y="9029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A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69CA27D8-2C26-CDAB-EAE8-FF11C43B8B4F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  <a:lum bright="-40000" contrast="-40000"/>
          </a:blip>
          <a:stretch>
            <a:fillRect/>
          </a:stretch>
        </p:blipFill>
        <p:spPr>
          <a:xfrm>
            <a:off x="1080482" y="3082378"/>
            <a:ext cx="13664471" cy="692964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4" b="21875"/>
          <a:stretch>
            <a:fillRect/>
          </a:stretch>
        </p:blipFill>
        <p:spPr>
          <a:xfrm flipH="1" flipV="1">
            <a:off x="0" y="-9123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13836" y="1028700"/>
            <a:ext cx="19354610" cy="2258023"/>
            <a:chOff x="0" y="0"/>
            <a:chExt cx="1876002" cy="21886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76002" cy="218865"/>
            </a:xfrm>
            <a:custGeom>
              <a:avLst/>
              <a:gdLst/>
              <a:ahLst/>
              <a:cxnLst/>
              <a:rect l="l" t="t" r="r" b="b"/>
              <a:pathLst>
                <a:path w="1876002" h="218865">
                  <a:moveTo>
                    <a:pt x="1672802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1876002" y="218865"/>
                  </a:lnTo>
                  <a:lnTo>
                    <a:pt x="1672802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</p:spPr>
          <p:txBody>
            <a:bodyPr/>
            <a:lstStyle/>
            <a:p>
              <a:endParaRPr lang="en-N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19050"/>
              <a:ext cx="609600" cy="628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543252" y="3418900"/>
            <a:ext cx="3314591" cy="3314591"/>
            <a:chOff x="0" y="0"/>
            <a:chExt cx="4872604" cy="487260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72609" cy="4872609"/>
            </a:xfrm>
            <a:custGeom>
              <a:avLst/>
              <a:gdLst/>
              <a:ahLst/>
              <a:cxnLst/>
              <a:rect l="l" t="t" r="r" b="b"/>
              <a:pathLst>
                <a:path w="4872609" h="4872609">
                  <a:moveTo>
                    <a:pt x="1061593" y="2436241"/>
                  </a:moveTo>
                  <a:cubicBezTo>
                    <a:pt x="1061593" y="2436241"/>
                    <a:pt x="1061593" y="2436241"/>
                    <a:pt x="1061593" y="2436241"/>
                  </a:cubicBezTo>
                  <a:cubicBezTo>
                    <a:pt x="1061593" y="1687957"/>
                    <a:pt x="1688084" y="1061466"/>
                    <a:pt x="2436368" y="1061466"/>
                  </a:cubicBezTo>
                  <a:cubicBezTo>
                    <a:pt x="3202051" y="1061466"/>
                    <a:pt x="3811143" y="1687957"/>
                    <a:pt x="3811143" y="2436241"/>
                  </a:cubicBezTo>
                  <a:cubicBezTo>
                    <a:pt x="3811143" y="3201924"/>
                    <a:pt x="3202051" y="3811016"/>
                    <a:pt x="2436368" y="3811016"/>
                  </a:cubicBezTo>
                  <a:cubicBezTo>
                    <a:pt x="2436368" y="4872609"/>
                    <a:pt x="2436368" y="4872609"/>
                    <a:pt x="2436368" y="4872609"/>
                  </a:cubicBezTo>
                  <a:cubicBezTo>
                    <a:pt x="3776345" y="4872609"/>
                    <a:pt x="4872609" y="3776218"/>
                    <a:pt x="4872609" y="2436368"/>
                  </a:cubicBezTo>
                  <a:cubicBezTo>
                    <a:pt x="4872609" y="1096518"/>
                    <a:pt x="3776218" y="0"/>
                    <a:pt x="2436241" y="0"/>
                  </a:cubicBezTo>
                  <a:cubicBezTo>
                    <a:pt x="1096264" y="0"/>
                    <a:pt x="0" y="1096391"/>
                    <a:pt x="0" y="2436241"/>
                  </a:cubicBezTo>
                  <a:cubicBezTo>
                    <a:pt x="0" y="2436241"/>
                    <a:pt x="0" y="2436241"/>
                    <a:pt x="0" y="2436241"/>
                  </a:cubicBezTo>
                  <a:lnTo>
                    <a:pt x="1061593" y="2436241"/>
                  </a:lnTo>
                  <a:close/>
                </a:path>
              </a:pathLst>
            </a:custGeom>
            <a:solidFill>
              <a:schemeClr val="accent6">
                <a:lumMod val="75000"/>
                <a:alpha val="16863"/>
              </a:schemeClr>
            </a:solidFill>
          </p:spPr>
          <p:txBody>
            <a:bodyPr/>
            <a:lstStyle/>
            <a:p>
              <a:endParaRPr lang="en-NA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963400" y="3417322"/>
            <a:ext cx="3314591" cy="3326378"/>
            <a:chOff x="0" y="0"/>
            <a:chExt cx="4872604" cy="488993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872609" cy="4889881"/>
            </a:xfrm>
            <a:custGeom>
              <a:avLst/>
              <a:gdLst/>
              <a:ahLst/>
              <a:cxnLst/>
              <a:rect l="l" t="t" r="r" b="b"/>
              <a:pathLst>
                <a:path w="4872609" h="4889881">
                  <a:moveTo>
                    <a:pt x="3811016" y="2453640"/>
                  </a:moveTo>
                  <a:cubicBezTo>
                    <a:pt x="3811016" y="2453640"/>
                    <a:pt x="3811016" y="2453640"/>
                    <a:pt x="3811016" y="2453640"/>
                  </a:cubicBezTo>
                  <a:cubicBezTo>
                    <a:pt x="3811016" y="3201924"/>
                    <a:pt x="3201924" y="3828415"/>
                    <a:pt x="2436241" y="3828415"/>
                  </a:cubicBezTo>
                  <a:cubicBezTo>
                    <a:pt x="1687957" y="3828415"/>
                    <a:pt x="1061466" y="3201924"/>
                    <a:pt x="1061466" y="2453640"/>
                  </a:cubicBezTo>
                  <a:cubicBezTo>
                    <a:pt x="1061466" y="1687957"/>
                    <a:pt x="1687957" y="1078865"/>
                    <a:pt x="2436241" y="1078865"/>
                  </a:cubicBezTo>
                  <a:cubicBezTo>
                    <a:pt x="2436241" y="0"/>
                    <a:pt x="2436241" y="0"/>
                    <a:pt x="2436241" y="0"/>
                  </a:cubicBezTo>
                  <a:cubicBezTo>
                    <a:pt x="1096391" y="0"/>
                    <a:pt x="0" y="1096264"/>
                    <a:pt x="0" y="2453640"/>
                  </a:cubicBezTo>
                  <a:cubicBezTo>
                    <a:pt x="0" y="3793617"/>
                    <a:pt x="1096391" y="4889881"/>
                    <a:pt x="2436241" y="4889881"/>
                  </a:cubicBezTo>
                  <a:cubicBezTo>
                    <a:pt x="3776091" y="4889881"/>
                    <a:pt x="4872609" y="3793617"/>
                    <a:pt x="4872609" y="2453640"/>
                  </a:cubicBezTo>
                  <a:cubicBezTo>
                    <a:pt x="4872609" y="2453640"/>
                    <a:pt x="4872609" y="2453640"/>
                    <a:pt x="4872609" y="2453640"/>
                  </a:cubicBezTo>
                  <a:lnTo>
                    <a:pt x="3811016" y="2453640"/>
                  </a:lnTo>
                  <a:close/>
                </a:path>
              </a:pathLst>
            </a:custGeom>
            <a:solidFill>
              <a:schemeClr val="accent2">
                <a:lumMod val="50000"/>
                <a:alpha val="16863"/>
              </a:schemeClr>
            </a:solidFill>
          </p:spPr>
          <p:txBody>
            <a:bodyPr/>
            <a:lstStyle/>
            <a:p>
              <a:endParaRPr lang="en-NA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592409" y="6018927"/>
            <a:ext cx="3314591" cy="3315573"/>
            <a:chOff x="0" y="0"/>
            <a:chExt cx="4872604" cy="487404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72482" cy="4874006"/>
            </a:xfrm>
            <a:custGeom>
              <a:avLst/>
              <a:gdLst/>
              <a:ahLst/>
              <a:cxnLst/>
              <a:rect l="l" t="t" r="r" b="b"/>
              <a:pathLst>
                <a:path w="4872482" h="4874006">
                  <a:moveTo>
                    <a:pt x="3811016" y="2437003"/>
                  </a:moveTo>
                  <a:cubicBezTo>
                    <a:pt x="3811016" y="2437003"/>
                    <a:pt x="3811016" y="2437003"/>
                    <a:pt x="3811016" y="2437003"/>
                  </a:cubicBezTo>
                  <a:cubicBezTo>
                    <a:pt x="3811016" y="3202940"/>
                    <a:pt x="3201924" y="3812159"/>
                    <a:pt x="2436241" y="3812159"/>
                  </a:cubicBezTo>
                  <a:cubicBezTo>
                    <a:pt x="1687957" y="3812159"/>
                    <a:pt x="1061466" y="3202940"/>
                    <a:pt x="1061466" y="2437003"/>
                  </a:cubicBezTo>
                  <a:cubicBezTo>
                    <a:pt x="1061466" y="1688465"/>
                    <a:pt x="1687957" y="1061847"/>
                    <a:pt x="2436241" y="1061847"/>
                  </a:cubicBezTo>
                  <a:cubicBezTo>
                    <a:pt x="2436241" y="0"/>
                    <a:pt x="2436241" y="0"/>
                    <a:pt x="2436241" y="0"/>
                  </a:cubicBezTo>
                  <a:cubicBezTo>
                    <a:pt x="1096391" y="0"/>
                    <a:pt x="0" y="1096645"/>
                    <a:pt x="0" y="2437003"/>
                  </a:cubicBezTo>
                  <a:cubicBezTo>
                    <a:pt x="0" y="3777361"/>
                    <a:pt x="1096391" y="4874006"/>
                    <a:pt x="2436241" y="4874006"/>
                  </a:cubicBezTo>
                  <a:cubicBezTo>
                    <a:pt x="3776091" y="4874006"/>
                    <a:pt x="4872482" y="3777361"/>
                    <a:pt x="4872482" y="2437003"/>
                  </a:cubicBezTo>
                  <a:cubicBezTo>
                    <a:pt x="4872482" y="2437003"/>
                    <a:pt x="4872482" y="2437003"/>
                    <a:pt x="4872482" y="2437003"/>
                  </a:cubicBezTo>
                  <a:lnTo>
                    <a:pt x="3811016" y="2437003"/>
                  </a:lnTo>
                  <a:close/>
                </a:path>
              </a:pathLst>
            </a:custGeom>
            <a:solidFill>
              <a:schemeClr val="bg2">
                <a:lumMod val="25000"/>
                <a:alpha val="16863"/>
              </a:schemeClr>
            </a:solidFill>
          </p:spPr>
          <p:txBody>
            <a:bodyPr/>
            <a:lstStyle/>
            <a:p>
              <a:endParaRPr lang="en-NA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020840" y="4383293"/>
            <a:ext cx="3327621" cy="1612238"/>
            <a:chOff x="76200" y="-125289"/>
            <a:chExt cx="1778918" cy="861889"/>
          </a:xfrm>
        </p:grpSpPr>
        <p:sp>
          <p:nvSpPr>
            <p:cNvPr id="17" name="Freeform 17"/>
            <p:cNvSpPr/>
            <p:nvPr/>
          </p:nvSpPr>
          <p:spPr>
            <a:xfrm>
              <a:off x="1045945" y="-125289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555555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NA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5501472" y="6942157"/>
            <a:ext cx="1969592" cy="1522475"/>
            <a:chOff x="-314901" y="14252"/>
            <a:chExt cx="1051501" cy="812800"/>
          </a:xfrm>
        </p:grpSpPr>
        <p:sp>
          <p:nvSpPr>
            <p:cNvPr id="20" name="Freeform 20"/>
            <p:cNvSpPr/>
            <p:nvPr/>
          </p:nvSpPr>
          <p:spPr>
            <a:xfrm>
              <a:off x="-314901" y="14252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555555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NA" dirty="0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5450732" y="4292876"/>
            <a:ext cx="1566642" cy="1566642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555555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NA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3040126" y="4535500"/>
            <a:ext cx="1006253" cy="960515"/>
          </a:xfrm>
          <a:custGeom>
            <a:avLst/>
            <a:gdLst/>
            <a:ahLst/>
            <a:cxnLst/>
            <a:rect l="l" t="t" r="r" b="b"/>
            <a:pathLst>
              <a:path w="1006253" h="960515">
                <a:moveTo>
                  <a:pt x="0" y="0"/>
                </a:moveTo>
                <a:lnTo>
                  <a:pt x="1006253" y="0"/>
                </a:lnTo>
                <a:lnTo>
                  <a:pt x="1006253" y="960515"/>
                </a:lnTo>
                <a:lnTo>
                  <a:pt x="0" y="9605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A"/>
          </a:p>
        </p:txBody>
      </p:sp>
      <p:sp>
        <p:nvSpPr>
          <p:cNvPr id="26" name="Freeform 26"/>
          <p:cNvSpPr/>
          <p:nvPr/>
        </p:nvSpPr>
        <p:spPr>
          <a:xfrm>
            <a:off x="15807859" y="4652509"/>
            <a:ext cx="902910" cy="981980"/>
          </a:xfrm>
          <a:custGeom>
            <a:avLst/>
            <a:gdLst/>
            <a:ahLst/>
            <a:cxnLst/>
            <a:rect l="l" t="t" r="r" b="b"/>
            <a:pathLst>
              <a:path w="902910" h="916237">
                <a:moveTo>
                  <a:pt x="0" y="0"/>
                </a:moveTo>
                <a:lnTo>
                  <a:pt x="902910" y="0"/>
                </a:lnTo>
                <a:lnTo>
                  <a:pt x="902910" y="916237"/>
                </a:lnTo>
                <a:lnTo>
                  <a:pt x="0" y="9162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A" dirty="0"/>
          </a:p>
        </p:txBody>
      </p:sp>
      <p:sp>
        <p:nvSpPr>
          <p:cNvPr id="27" name="TextBox 27"/>
          <p:cNvSpPr txBox="1"/>
          <p:nvPr/>
        </p:nvSpPr>
        <p:spPr>
          <a:xfrm>
            <a:off x="1672313" y="1454423"/>
            <a:ext cx="9308329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48"/>
              </a:lnSpc>
              <a:spcBef>
                <a:spcPct val="0"/>
              </a:spcBef>
            </a:pPr>
            <a:r>
              <a:rPr lang="en-US" sz="4745" u="none" strike="noStrike" spc="37" dirty="0">
                <a:solidFill>
                  <a:srgbClr val="FFFFFF"/>
                </a:solidFill>
                <a:latin typeface="Archivo Black"/>
              </a:rPr>
              <a:t>STATISTICS – NAMIBIA’S RANKING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916860" y="3148979"/>
            <a:ext cx="5689104" cy="275488"/>
            <a:chOff x="0" y="0"/>
            <a:chExt cx="4519796" cy="21886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4519796" cy="218865"/>
            </a:xfrm>
            <a:custGeom>
              <a:avLst/>
              <a:gdLst/>
              <a:ahLst/>
              <a:cxnLst/>
              <a:rect l="l" t="t" r="r" b="b"/>
              <a:pathLst>
                <a:path w="4519796" h="218865">
                  <a:moveTo>
                    <a:pt x="4316596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4519796" y="218865"/>
                  </a:lnTo>
                  <a:lnTo>
                    <a:pt x="4316596" y="0"/>
                  </a:lnTo>
                  <a:close/>
                </a:path>
              </a:pathLst>
            </a:custGeom>
            <a:solidFill>
              <a:srgbClr val="727070"/>
            </a:solidFill>
            <a:ln>
              <a:noFill/>
            </a:ln>
          </p:spPr>
          <p:txBody>
            <a:bodyPr/>
            <a:lstStyle/>
            <a:p>
              <a:endParaRPr lang="en-NA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01600" y="-19050"/>
              <a:ext cx="609600" cy="628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2085550" y="-131220"/>
            <a:ext cx="9534019" cy="1112295"/>
            <a:chOff x="0" y="0"/>
            <a:chExt cx="1876002" cy="218865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876002" cy="218865"/>
            </a:xfrm>
            <a:custGeom>
              <a:avLst/>
              <a:gdLst/>
              <a:ahLst/>
              <a:cxnLst/>
              <a:rect l="l" t="t" r="r" b="b"/>
              <a:pathLst>
                <a:path w="1876002" h="218865">
                  <a:moveTo>
                    <a:pt x="1672802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1876002" y="218865"/>
                  </a:lnTo>
                  <a:lnTo>
                    <a:pt x="1672802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/>
            <a:lstStyle/>
            <a:p>
              <a:endParaRPr lang="en-NA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101600" y="-19050"/>
              <a:ext cx="609600" cy="628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2" name="AutoShape 42"/>
          <p:cNvSpPr/>
          <p:nvPr/>
        </p:nvSpPr>
        <p:spPr>
          <a:xfrm>
            <a:off x="-715490" y="962025"/>
            <a:ext cx="12921291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A"/>
          </a:p>
        </p:txBody>
      </p:sp>
      <p:sp>
        <p:nvSpPr>
          <p:cNvPr id="43" name="Freeform 43"/>
          <p:cNvSpPr/>
          <p:nvPr/>
        </p:nvSpPr>
        <p:spPr>
          <a:xfrm>
            <a:off x="15756815" y="7156015"/>
            <a:ext cx="902910" cy="902910"/>
          </a:xfrm>
          <a:custGeom>
            <a:avLst/>
            <a:gdLst/>
            <a:ahLst/>
            <a:cxnLst/>
            <a:rect l="l" t="t" r="r" b="b"/>
            <a:pathLst>
              <a:path w="902910" h="902910">
                <a:moveTo>
                  <a:pt x="0" y="0"/>
                </a:moveTo>
                <a:lnTo>
                  <a:pt x="902910" y="0"/>
                </a:lnTo>
                <a:lnTo>
                  <a:pt x="902910" y="902910"/>
                </a:lnTo>
                <a:lnTo>
                  <a:pt x="0" y="9029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24FE21-0136-95E4-0F62-F56A94BBFB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8374" y="4056337"/>
            <a:ext cx="11457320" cy="548104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CB8468B-E30F-C7E4-110C-903F8B4A38F6}"/>
              </a:ext>
            </a:extLst>
          </p:cNvPr>
          <p:cNvSpPr/>
          <p:nvPr/>
        </p:nvSpPr>
        <p:spPr>
          <a:xfrm>
            <a:off x="8915400" y="8648700"/>
            <a:ext cx="5943600" cy="1270970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Literacy is the ability to ready and write </a:t>
            </a:r>
            <a:endParaRPr lang="en-N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064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C92A29-8507-41C5-9A59-0C83D62EE57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93522F-95C1-76F0-1F0D-F109A391E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0" y="4049463"/>
            <a:ext cx="10795728" cy="2376918"/>
          </a:xfrm>
        </p:spPr>
        <p:txBody>
          <a:bodyPr vert="horz" lIns="137160" tIns="68580" rIns="137160" bIns="68580" rtlCol="0" anchor="ctr">
            <a:no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MONEY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14E391-89C5-EF97-9C0F-CCE639EC3A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94" y="8244111"/>
            <a:ext cx="4050645" cy="165147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DB30C55-C1A7-94BB-48A5-0F1C3AF614CE}"/>
              </a:ext>
            </a:extLst>
          </p:cNvPr>
          <p:cNvCxnSpPr/>
          <p:nvPr/>
        </p:nvCxnSpPr>
        <p:spPr>
          <a:xfrm>
            <a:off x="6221895" y="4253948"/>
            <a:ext cx="0" cy="1967948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8196929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6D1DFC1-680F-F0C2-46C6-7DED99E495C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956" y="-285354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37142" y="3950312"/>
            <a:ext cx="5987262" cy="9145509"/>
            <a:chOff x="-275366" y="-19050"/>
            <a:chExt cx="1088166" cy="2186517"/>
          </a:xfrm>
        </p:grpSpPr>
        <p:sp>
          <p:nvSpPr>
            <p:cNvPr id="4" name="Freeform 4"/>
            <p:cNvSpPr/>
            <p:nvPr/>
          </p:nvSpPr>
          <p:spPr>
            <a:xfrm>
              <a:off x="-275366" y="0"/>
              <a:ext cx="840066" cy="2167467"/>
            </a:xfrm>
            <a:custGeom>
              <a:avLst/>
              <a:gdLst/>
              <a:ahLst/>
              <a:cxnLst/>
              <a:rect l="l" t="t" r="r" b="b"/>
              <a:pathLst>
                <a:path w="840066" h="2167467">
                  <a:moveTo>
                    <a:pt x="60680" y="0"/>
                  </a:moveTo>
                  <a:lnTo>
                    <a:pt x="779386" y="0"/>
                  </a:lnTo>
                  <a:cubicBezTo>
                    <a:pt x="795479" y="0"/>
                    <a:pt x="810914" y="6393"/>
                    <a:pt x="822294" y="17773"/>
                  </a:cubicBezTo>
                  <a:cubicBezTo>
                    <a:pt x="833673" y="29153"/>
                    <a:pt x="840066" y="44587"/>
                    <a:pt x="840066" y="60680"/>
                  </a:cubicBezTo>
                  <a:lnTo>
                    <a:pt x="840066" y="2106786"/>
                  </a:lnTo>
                  <a:cubicBezTo>
                    <a:pt x="840066" y="2140299"/>
                    <a:pt x="812899" y="2167467"/>
                    <a:pt x="779386" y="2167467"/>
                  </a:cubicBezTo>
                  <a:lnTo>
                    <a:pt x="60680" y="2167467"/>
                  </a:lnTo>
                  <a:cubicBezTo>
                    <a:pt x="27168" y="2167467"/>
                    <a:pt x="0" y="2140299"/>
                    <a:pt x="0" y="2106786"/>
                  </a:cubicBezTo>
                  <a:lnTo>
                    <a:pt x="0" y="60680"/>
                  </a:lnTo>
                  <a:cubicBezTo>
                    <a:pt x="0" y="27168"/>
                    <a:pt x="27168" y="0"/>
                    <a:pt x="60680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  <a:ln>
              <a:noFill/>
            </a:ln>
          </p:spPr>
          <p:txBody>
            <a:bodyPr/>
            <a:lstStyle/>
            <a:p>
              <a:endParaRPr lang="en-N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658261" y="2771907"/>
            <a:ext cx="5792803" cy="10546967"/>
            <a:chOff x="0" y="0"/>
            <a:chExt cx="840066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40066" cy="2167467"/>
            </a:xfrm>
            <a:custGeom>
              <a:avLst/>
              <a:gdLst/>
              <a:ahLst/>
              <a:cxnLst/>
              <a:rect l="l" t="t" r="r" b="b"/>
              <a:pathLst>
                <a:path w="840066" h="2167467">
                  <a:moveTo>
                    <a:pt x="60680" y="0"/>
                  </a:moveTo>
                  <a:lnTo>
                    <a:pt x="779386" y="0"/>
                  </a:lnTo>
                  <a:cubicBezTo>
                    <a:pt x="795479" y="0"/>
                    <a:pt x="810914" y="6393"/>
                    <a:pt x="822294" y="17773"/>
                  </a:cubicBezTo>
                  <a:cubicBezTo>
                    <a:pt x="833673" y="29153"/>
                    <a:pt x="840066" y="44587"/>
                    <a:pt x="840066" y="60680"/>
                  </a:cubicBezTo>
                  <a:lnTo>
                    <a:pt x="840066" y="2106786"/>
                  </a:lnTo>
                  <a:cubicBezTo>
                    <a:pt x="840066" y="2140299"/>
                    <a:pt x="812899" y="2167467"/>
                    <a:pt x="779386" y="2167467"/>
                  </a:cubicBezTo>
                  <a:lnTo>
                    <a:pt x="60680" y="2167467"/>
                  </a:lnTo>
                  <a:cubicBezTo>
                    <a:pt x="27168" y="2167467"/>
                    <a:pt x="0" y="2140299"/>
                    <a:pt x="0" y="2106786"/>
                  </a:cubicBezTo>
                  <a:lnTo>
                    <a:pt x="0" y="60680"/>
                  </a:lnTo>
                  <a:cubicBezTo>
                    <a:pt x="0" y="27168"/>
                    <a:pt x="27168" y="0"/>
                    <a:pt x="60680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  <a:ln>
              <a:noFill/>
            </a:ln>
          </p:spPr>
          <p:txBody>
            <a:bodyPr/>
            <a:lstStyle/>
            <a:p>
              <a:endParaRPr lang="en-NA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071816" y="1303493"/>
            <a:ext cx="5800851" cy="9030686"/>
            <a:chOff x="0" y="-209059"/>
            <a:chExt cx="840066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-209059"/>
              <a:ext cx="840066" cy="2167467"/>
            </a:xfrm>
            <a:custGeom>
              <a:avLst/>
              <a:gdLst/>
              <a:ahLst/>
              <a:cxnLst/>
              <a:rect l="l" t="t" r="r" b="b"/>
              <a:pathLst>
                <a:path w="840066" h="2167467">
                  <a:moveTo>
                    <a:pt x="60680" y="0"/>
                  </a:moveTo>
                  <a:lnTo>
                    <a:pt x="779386" y="0"/>
                  </a:lnTo>
                  <a:cubicBezTo>
                    <a:pt x="795479" y="0"/>
                    <a:pt x="810914" y="6393"/>
                    <a:pt x="822294" y="17773"/>
                  </a:cubicBezTo>
                  <a:cubicBezTo>
                    <a:pt x="833673" y="29153"/>
                    <a:pt x="840066" y="44587"/>
                    <a:pt x="840066" y="60680"/>
                  </a:cubicBezTo>
                  <a:lnTo>
                    <a:pt x="840066" y="2106786"/>
                  </a:lnTo>
                  <a:cubicBezTo>
                    <a:pt x="840066" y="2140299"/>
                    <a:pt x="812899" y="2167467"/>
                    <a:pt x="779386" y="2167467"/>
                  </a:cubicBezTo>
                  <a:lnTo>
                    <a:pt x="60680" y="2167467"/>
                  </a:lnTo>
                  <a:cubicBezTo>
                    <a:pt x="27168" y="2167467"/>
                    <a:pt x="0" y="2140299"/>
                    <a:pt x="0" y="2106786"/>
                  </a:cubicBezTo>
                  <a:lnTo>
                    <a:pt x="0" y="60680"/>
                  </a:lnTo>
                  <a:cubicBezTo>
                    <a:pt x="0" y="27168"/>
                    <a:pt x="27168" y="0"/>
                    <a:pt x="60680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  <a:ln>
              <a:noFill/>
            </a:ln>
          </p:spPr>
          <p:txBody>
            <a:bodyPr/>
            <a:lstStyle/>
            <a:p>
              <a:endParaRPr lang="en-NA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958252" y="2759810"/>
            <a:ext cx="2561535" cy="240080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59"/>
              </a:lnSpc>
            </a:pPr>
            <a:endParaRPr/>
          </a:p>
        </p:txBody>
      </p:sp>
      <p:sp>
        <p:nvSpPr>
          <p:cNvPr id="15" name="TextBox 15"/>
          <p:cNvSpPr txBox="1"/>
          <p:nvPr/>
        </p:nvSpPr>
        <p:spPr>
          <a:xfrm>
            <a:off x="1980023" y="1022622"/>
            <a:ext cx="11391555" cy="11458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845"/>
              </a:lnSpc>
              <a:spcBef>
                <a:spcPct val="0"/>
              </a:spcBef>
            </a:pPr>
            <a:r>
              <a:rPr lang="en-US" sz="13800" u="none" strike="noStrike" spc="173" dirty="0">
                <a:solidFill>
                  <a:schemeClr val="bg1"/>
                </a:solidFill>
                <a:latin typeface="Archivo Black"/>
              </a:rPr>
              <a:t>MONEY</a:t>
            </a:r>
            <a:endParaRPr lang="en-US" sz="19900" u="none" strike="noStrike" spc="173" dirty="0">
              <a:solidFill>
                <a:schemeClr val="bg1"/>
              </a:solidFill>
              <a:latin typeface="Archivo Black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91956" y="4511938"/>
            <a:ext cx="4809350" cy="3187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spc="30" dirty="0">
                <a:solidFill>
                  <a:srgbClr val="0405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Facilitates Economic Transactions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799279" y="3236077"/>
            <a:ext cx="5229465" cy="3579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4000" spc="30" dirty="0">
                <a:solidFill>
                  <a:srgbClr val="0405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Serves as </a:t>
            </a:r>
          </a:p>
          <a:p>
            <a:pPr marL="342900" lvl="0" indent="-342900" algn="just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000" spc="30" dirty="0">
                <a:solidFill>
                  <a:srgbClr val="0405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Medium of exchange</a:t>
            </a:r>
          </a:p>
          <a:p>
            <a:pPr marL="342900" lvl="0" indent="-342900" algn="just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000" spc="30" dirty="0">
                <a:solidFill>
                  <a:srgbClr val="0405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 of account</a:t>
            </a:r>
          </a:p>
          <a:p>
            <a:pPr marL="342900" lvl="0" indent="-342900" algn="just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000" spc="30" dirty="0">
                <a:solidFill>
                  <a:srgbClr val="0405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Store of value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309259" y="1794359"/>
            <a:ext cx="5434523" cy="40655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NA" sz="36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Understanding the functions, characteristics, and types of money helps us navigate the complex world of finance</a:t>
            </a:r>
            <a:endParaRPr lang="en-NA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Balance of payments yellow RGB color icon. Finance, country economic...">
            <a:extLst>
              <a:ext uri="{FF2B5EF4-FFF2-40B4-BE49-F238E27FC236}">
                <a16:creationId xmlns:a16="http://schemas.microsoft.com/office/drawing/2014/main" id="{BCB2C778-CCE3-71D0-B177-1847C3921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547" y="7369754"/>
            <a:ext cx="2484167" cy="248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urrency exchange icon Royalty Free Vector Image">
            <a:extLst>
              <a:ext uri="{FF2B5EF4-FFF2-40B4-BE49-F238E27FC236}">
                <a16:creationId xmlns:a16="http://schemas.microsoft.com/office/drawing/2014/main" id="{31988154-6FE4-B4A1-52D9-F6C041FB19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6" b="10655"/>
          <a:stretch/>
        </p:blipFill>
        <p:spPr bwMode="auto">
          <a:xfrm>
            <a:off x="6675079" y="7535481"/>
            <a:ext cx="3102212" cy="249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5,900+ Bonus Money Icon Illustrations, Royalty-Free Vector ...">
            <a:extLst>
              <a:ext uri="{FF2B5EF4-FFF2-40B4-BE49-F238E27FC236}">
                <a16:creationId xmlns:a16="http://schemas.microsoft.com/office/drawing/2014/main" id="{232D94B5-64ED-51BE-7B45-A96336FDF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7484" y="6727019"/>
            <a:ext cx="3126902" cy="312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C92A29-8507-41C5-9A59-0C83D62EE57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93522F-95C1-76F0-1F0D-F109A391E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6136" y="1745138"/>
            <a:ext cx="10795728" cy="2376918"/>
          </a:xfrm>
        </p:spPr>
        <p:txBody>
          <a:bodyPr vert="horz" lIns="137160" tIns="68580" rIns="137160" bIns="68580" rtlCol="0" anchor="ctr">
            <a:no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FINANCE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14E391-89C5-EF97-9C0F-CCE639EC3A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94" y="8244111"/>
            <a:ext cx="4050645" cy="165147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DB30C55-C1A7-94BB-48A5-0F1C3AF614CE}"/>
              </a:ext>
            </a:extLst>
          </p:cNvPr>
          <p:cNvCxnSpPr/>
          <p:nvPr/>
        </p:nvCxnSpPr>
        <p:spPr>
          <a:xfrm>
            <a:off x="6019800" y="1949623"/>
            <a:ext cx="0" cy="1967948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ECAE594A-CF3C-A389-4751-87FD7C923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4122056"/>
            <a:ext cx="13124417" cy="4490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sz="1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financial services comprises a </a:t>
            </a:r>
            <a:r>
              <a:rPr lang="en-US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broad range</a:t>
            </a:r>
            <a:r>
              <a:rPr lang="en-US" sz="3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financial services </a:t>
            </a:r>
            <a:r>
              <a:rPr lang="en-US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accessed and delivered</a:t>
            </a:r>
            <a:r>
              <a:rPr lang="en-US" sz="3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through digital  channels (including mobile financial services), including payments, credit, savings, remittances and insurance.</a:t>
            </a:r>
          </a:p>
          <a:p>
            <a:pPr>
              <a:lnSpc>
                <a:spcPct val="150000"/>
              </a:lnSpc>
              <a:defRPr/>
            </a:pPr>
            <a:endParaRPr kumimoji="0" lang="en-US" sz="1800" b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85346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4" b="21875"/>
          <a:stretch>
            <a:fillRect/>
          </a:stretch>
        </p:blipFill>
        <p:spPr>
          <a:xfrm flipH="1" flipV="1"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5400000">
            <a:off x="7275223" y="-4353911"/>
            <a:ext cx="3737555" cy="18907277"/>
            <a:chOff x="-171578" y="-81551"/>
            <a:chExt cx="984378" cy="4979695"/>
          </a:xfrm>
        </p:grpSpPr>
        <p:sp>
          <p:nvSpPr>
            <p:cNvPr id="4" name="Freeform 4"/>
            <p:cNvSpPr/>
            <p:nvPr/>
          </p:nvSpPr>
          <p:spPr>
            <a:xfrm>
              <a:off x="-171578" y="-81551"/>
              <a:ext cx="286687" cy="4979695"/>
            </a:xfrm>
            <a:custGeom>
              <a:avLst/>
              <a:gdLst/>
              <a:ahLst/>
              <a:cxnLst/>
              <a:rect l="l" t="t" r="r" b="b"/>
              <a:pathLst>
                <a:path w="286687" h="4816592">
                  <a:moveTo>
                    <a:pt x="0" y="0"/>
                  </a:moveTo>
                  <a:lnTo>
                    <a:pt x="286687" y="0"/>
                  </a:lnTo>
                  <a:lnTo>
                    <a:pt x="28668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696969">
                    <a:alpha val="72000"/>
                  </a:srgbClr>
                </a:gs>
                <a:gs pos="33333">
                  <a:srgbClr val="B4B4B4">
                    <a:alpha val="82500"/>
                  </a:srgbClr>
                </a:gs>
                <a:gs pos="66667">
                  <a:srgbClr val="EEEEEE">
                    <a:alpha val="70500"/>
                  </a:srgbClr>
                </a:gs>
                <a:gs pos="100000">
                  <a:srgbClr val="FBFBFB">
                    <a:alpha val="22000"/>
                  </a:srgbClr>
                </a:gs>
              </a:gsLst>
              <a:lin ang="0"/>
            </a:gradFill>
            <a:ln>
              <a:noFill/>
            </a:ln>
          </p:spPr>
          <p:txBody>
            <a:bodyPr/>
            <a:lstStyle/>
            <a:p>
              <a:endParaRPr lang="en-N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B5FFD6C7-3DBD-55FD-6C2A-68F47E874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7146" y="-102605"/>
            <a:ext cx="18907276" cy="1063534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260887" y="2137277"/>
            <a:ext cx="9168362" cy="1695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74"/>
              </a:lnSpc>
            </a:pPr>
            <a:r>
              <a:rPr lang="en-US" sz="9981" spc="79" dirty="0">
                <a:solidFill>
                  <a:srgbClr val="FFFFFF"/>
                </a:solidFill>
                <a:latin typeface="Archivo Black"/>
              </a:rPr>
              <a:t>CONTENT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60538" y="4424964"/>
            <a:ext cx="1840320" cy="1048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27"/>
              </a:lnSpc>
              <a:spcBef>
                <a:spcPct val="0"/>
              </a:spcBef>
            </a:pPr>
            <a:r>
              <a:rPr lang="en-US" sz="6251" u="none" strike="noStrike" spc="331" dirty="0">
                <a:solidFill>
                  <a:srgbClr val="231F20"/>
                </a:solidFill>
                <a:latin typeface="Montserrat Classic Bold"/>
              </a:rPr>
              <a:t>01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07025" y="5602011"/>
            <a:ext cx="2743420" cy="865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3"/>
              </a:lnSpc>
            </a:pPr>
            <a:r>
              <a:rPr lang="en-US" sz="2524" b="1" spc="247" dirty="0">
                <a:solidFill>
                  <a:srgbClr val="231F20"/>
                </a:solidFill>
                <a:latin typeface="Montserrat Light"/>
              </a:rPr>
              <a:t>About NAMFISA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267846" y="4573157"/>
            <a:ext cx="1840320" cy="1048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27"/>
              </a:lnSpc>
              <a:spcBef>
                <a:spcPct val="0"/>
              </a:spcBef>
            </a:pPr>
            <a:r>
              <a:rPr lang="en-US" sz="6251" spc="331" dirty="0">
                <a:solidFill>
                  <a:srgbClr val="231F20"/>
                </a:solidFill>
                <a:latin typeface="Montserrat Classic Bold"/>
              </a:rPr>
              <a:t>02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733444" y="5725741"/>
            <a:ext cx="2743420" cy="865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3"/>
              </a:lnSpc>
            </a:pPr>
            <a:r>
              <a:rPr lang="en-US" sz="2524" b="1" spc="247" dirty="0">
                <a:solidFill>
                  <a:srgbClr val="231F20"/>
                </a:solidFill>
                <a:latin typeface="Montserrat Light"/>
              </a:rPr>
              <a:t>Financial Literacy	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433733" y="4712207"/>
            <a:ext cx="1840320" cy="1048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27"/>
              </a:lnSpc>
              <a:spcBef>
                <a:spcPct val="0"/>
              </a:spcBef>
            </a:pPr>
            <a:r>
              <a:rPr lang="en-US" sz="6251" spc="331" dirty="0">
                <a:solidFill>
                  <a:srgbClr val="231F20"/>
                </a:solidFill>
                <a:latin typeface="Montserrat Classic Bold"/>
              </a:rPr>
              <a:t>03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023111" y="5901535"/>
            <a:ext cx="2743420" cy="41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3"/>
              </a:lnSpc>
            </a:pPr>
            <a:r>
              <a:rPr lang="en-US" sz="2524" b="1" spc="247" dirty="0">
                <a:solidFill>
                  <a:srgbClr val="231F20"/>
                </a:solidFill>
                <a:latin typeface="Montserrat Light"/>
              </a:rPr>
              <a:t>Money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134440" y="4680402"/>
            <a:ext cx="1840320" cy="1048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27"/>
              </a:lnSpc>
              <a:spcBef>
                <a:spcPct val="0"/>
              </a:spcBef>
            </a:pPr>
            <a:r>
              <a:rPr lang="en-US" sz="6251" spc="331" dirty="0">
                <a:solidFill>
                  <a:srgbClr val="231F20"/>
                </a:solidFill>
                <a:latin typeface="Montserrat Classic Bold"/>
              </a:rPr>
              <a:t>04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588077" y="5771662"/>
            <a:ext cx="2743420" cy="865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3"/>
              </a:lnSpc>
            </a:pPr>
            <a:r>
              <a:rPr lang="en-US" sz="2524" b="1" spc="247" dirty="0">
                <a:solidFill>
                  <a:srgbClr val="231F20"/>
                </a:solidFill>
                <a:latin typeface="Montserrat Light"/>
              </a:rPr>
              <a:t>Digital Finance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835147" y="4815266"/>
            <a:ext cx="1840320" cy="1048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27"/>
              </a:lnSpc>
              <a:spcBef>
                <a:spcPct val="0"/>
              </a:spcBef>
            </a:pPr>
            <a:r>
              <a:rPr lang="en-US" sz="6251" spc="331" dirty="0">
                <a:solidFill>
                  <a:srgbClr val="231F20"/>
                </a:solidFill>
                <a:latin typeface="Montserrat Classic Bold"/>
              </a:rPr>
              <a:t>05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672632" y="6073310"/>
            <a:ext cx="2743420" cy="865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3"/>
              </a:lnSpc>
            </a:pPr>
            <a:r>
              <a:rPr lang="en-US" sz="2524" b="1" spc="247" dirty="0">
                <a:solidFill>
                  <a:srgbClr val="231F20"/>
                </a:solidFill>
                <a:latin typeface="Montserrat Light"/>
              </a:rPr>
              <a:t>Risk and Rewards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06609" y="7557737"/>
            <a:ext cx="1840320" cy="1048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27"/>
              </a:lnSpc>
              <a:spcBef>
                <a:spcPct val="0"/>
              </a:spcBef>
            </a:pPr>
            <a:r>
              <a:rPr lang="en-US" sz="6251" spc="331" dirty="0">
                <a:solidFill>
                  <a:srgbClr val="231F20"/>
                </a:solidFill>
                <a:latin typeface="Montserrat Classic Bold"/>
              </a:rPr>
              <a:t>06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55059" y="8704509"/>
            <a:ext cx="2743420" cy="865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3"/>
              </a:lnSpc>
            </a:pPr>
            <a:r>
              <a:rPr lang="en-US" sz="2524" b="1" spc="247" dirty="0">
                <a:solidFill>
                  <a:srgbClr val="231F20"/>
                </a:solidFill>
                <a:latin typeface="Montserrat Light"/>
              </a:rPr>
              <a:t>Personal Finances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184994" y="7343795"/>
            <a:ext cx="1840320" cy="1048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27"/>
              </a:lnSpc>
              <a:spcBef>
                <a:spcPct val="0"/>
              </a:spcBef>
            </a:pPr>
            <a:r>
              <a:rPr lang="en-US" sz="6251" spc="331" dirty="0">
                <a:solidFill>
                  <a:srgbClr val="231F20"/>
                </a:solidFill>
                <a:latin typeface="Montserrat Classic Bold"/>
              </a:rPr>
              <a:t>07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534442" y="8726641"/>
            <a:ext cx="2743420" cy="41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3"/>
              </a:lnSpc>
            </a:pPr>
            <a:r>
              <a:rPr lang="en-US" sz="2524" b="1" spc="247" dirty="0">
                <a:solidFill>
                  <a:srgbClr val="231F20"/>
                </a:solidFill>
                <a:latin typeface="Montserrat Light"/>
              </a:rPr>
              <a:t>Debt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306548" y="7377770"/>
            <a:ext cx="1840320" cy="1048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27"/>
              </a:lnSpc>
              <a:spcBef>
                <a:spcPct val="0"/>
              </a:spcBef>
            </a:pPr>
            <a:r>
              <a:rPr lang="en-US" sz="6251" spc="331" dirty="0">
                <a:solidFill>
                  <a:srgbClr val="231F20"/>
                </a:solidFill>
                <a:latin typeface="Montserrat Classic Bold"/>
              </a:rPr>
              <a:t>08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763898" y="8823865"/>
            <a:ext cx="2743420" cy="865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3"/>
              </a:lnSpc>
            </a:pPr>
            <a:r>
              <a:rPr lang="en-US" sz="2524" b="1" spc="247" dirty="0">
                <a:solidFill>
                  <a:srgbClr val="231F20"/>
                </a:solidFill>
                <a:latin typeface="Montserrat Light"/>
              </a:rPr>
              <a:t>Personal Estate </a:t>
            </a:r>
          </a:p>
        </p:txBody>
      </p:sp>
      <p:sp>
        <p:nvSpPr>
          <p:cNvPr id="25" name="TextBox 22">
            <a:extLst>
              <a:ext uri="{FF2B5EF4-FFF2-40B4-BE49-F238E27FC236}">
                <a16:creationId xmlns:a16="http://schemas.microsoft.com/office/drawing/2014/main" id="{C7C52356-B613-052D-152E-6A89E3A6C548}"/>
              </a:ext>
            </a:extLst>
          </p:cNvPr>
          <p:cNvSpPr txBox="1"/>
          <p:nvPr/>
        </p:nvSpPr>
        <p:spPr>
          <a:xfrm>
            <a:off x="11100694" y="7343795"/>
            <a:ext cx="1840320" cy="982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27"/>
              </a:lnSpc>
              <a:spcBef>
                <a:spcPct val="0"/>
              </a:spcBef>
            </a:pPr>
            <a:r>
              <a:rPr lang="en-US" sz="6251" spc="331" dirty="0">
                <a:solidFill>
                  <a:srgbClr val="231F20"/>
                </a:solidFill>
                <a:latin typeface="Montserrat Classic Bold"/>
              </a:rPr>
              <a:t>09</a:t>
            </a:r>
          </a:p>
        </p:txBody>
      </p:sp>
      <p:sp>
        <p:nvSpPr>
          <p:cNvPr id="26" name="TextBox 22">
            <a:extLst>
              <a:ext uri="{FF2B5EF4-FFF2-40B4-BE49-F238E27FC236}">
                <a16:creationId xmlns:a16="http://schemas.microsoft.com/office/drawing/2014/main" id="{BFAB4140-BB8C-08C1-72D2-5D91CD0D6B6D}"/>
              </a:ext>
            </a:extLst>
          </p:cNvPr>
          <p:cNvSpPr txBox="1"/>
          <p:nvPr/>
        </p:nvSpPr>
        <p:spPr>
          <a:xfrm>
            <a:off x="14835147" y="7557737"/>
            <a:ext cx="1840320" cy="982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27"/>
              </a:lnSpc>
              <a:spcBef>
                <a:spcPct val="0"/>
              </a:spcBef>
            </a:pPr>
            <a:r>
              <a:rPr lang="en-US" sz="6251" spc="331" dirty="0">
                <a:solidFill>
                  <a:srgbClr val="231F20"/>
                </a:solidFill>
                <a:latin typeface="Montserrat Classic Bold"/>
              </a:rPr>
              <a:t>10</a:t>
            </a:r>
          </a:p>
        </p:txBody>
      </p:sp>
      <p:sp>
        <p:nvSpPr>
          <p:cNvPr id="28" name="TextBox 23">
            <a:extLst>
              <a:ext uri="{FF2B5EF4-FFF2-40B4-BE49-F238E27FC236}">
                <a16:creationId xmlns:a16="http://schemas.microsoft.com/office/drawing/2014/main" id="{E39633D3-F892-3A61-DD98-F0F34AF20991}"/>
              </a:ext>
            </a:extLst>
          </p:cNvPr>
          <p:cNvSpPr txBox="1"/>
          <p:nvPr/>
        </p:nvSpPr>
        <p:spPr>
          <a:xfrm>
            <a:off x="14802490" y="8692587"/>
            <a:ext cx="2743420" cy="865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3"/>
              </a:lnSpc>
            </a:pPr>
            <a:r>
              <a:rPr lang="en-US" sz="2524" b="1" spc="247" dirty="0">
                <a:solidFill>
                  <a:srgbClr val="231F20"/>
                </a:solidFill>
                <a:latin typeface="Montserrat Light"/>
              </a:rPr>
              <a:t>Recourse Mechanism</a:t>
            </a:r>
          </a:p>
        </p:txBody>
      </p:sp>
      <p:sp>
        <p:nvSpPr>
          <p:cNvPr id="29" name="TextBox 23">
            <a:extLst>
              <a:ext uri="{FF2B5EF4-FFF2-40B4-BE49-F238E27FC236}">
                <a16:creationId xmlns:a16="http://schemas.microsoft.com/office/drawing/2014/main" id="{0FE5037A-77C1-53BD-78F4-4A331FD5C580}"/>
              </a:ext>
            </a:extLst>
          </p:cNvPr>
          <p:cNvSpPr txBox="1"/>
          <p:nvPr/>
        </p:nvSpPr>
        <p:spPr>
          <a:xfrm>
            <a:off x="6659992" y="8880206"/>
            <a:ext cx="2743420" cy="41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3"/>
              </a:lnSpc>
            </a:pPr>
            <a:r>
              <a:rPr lang="en-US" sz="2524" b="1" spc="247" dirty="0">
                <a:solidFill>
                  <a:srgbClr val="231F20"/>
                </a:solidFill>
                <a:latin typeface="Montserrat Light"/>
              </a:rPr>
              <a:t>Retirement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4" b="21875"/>
          <a:stretch>
            <a:fillRect/>
          </a:stretch>
        </p:blipFill>
        <p:spPr>
          <a:xfrm flipH="1" flipV="1">
            <a:off x="0" y="-325203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31850" y="5961443"/>
            <a:ext cx="2578727" cy="1432874"/>
            <a:chOff x="0" y="0"/>
            <a:chExt cx="4159440" cy="2311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59377" cy="2311146"/>
            </a:xfrm>
            <a:custGeom>
              <a:avLst/>
              <a:gdLst/>
              <a:ahLst/>
              <a:cxnLst/>
              <a:rect l="l" t="t" r="r" b="b"/>
              <a:pathLst>
                <a:path w="4159377" h="2311146">
                  <a:moveTo>
                    <a:pt x="4159377" y="1243076"/>
                  </a:moveTo>
                  <a:cubicBezTo>
                    <a:pt x="3182874" y="1031875"/>
                    <a:pt x="3182874" y="1031875"/>
                    <a:pt x="3182874" y="1031875"/>
                  </a:cubicBezTo>
                  <a:cubicBezTo>
                    <a:pt x="3315462" y="905129"/>
                    <a:pt x="3315462" y="905129"/>
                    <a:pt x="3315462" y="905129"/>
                  </a:cubicBezTo>
                  <a:cubicBezTo>
                    <a:pt x="2959862" y="573278"/>
                    <a:pt x="2489581" y="374142"/>
                    <a:pt x="1965198" y="374142"/>
                  </a:cubicBezTo>
                  <a:cubicBezTo>
                    <a:pt x="886079" y="374142"/>
                    <a:pt x="12065" y="1237107"/>
                    <a:pt x="0" y="2311146"/>
                  </a:cubicBezTo>
                  <a:cubicBezTo>
                    <a:pt x="12065" y="1031875"/>
                    <a:pt x="1054989" y="0"/>
                    <a:pt x="2332863" y="0"/>
                  </a:cubicBezTo>
                  <a:cubicBezTo>
                    <a:pt x="2863342" y="0"/>
                    <a:pt x="3351657" y="175006"/>
                    <a:pt x="3743452" y="476758"/>
                  </a:cubicBezTo>
                  <a:cubicBezTo>
                    <a:pt x="3845941" y="374142"/>
                    <a:pt x="3845941" y="374142"/>
                    <a:pt x="3845941" y="374142"/>
                  </a:cubicBezTo>
                  <a:lnTo>
                    <a:pt x="4159377" y="1243076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555555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NA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98685" y="6481463"/>
            <a:ext cx="2087711" cy="2089050"/>
            <a:chOff x="0" y="0"/>
            <a:chExt cx="3367440" cy="336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67405" cy="3369564"/>
            </a:xfrm>
            <a:custGeom>
              <a:avLst/>
              <a:gdLst/>
              <a:ahLst/>
              <a:cxnLst/>
              <a:rect l="l" t="t" r="r" b="b"/>
              <a:pathLst>
                <a:path w="3367405" h="3369564">
                  <a:moveTo>
                    <a:pt x="0" y="1684782"/>
                  </a:moveTo>
                  <a:cubicBezTo>
                    <a:pt x="0" y="754253"/>
                    <a:pt x="753872" y="0"/>
                    <a:pt x="1683766" y="0"/>
                  </a:cubicBezTo>
                  <a:cubicBezTo>
                    <a:pt x="2613660" y="0"/>
                    <a:pt x="3367405" y="754253"/>
                    <a:pt x="3367405" y="1684782"/>
                  </a:cubicBezTo>
                  <a:cubicBezTo>
                    <a:pt x="3367405" y="2615311"/>
                    <a:pt x="2613660" y="3369564"/>
                    <a:pt x="1683766" y="3369564"/>
                  </a:cubicBezTo>
                  <a:cubicBezTo>
                    <a:pt x="753872" y="3369564"/>
                    <a:pt x="0" y="2615311"/>
                    <a:pt x="0" y="1684782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555555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NA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198386" y="4372994"/>
            <a:ext cx="2088157" cy="2086818"/>
            <a:chOff x="0" y="0"/>
            <a:chExt cx="3368160" cy="3366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368040" cy="3366008"/>
            </a:xfrm>
            <a:custGeom>
              <a:avLst/>
              <a:gdLst/>
              <a:ahLst/>
              <a:cxnLst/>
              <a:rect l="l" t="t" r="r" b="b"/>
              <a:pathLst>
                <a:path w="3368040" h="3366008">
                  <a:moveTo>
                    <a:pt x="0" y="1683004"/>
                  </a:moveTo>
                  <a:cubicBezTo>
                    <a:pt x="0" y="753491"/>
                    <a:pt x="753999" y="0"/>
                    <a:pt x="1684020" y="0"/>
                  </a:cubicBezTo>
                  <a:cubicBezTo>
                    <a:pt x="2614041" y="0"/>
                    <a:pt x="3368040" y="753491"/>
                    <a:pt x="3368040" y="1683004"/>
                  </a:cubicBezTo>
                  <a:cubicBezTo>
                    <a:pt x="3368040" y="2612517"/>
                    <a:pt x="2614041" y="3366008"/>
                    <a:pt x="1684020" y="3366008"/>
                  </a:cubicBezTo>
                  <a:cubicBezTo>
                    <a:pt x="753999" y="3366008"/>
                    <a:pt x="0" y="2612517"/>
                    <a:pt x="0" y="1683004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555555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NA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039013" y="5526612"/>
            <a:ext cx="2582745" cy="1431089"/>
            <a:chOff x="0" y="0"/>
            <a:chExt cx="4165920" cy="230832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165981" cy="2308352"/>
            </a:xfrm>
            <a:custGeom>
              <a:avLst/>
              <a:gdLst/>
              <a:ahLst/>
              <a:cxnLst/>
              <a:rect l="l" t="t" r="r" b="b"/>
              <a:pathLst>
                <a:path w="4165981" h="2308352">
                  <a:moveTo>
                    <a:pt x="4165981" y="1066800"/>
                  </a:moveTo>
                  <a:cubicBezTo>
                    <a:pt x="3189351" y="1271778"/>
                    <a:pt x="3189351" y="1271778"/>
                    <a:pt x="3189351" y="1271778"/>
                  </a:cubicBezTo>
                  <a:cubicBezTo>
                    <a:pt x="3315970" y="1404366"/>
                    <a:pt x="3315970" y="1404366"/>
                    <a:pt x="3315970" y="1404366"/>
                  </a:cubicBezTo>
                  <a:cubicBezTo>
                    <a:pt x="2966339" y="1735836"/>
                    <a:pt x="2489962" y="1934718"/>
                    <a:pt x="1971548" y="1934718"/>
                  </a:cubicBezTo>
                  <a:cubicBezTo>
                    <a:pt x="892302" y="1934591"/>
                    <a:pt x="18034" y="1072769"/>
                    <a:pt x="0" y="0"/>
                  </a:cubicBezTo>
                  <a:cubicBezTo>
                    <a:pt x="18034" y="1277747"/>
                    <a:pt x="1061085" y="2308352"/>
                    <a:pt x="2339213" y="2308352"/>
                  </a:cubicBezTo>
                  <a:cubicBezTo>
                    <a:pt x="2869692" y="2308352"/>
                    <a:pt x="3358134" y="2133600"/>
                    <a:pt x="3749929" y="1832229"/>
                  </a:cubicBezTo>
                  <a:cubicBezTo>
                    <a:pt x="3852418" y="1934718"/>
                    <a:pt x="3852418" y="1934718"/>
                    <a:pt x="3852418" y="1934718"/>
                  </a:cubicBezTo>
                  <a:lnTo>
                    <a:pt x="4165981" y="1066800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555555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NA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699795" y="2629923"/>
            <a:ext cx="2578727" cy="1432874"/>
            <a:chOff x="0" y="0"/>
            <a:chExt cx="4159440" cy="2311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159377" cy="2311146"/>
            </a:xfrm>
            <a:custGeom>
              <a:avLst/>
              <a:gdLst/>
              <a:ahLst/>
              <a:cxnLst/>
              <a:rect l="l" t="t" r="r" b="b"/>
              <a:pathLst>
                <a:path w="4159377" h="2311146">
                  <a:moveTo>
                    <a:pt x="4159377" y="1243076"/>
                  </a:moveTo>
                  <a:cubicBezTo>
                    <a:pt x="3182874" y="1031875"/>
                    <a:pt x="3182874" y="1031875"/>
                    <a:pt x="3182874" y="1031875"/>
                  </a:cubicBezTo>
                  <a:cubicBezTo>
                    <a:pt x="3315462" y="905129"/>
                    <a:pt x="3315462" y="905129"/>
                    <a:pt x="3315462" y="905129"/>
                  </a:cubicBezTo>
                  <a:cubicBezTo>
                    <a:pt x="2959862" y="573278"/>
                    <a:pt x="2489581" y="374142"/>
                    <a:pt x="1965198" y="374142"/>
                  </a:cubicBezTo>
                  <a:cubicBezTo>
                    <a:pt x="886079" y="374142"/>
                    <a:pt x="12065" y="1237107"/>
                    <a:pt x="0" y="2311146"/>
                  </a:cubicBezTo>
                  <a:cubicBezTo>
                    <a:pt x="12065" y="1031875"/>
                    <a:pt x="1054989" y="0"/>
                    <a:pt x="2332863" y="0"/>
                  </a:cubicBezTo>
                  <a:cubicBezTo>
                    <a:pt x="2863342" y="0"/>
                    <a:pt x="3351657" y="175006"/>
                    <a:pt x="3743452" y="476758"/>
                  </a:cubicBezTo>
                  <a:cubicBezTo>
                    <a:pt x="3845941" y="374142"/>
                    <a:pt x="3845941" y="374142"/>
                    <a:pt x="3845941" y="374142"/>
                  </a:cubicBezTo>
                  <a:lnTo>
                    <a:pt x="4159377" y="1243076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555555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NA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859540" y="3169025"/>
            <a:ext cx="2087711" cy="2089050"/>
            <a:chOff x="0" y="0"/>
            <a:chExt cx="3367440" cy="33696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367405" cy="3369564"/>
            </a:xfrm>
            <a:custGeom>
              <a:avLst/>
              <a:gdLst/>
              <a:ahLst/>
              <a:cxnLst/>
              <a:rect l="l" t="t" r="r" b="b"/>
              <a:pathLst>
                <a:path w="3367405" h="3369564">
                  <a:moveTo>
                    <a:pt x="0" y="1684782"/>
                  </a:moveTo>
                  <a:cubicBezTo>
                    <a:pt x="0" y="754253"/>
                    <a:pt x="753872" y="0"/>
                    <a:pt x="1683766" y="0"/>
                  </a:cubicBezTo>
                  <a:cubicBezTo>
                    <a:pt x="2613660" y="0"/>
                    <a:pt x="3367405" y="754253"/>
                    <a:pt x="3367405" y="1684782"/>
                  </a:cubicBezTo>
                  <a:cubicBezTo>
                    <a:pt x="3367405" y="2615311"/>
                    <a:pt x="2613660" y="3369564"/>
                    <a:pt x="1683766" y="3369564"/>
                  </a:cubicBezTo>
                  <a:cubicBezTo>
                    <a:pt x="753872" y="3369564"/>
                    <a:pt x="0" y="2615311"/>
                    <a:pt x="0" y="1684782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555555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NA"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003592" y="952500"/>
            <a:ext cx="8282877" cy="3447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spc="133" dirty="0">
                <a:solidFill>
                  <a:srgbClr val="0405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possibilities for integrating into the formal financial system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spc="133" dirty="0">
                <a:solidFill>
                  <a:srgbClr val="0405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physical barriers, lower costs, faster and timely transactions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spc="133" dirty="0">
                <a:solidFill>
                  <a:srgbClr val="0405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without risks, e.g.,</a:t>
            </a:r>
          </a:p>
          <a:p>
            <a:pPr algn="just"/>
            <a:r>
              <a:rPr lang="en-US" sz="3200" spc="133" dirty="0">
                <a:solidFill>
                  <a:srgbClr val="0405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</a:t>
            </a:r>
            <a:r>
              <a:rPr lang="en-US" sz="3200" i="1" spc="133" dirty="0">
                <a:solidFill>
                  <a:srgbClr val="0405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fraud</a:t>
            </a:r>
          </a:p>
          <a:p>
            <a:pPr algn="just"/>
            <a:r>
              <a:rPr lang="en-US" sz="3200" i="1" spc="133" dirty="0">
                <a:solidFill>
                  <a:srgbClr val="0405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-security and confidentiality of data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03592" y="146819"/>
            <a:ext cx="705562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spc="36" dirty="0">
                <a:solidFill>
                  <a:srgbClr val="0405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Products and Service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744200" y="5996507"/>
            <a:ext cx="7086600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600" spc="133" dirty="0">
                <a:latin typeface="Arial" panose="020B0604020202020204" pitchFamily="34" charset="0"/>
                <a:cs typeface="Arial" panose="020B0604020202020204" pitchFamily="34" charset="0"/>
              </a:rPr>
              <a:t>Young people are more likely to be victims of </a:t>
            </a:r>
            <a:r>
              <a:rPr lang="en-US" sz="3600" b="1" spc="133" dirty="0">
                <a:latin typeface="Arial" panose="020B0604020202020204" pitchFamily="34" charset="0"/>
                <a:cs typeface="Arial" panose="020B0604020202020204" pitchFamily="34" charset="0"/>
              </a:rPr>
              <a:t>online fraud</a:t>
            </a:r>
            <a:r>
              <a:rPr lang="en-US" sz="3600" spc="133" dirty="0">
                <a:latin typeface="Arial" panose="020B0604020202020204" pitchFamily="34" charset="0"/>
                <a:cs typeface="Arial" panose="020B0604020202020204" pitchFamily="34" charset="0"/>
              </a:rPr>
              <a:t>, although they are digital natives through social media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600" b="1" spc="133" dirty="0">
                <a:latin typeface="Arial" panose="020B0604020202020204" pitchFamily="34" charset="0"/>
                <a:cs typeface="Arial" panose="020B0604020202020204" pitchFamily="34" charset="0"/>
              </a:rPr>
              <a:t>Identity</a:t>
            </a:r>
            <a:r>
              <a:rPr lang="en-US" sz="3600" spc="133" dirty="0">
                <a:latin typeface="Arial" panose="020B0604020202020204" pitchFamily="34" charset="0"/>
                <a:cs typeface="Arial" panose="020B0604020202020204" pitchFamily="34" charset="0"/>
              </a:rPr>
              <a:t> theft, fraudulent </a:t>
            </a:r>
            <a:r>
              <a:rPr lang="en-US" sz="3600" b="1" spc="133" dirty="0">
                <a:latin typeface="Arial" panose="020B0604020202020204" pitchFamily="34" charset="0"/>
                <a:cs typeface="Arial" panose="020B0604020202020204" pitchFamily="34" charset="0"/>
              </a:rPr>
              <a:t>investment schemes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783292" y="325203"/>
            <a:ext cx="5159170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91"/>
              </a:lnSpc>
            </a:pPr>
            <a:r>
              <a:rPr lang="en-US" sz="4000" spc="36" dirty="0">
                <a:solidFill>
                  <a:srgbClr val="0405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Products and Services vs Young People</a:t>
            </a:r>
          </a:p>
        </p:txBody>
      </p:sp>
      <p:pic>
        <p:nvPicPr>
          <p:cNvPr id="4098" name="Picture 2" descr="Digital finance, digital pay, internet banking, mobile pay, online banking,  online money, online pay icon - Download on Iconfinder">
            <a:extLst>
              <a:ext uri="{FF2B5EF4-FFF2-40B4-BE49-F238E27FC236}">
                <a16:creationId xmlns:a16="http://schemas.microsoft.com/office/drawing/2014/main" id="{45D9E191-0B09-42A2-3715-834505323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743" y="7033040"/>
            <a:ext cx="1374676" cy="137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igital finance expert black glyph icon Royalty Free Vector">
            <a:extLst>
              <a:ext uri="{FF2B5EF4-FFF2-40B4-BE49-F238E27FC236}">
                <a16:creationId xmlns:a16="http://schemas.microsoft.com/office/drawing/2014/main" id="{759B0F18-EDF5-157A-ED1C-0912E1CD9A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9" t="15662" r="10028" b="22222"/>
          <a:stretch/>
        </p:blipFill>
        <p:spPr bwMode="auto">
          <a:xfrm>
            <a:off x="13290586" y="3705407"/>
            <a:ext cx="1377406" cy="111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ownload HD It Services - Products And Services Icon Transparent PNG Image  - NicePNG.com">
            <a:extLst>
              <a:ext uri="{FF2B5EF4-FFF2-40B4-BE49-F238E27FC236}">
                <a16:creationId xmlns:a16="http://schemas.microsoft.com/office/drawing/2014/main" id="{A2F38B1C-EF45-9CEC-D48F-756348795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404" y="4772363"/>
            <a:ext cx="1457547" cy="141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1844104">
            <a:off x="6380559" y="2491180"/>
            <a:ext cx="13471756" cy="1426670"/>
          </a:xfrm>
          <a:custGeom>
            <a:avLst/>
            <a:gdLst/>
            <a:ahLst/>
            <a:cxnLst/>
            <a:rect l="l" t="t" r="r" b="b"/>
            <a:pathLst>
              <a:path w="13471756" h="1426670">
                <a:moveTo>
                  <a:pt x="0" y="0"/>
                </a:moveTo>
                <a:lnTo>
                  <a:pt x="13471756" y="0"/>
                </a:lnTo>
                <a:lnTo>
                  <a:pt x="13471756" y="1426671"/>
                </a:lnTo>
                <a:lnTo>
                  <a:pt x="0" y="14266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6495"/>
            </a:stretch>
          </a:blipFill>
        </p:spPr>
        <p:txBody>
          <a:bodyPr/>
          <a:lstStyle/>
          <a:p>
            <a:endParaRPr lang="en-NA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7613275" y="0"/>
            <a:ext cx="10674725" cy="6004533"/>
            <a:chOff x="0" y="0"/>
            <a:chExt cx="6089457" cy="342532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6089457" y="3425320"/>
                  </a:moveTo>
                  <a:lnTo>
                    <a:pt x="6089457" y="0"/>
                  </a:lnTo>
                  <a:lnTo>
                    <a:pt x="0" y="0"/>
                  </a:lnTo>
                  <a:cubicBezTo>
                    <a:pt x="2029819" y="1141773"/>
                    <a:pt x="4059638" y="2283546"/>
                    <a:pt x="6089457" y="3425320"/>
                  </a:cubicBezTo>
                  <a:close/>
                </a:path>
              </a:pathLst>
            </a:custGeom>
            <a:solidFill>
              <a:srgbClr val="539BE0"/>
            </a:solidFill>
          </p:spPr>
          <p:txBody>
            <a:bodyPr/>
            <a:lstStyle/>
            <a:p>
              <a:endParaRPr lang="en-NA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6089457" y="3425320"/>
                  </a:moveTo>
                  <a:lnTo>
                    <a:pt x="6089457" y="0"/>
                  </a:lnTo>
                  <a:lnTo>
                    <a:pt x="0" y="0"/>
                  </a:lnTo>
                  <a:cubicBezTo>
                    <a:pt x="2029819" y="1141773"/>
                    <a:pt x="4059638" y="2283546"/>
                    <a:pt x="6089457" y="3425320"/>
                  </a:cubicBezTo>
                  <a:close/>
                </a:path>
              </a:pathLst>
            </a:custGeom>
            <a:blipFill>
              <a:blip r:embed="rId3"/>
              <a:stretch>
                <a:fillRect t="-9259" b="-9259"/>
              </a:stretch>
            </a:blipFill>
          </p:spPr>
          <p:txBody>
            <a:bodyPr/>
            <a:lstStyle/>
            <a:p>
              <a:endParaRPr lang="en-NA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75395" y="3035463"/>
            <a:ext cx="7565256" cy="2290956"/>
            <a:chOff x="0" y="0"/>
            <a:chExt cx="2161091" cy="53377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61091" cy="533778"/>
            </a:xfrm>
            <a:custGeom>
              <a:avLst/>
              <a:gdLst/>
              <a:ahLst/>
              <a:cxnLst/>
              <a:rect l="l" t="t" r="r" b="b"/>
              <a:pathLst>
                <a:path w="2161091" h="533778">
                  <a:moveTo>
                    <a:pt x="13451" y="0"/>
                  </a:moveTo>
                  <a:lnTo>
                    <a:pt x="2147640" y="0"/>
                  </a:lnTo>
                  <a:cubicBezTo>
                    <a:pt x="2151207" y="0"/>
                    <a:pt x="2154629" y="1417"/>
                    <a:pt x="2157151" y="3940"/>
                  </a:cubicBezTo>
                  <a:cubicBezTo>
                    <a:pt x="2159674" y="6462"/>
                    <a:pt x="2161091" y="9883"/>
                    <a:pt x="2161091" y="13451"/>
                  </a:cubicBezTo>
                  <a:lnTo>
                    <a:pt x="2161091" y="520327"/>
                  </a:lnTo>
                  <a:cubicBezTo>
                    <a:pt x="2161091" y="527756"/>
                    <a:pt x="2155069" y="533778"/>
                    <a:pt x="2147640" y="533778"/>
                  </a:cubicBezTo>
                  <a:lnTo>
                    <a:pt x="13451" y="533778"/>
                  </a:lnTo>
                  <a:cubicBezTo>
                    <a:pt x="6022" y="533778"/>
                    <a:pt x="0" y="527756"/>
                    <a:pt x="0" y="520327"/>
                  </a:cubicBezTo>
                  <a:lnTo>
                    <a:pt x="0" y="13451"/>
                  </a:lnTo>
                  <a:cubicBezTo>
                    <a:pt x="0" y="6022"/>
                    <a:pt x="6022" y="0"/>
                    <a:pt x="13451" y="0"/>
                  </a:cubicBezTo>
                  <a:close/>
                </a:path>
              </a:pathLst>
            </a:custGeom>
            <a:solidFill>
              <a:srgbClr val="131211"/>
            </a:solidFill>
          </p:spPr>
          <p:txBody>
            <a:bodyPr/>
            <a:lstStyle/>
            <a:p>
              <a:endParaRPr lang="en-NA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79782" y="1180471"/>
            <a:ext cx="9561321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6842"/>
              </a:lnSpc>
              <a:spcBef>
                <a:spcPct val="0"/>
              </a:spcBef>
            </a:pPr>
            <a:r>
              <a:rPr lang="en-US" sz="6000" spc="173" dirty="0">
                <a:solidFill>
                  <a:srgbClr val="010101"/>
                </a:solidFill>
                <a:latin typeface="Archivo Black"/>
              </a:rPr>
              <a:t>RISKS AND REWARDS</a:t>
            </a:r>
            <a:endParaRPr lang="en-US" sz="6000" u="none" strike="noStrike" spc="173" dirty="0">
              <a:solidFill>
                <a:srgbClr val="010101"/>
              </a:solidFill>
              <a:latin typeface="Archivo Black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7535860" y="3119178"/>
            <a:ext cx="2381235" cy="2046374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FFFF"/>
            </a:solidFill>
            <a:ln w="161925">
              <a:solidFill>
                <a:srgbClr val="000000"/>
              </a:solidFill>
            </a:ln>
          </p:spPr>
          <p:txBody>
            <a:bodyPr/>
            <a:lstStyle/>
            <a:p>
              <a:endParaRPr lang="en-NA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14300" y="-19050"/>
              <a:ext cx="5842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306792" y="3102403"/>
            <a:ext cx="6012053" cy="21475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and reward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knowing that there is a high chance of making money on savings or investment, and there is also a high likelihood of losing money.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8436696" y="5172854"/>
            <a:ext cx="8763059" cy="3704446"/>
            <a:chOff x="0" y="0"/>
            <a:chExt cx="2161091" cy="53377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161091" cy="533778"/>
            </a:xfrm>
            <a:custGeom>
              <a:avLst/>
              <a:gdLst/>
              <a:ahLst/>
              <a:cxnLst/>
              <a:rect l="l" t="t" r="r" b="b"/>
              <a:pathLst>
                <a:path w="2161091" h="533778">
                  <a:moveTo>
                    <a:pt x="13451" y="0"/>
                  </a:moveTo>
                  <a:lnTo>
                    <a:pt x="2147640" y="0"/>
                  </a:lnTo>
                  <a:cubicBezTo>
                    <a:pt x="2151207" y="0"/>
                    <a:pt x="2154629" y="1417"/>
                    <a:pt x="2157151" y="3940"/>
                  </a:cubicBezTo>
                  <a:cubicBezTo>
                    <a:pt x="2159674" y="6462"/>
                    <a:pt x="2161091" y="9883"/>
                    <a:pt x="2161091" y="13451"/>
                  </a:cubicBezTo>
                  <a:lnTo>
                    <a:pt x="2161091" y="520327"/>
                  </a:lnTo>
                  <a:cubicBezTo>
                    <a:pt x="2161091" y="527756"/>
                    <a:pt x="2155069" y="533778"/>
                    <a:pt x="2147640" y="533778"/>
                  </a:cubicBezTo>
                  <a:lnTo>
                    <a:pt x="13451" y="533778"/>
                  </a:lnTo>
                  <a:cubicBezTo>
                    <a:pt x="6022" y="533778"/>
                    <a:pt x="0" y="527756"/>
                    <a:pt x="0" y="520327"/>
                  </a:cubicBezTo>
                  <a:lnTo>
                    <a:pt x="0" y="13451"/>
                  </a:lnTo>
                  <a:cubicBezTo>
                    <a:pt x="0" y="6022"/>
                    <a:pt x="6022" y="0"/>
                    <a:pt x="13451" y="0"/>
                  </a:cubicBezTo>
                  <a:close/>
                </a:path>
              </a:pathLst>
            </a:custGeom>
            <a:solidFill>
              <a:srgbClr val="131211"/>
            </a:solidFill>
          </p:spPr>
          <p:txBody>
            <a:bodyPr/>
            <a:lstStyle/>
            <a:p>
              <a:endParaRPr lang="en-NA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033010" y="5165552"/>
            <a:ext cx="2381235" cy="2046374"/>
            <a:chOff x="0" y="0"/>
            <a:chExt cx="812800" cy="6985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FFFF"/>
            </a:solidFill>
            <a:ln w="161925">
              <a:solidFill>
                <a:srgbClr val="000000"/>
              </a:solidFill>
            </a:ln>
          </p:spPr>
          <p:txBody>
            <a:bodyPr/>
            <a:lstStyle/>
            <a:p>
              <a:endParaRPr lang="en-NA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14300" y="-19050"/>
              <a:ext cx="5842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9616477" y="5296457"/>
            <a:ext cx="7298411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Identifying risks that may occur and most likely to have a serious negative effect on a particular person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Managing risks and rewards associated with life events or the economy, i.e.  </a:t>
            </a:r>
            <a:r>
              <a:rPr lang="en-US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Accident or injury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Natural catastrophes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i="1" spc="15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Job loss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i="1" spc="15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Market fluctuation</a:t>
            </a:r>
            <a:endParaRPr lang="en-US" sz="2400" i="1" spc="155" dirty="0">
              <a:solidFill>
                <a:schemeClr val="bg1"/>
              </a:solidFill>
              <a:latin typeface="Montserrat Light"/>
              <a:cs typeface="Arial" panose="020B0604020202020204" pitchFamily="34" charset="0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530160" y="7210475"/>
            <a:ext cx="8122963" cy="2081274"/>
            <a:chOff x="0" y="0"/>
            <a:chExt cx="2161091" cy="533778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161091" cy="533778"/>
            </a:xfrm>
            <a:custGeom>
              <a:avLst/>
              <a:gdLst/>
              <a:ahLst/>
              <a:cxnLst/>
              <a:rect l="l" t="t" r="r" b="b"/>
              <a:pathLst>
                <a:path w="2161091" h="533778">
                  <a:moveTo>
                    <a:pt x="13451" y="0"/>
                  </a:moveTo>
                  <a:lnTo>
                    <a:pt x="2147640" y="0"/>
                  </a:lnTo>
                  <a:cubicBezTo>
                    <a:pt x="2151207" y="0"/>
                    <a:pt x="2154629" y="1417"/>
                    <a:pt x="2157151" y="3940"/>
                  </a:cubicBezTo>
                  <a:cubicBezTo>
                    <a:pt x="2159674" y="6462"/>
                    <a:pt x="2161091" y="9883"/>
                    <a:pt x="2161091" y="13451"/>
                  </a:cubicBezTo>
                  <a:lnTo>
                    <a:pt x="2161091" y="520327"/>
                  </a:lnTo>
                  <a:cubicBezTo>
                    <a:pt x="2161091" y="527756"/>
                    <a:pt x="2155069" y="533778"/>
                    <a:pt x="2147640" y="533778"/>
                  </a:cubicBezTo>
                  <a:lnTo>
                    <a:pt x="13451" y="533778"/>
                  </a:lnTo>
                  <a:cubicBezTo>
                    <a:pt x="6022" y="533778"/>
                    <a:pt x="0" y="527756"/>
                    <a:pt x="0" y="520327"/>
                  </a:cubicBezTo>
                  <a:lnTo>
                    <a:pt x="0" y="13451"/>
                  </a:lnTo>
                  <a:cubicBezTo>
                    <a:pt x="0" y="6022"/>
                    <a:pt x="6022" y="0"/>
                    <a:pt x="13451" y="0"/>
                  </a:cubicBezTo>
                  <a:close/>
                </a:path>
              </a:pathLst>
            </a:custGeom>
            <a:solidFill>
              <a:srgbClr val="131211"/>
            </a:solidFill>
          </p:spPr>
          <p:txBody>
            <a:bodyPr/>
            <a:lstStyle/>
            <a:p>
              <a:endParaRPr lang="en-NA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7535860" y="7211926"/>
            <a:ext cx="2381235" cy="2046374"/>
            <a:chOff x="0" y="0"/>
            <a:chExt cx="812800" cy="6985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FFFF"/>
            </a:solidFill>
            <a:ln w="161925">
              <a:solidFill>
                <a:srgbClr val="000000"/>
              </a:solidFill>
            </a:ln>
          </p:spPr>
          <p:txBody>
            <a:bodyPr/>
            <a:lstStyle/>
            <a:p>
              <a:endParaRPr lang="en-NA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14300" y="-19050"/>
              <a:ext cx="5842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088244" y="7585447"/>
            <a:ext cx="6091158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Recognizing that certain financial products can be used to manage and offset various risks </a:t>
            </a:r>
          </a:p>
          <a:p>
            <a:pPr algn="just"/>
            <a:endParaRPr lang="en-US" sz="2800" spc="15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4" name="Picture 4" descr="Risk Icon Stock Illustrations – 241,351 Risk Icon Stock ...">
            <a:extLst>
              <a:ext uri="{FF2B5EF4-FFF2-40B4-BE49-F238E27FC236}">
                <a16:creationId xmlns:a16="http://schemas.microsoft.com/office/drawing/2014/main" id="{3B03B94E-F8DB-0FF2-BFB5-DDD20C0B2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688" y="3400302"/>
            <a:ext cx="1443598" cy="1443598"/>
          </a:xfrm>
          <a:prstGeom prst="pent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Premium Vector | Risk meter icon in flat style">
            <a:extLst>
              <a:ext uri="{FF2B5EF4-FFF2-40B4-BE49-F238E27FC236}">
                <a16:creationId xmlns:a16="http://schemas.microsoft.com/office/drawing/2014/main" id="{5A0A872B-01F8-9557-9BB7-7D137C9151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5" t="20370" r="11025" b="19206"/>
          <a:stretch/>
        </p:blipFill>
        <p:spPr bwMode="auto">
          <a:xfrm>
            <a:off x="6245181" y="5354324"/>
            <a:ext cx="1947097" cy="1504301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Risk Management Line Icon 10594171 Vector Art at Vecteezy">
            <a:extLst>
              <a:ext uri="{FF2B5EF4-FFF2-40B4-BE49-F238E27FC236}">
                <a16:creationId xmlns:a16="http://schemas.microsoft.com/office/drawing/2014/main" id="{5571185C-F770-45E9-15BB-D58FE4220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143" y="7373338"/>
            <a:ext cx="2024106" cy="1723549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C92A29-8507-41C5-9A59-0C83D62EE57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93522F-95C1-76F0-1F0D-F109A391E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3844978"/>
            <a:ext cx="10795728" cy="2376918"/>
          </a:xfrm>
        </p:spPr>
        <p:txBody>
          <a:bodyPr vert="horz" lIns="137160" tIns="68580" rIns="137160" bIns="68580" rtlCol="0" anchor="ctr">
            <a:no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FINANCE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14E391-89C5-EF97-9C0F-CCE639EC3A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94" y="8244111"/>
            <a:ext cx="4050645" cy="165147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DB30C55-C1A7-94BB-48A5-0F1C3AF614CE}"/>
              </a:ext>
            </a:extLst>
          </p:cNvPr>
          <p:cNvCxnSpPr/>
          <p:nvPr/>
        </p:nvCxnSpPr>
        <p:spPr>
          <a:xfrm>
            <a:off x="6221895" y="4253948"/>
            <a:ext cx="0" cy="1967948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14">
            <a:extLst>
              <a:ext uri="{FF2B5EF4-FFF2-40B4-BE49-F238E27FC236}">
                <a16:creationId xmlns:a16="http://schemas.microsoft.com/office/drawing/2014/main" id="{8DBB90A6-3C77-4649-4F44-2AAC89A96B4D}"/>
              </a:ext>
            </a:extLst>
          </p:cNvPr>
          <p:cNvSpPr txBox="1"/>
          <p:nvPr/>
        </p:nvSpPr>
        <p:spPr>
          <a:xfrm>
            <a:off x="4495800" y="6025453"/>
            <a:ext cx="13380454" cy="39371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i="1" spc="155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en-US" sz="4400" i="1" spc="15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the process of planning and managing personal financial activities such as income generation, spending, saving, investing, and protection. </a:t>
            </a:r>
          </a:p>
        </p:txBody>
      </p:sp>
    </p:spTree>
    <p:extLst>
      <p:ext uri="{BB962C8B-B14F-4D97-AF65-F5344CB8AC3E}">
        <p14:creationId xmlns:p14="http://schemas.microsoft.com/office/powerpoint/2010/main" val="464592710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6" name="Freeform 16">
            <a:extLst>
              <a:ext uri="{FF2B5EF4-FFF2-40B4-BE49-F238E27FC236}">
                <a16:creationId xmlns:a16="http://schemas.microsoft.com/office/drawing/2014/main" id="{B67D6CC5-2972-2594-A673-D73206C65B54}"/>
              </a:ext>
            </a:extLst>
          </p:cNvPr>
          <p:cNvSpPr/>
          <p:nvPr/>
        </p:nvSpPr>
        <p:spPr>
          <a:xfrm>
            <a:off x="8288492" y="8585013"/>
            <a:ext cx="9671119" cy="1593513"/>
          </a:xfrm>
          <a:custGeom>
            <a:avLst/>
            <a:gdLst/>
            <a:ahLst/>
            <a:cxnLst/>
            <a:rect l="l" t="t" r="r" b="b"/>
            <a:pathLst>
              <a:path w="812800" h="133695">
                <a:moveTo>
                  <a:pt x="0" y="0"/>
                </a:moveTo>
                <a:lnTo>
                  <a:pt x="812800" y="0"/>
                </a:lnTo>
                <a:lnTo>
                  <a:pt x="812800" y="133695"/>
                </a:lnTo>
                <a:lnTo>
                  <a:pt x="0" y="133695"/>
                </a:lnTo>
                <a:close/>
              </a:path>
            </a:pathLst>
          </a:custGeom>
          <a:solidFill>
            <a:srgbClr val="000000"/>
          </a:solidFill>
        </p:spPr>
        <p:txBody>
          <a:bodyPr/>
          <a:lstStyle/>
          <a:p>
            <a:endParaRPr lang="en-NA"/>
          </a:p>
        </p:txBody>
      </p:sp>
      <p:sp>
        <p:nvSpPr>
          <p:cNvPr id="7187" name="Freeform 16">
            <a:extLst>
              <a:ext uri="{FF2B5EF4-FFF2-40B4-BE49-F238E27FC236}">
                <a16:creationId xmlns:a16="http://schemas.microsoft.com/office/drawing/2014/main" id="{83546C19-1E6A-BD57-AF5B-9B136CF5E401}"/>
              </a:ext>
            </a:extLst>
          </p:cNvPr>
          <p:cNvSpPr/>
          <p:nvPr/>
        </p:nvSpPr>
        <p:spPr>
          <a:xfrm>
            <a:off x="8323127" y="2449768"/>
            <a:ext cx="9720219" cy="876612"/>
          </a:xfrm>
          <a:custGeom>
            <a:avLst/>
            <a:gdLst/>
            <a:ahLst/>
            <a:cxnLst/>
            <a:rect l="l" t="t" r="r" b="b"/>
            <a:pathLst>
              <a:path w="812800" h="133695">
                <a:moveTo>
                  <a:pt x="0" y="0"/>
                </a:moveTo>
                <a:lnTo>
                  <a:pt x="812800" y="0"/>
                </a:lnTo>
                <a:lnTo>
                  <a:pt x="812800" y="133695"/>
                </a:lnTo>
                <a:lnTo>
                  <a:pt x="0" y="133695"/>
                </a:lnTo>
                <a:close/>
              </a:path>
            </a:pathLst>
          </a:custGeom>
          <a:solidFill>
            <a:srgbClr val="000000"/>
          </a:solidFill>
        </p:spPr>
        <p:txBody>
          <a:bodyPr/>
          <a:lstStyle/>
          <a:p>
            <a:endParaRPr lang="en-NA"/>
          </a:p>
        </p:txBody>
      </p:sp>
      <p:sp>
        <p:nvSpPr>
          <p:cNvPr id="7188" name="Freeform 16">
            <a:extLst>
              <a:ext uri="{FF2B5EF4-FFF2-40B4-BE49-F238E27FC236}">
                <a16:creationId xmlns:a16="http://schemas.microsoft.com/office/drawing/2014/main" id="{CE4A36D8-8604-2769-1536-E812569AE649}"/>
              </a:ext>
            </a:extLst>
          </p:cNvPr>
          <p:cNvSpPr/>
          <p:nvPr/>
        </p:nvSpPr>
        <p:spPr>
          <a:xfrm>
            <a:off x="8337582" y="692112"/>
            <a:ext cx="9671127" cy="876612"/>
          </a:xfrm>
          <a:custGeom>
            <a:avLst/>
            <a:gdLst/>
            <a:ahLst/>
            <a:cxnLst/>
            <a:rect l="l" t="t" r="r" b="b"/>
            <a:pathLst>
              <a:path w="812800" h="133695">
                <a:moveTo>
                  <a:pt x="0" y="0"/>
                </a:moveTo>
                <a:lnTo>
                  <a:pt x="812800" y="0"/>
                </a:lnTo>
                <a:lnTo>
                  <a:pt x="812800" y="133695"/>
                </a:lnTo>
                <a:lnTo>
                  <a:pt x="0" y="133695"/>
                </a:lnTo>
                <a:close/>
              </a:path>
            </a:pathLst>
          </a:custGeom>
          <a:solidFill>
            <a:srgbClr val="000000"/>
          </a:solidFill>
        </p:spPr>
        <p:txBody>
          <a:bodyPr/>
          <a:lstStyle/>
          <a:p>
            <a:endParaRPr lang="en-NA"/>
          </a:p>
        </p:txBody>
      </p:sp>
      <p:sp>
        <p:nvSpPr>
          <p:cNvPr id="7184" name="Freeform 16">
            <a:extLst>
              <a:ext uri="{FF2B5EF4-FFF2-40B4-BE49-F238E27FC236}">
                <a16:creationId xmlns:a16="http://schemas.microsoft.com/office/drawing/2014/main" id="{8EEFC0F0-2A7A-BCD6-336E-5E9542A31D26}"/>
              </a:ext>
            </a:extLst>
          </p:cNvPr>
          <p:cNvSpPr/>
          <p:nvPr/>
        </p:nvSpPr>
        <p:spPr>
          <a:xfrm>
            <a:off x="8288492" y="4547451"/>
            <a:ext cx="9750112" cy="1421893"/>
          </a:xfrm>
          <a:custGeom>
            <a:avLst/>
            <a:gdLst/>
            <a:ahLst/>
            <a:cxnLst/>
            <a:rect l="l" t="t" r="r" b="b"/>
            <a:pathLst>
              <a:path w="812800" h="133695">
                <a:moveTo>
                  <a:pt x="0" y="0"/>
                </a:moveTo>
                <a:lnTo>
                  <a:pt x="812800" y="0"/>
                </a:lnTo>
                <a:lnTo>
                  <a:pt x="812800" y="133695"/>
                </a:lnTo>
                <a:lnTo>
                  <a:pt x="0" y="133695"/>
                </a:lnTo>
                <a:close/>
              </a:path>
            </a:pathLst>
          </a:custGeom>
          <a:solidFill>
            <a:srgbClr val="000000"/>
          </a:solidFill>
        </p:spPr>
        <p:txBody>
          <a:bodyPr/>
          <a:lstStyle/>
          <a:p>
            <a:endParaRPr lang="en-NA" dirty="0"/>
          </a:p>
        </p:txBody>
      </p:sp>
      <p:grpSp>
        <p:nvGrpSpPr>
          <p:cNvPr id="7" name="Group 7"/>
          <p:cNvGrpSpPr/>
          <p:nvPr/>
        </p:nvGrpSpPr>
        <p:grpSpPr>
          <a:xfrm>
            <a:off x="3205004" y="180875"/>
            <a:ext cx="1710961" cy="10674983"/>
            <a:chOff x="0" y="0"/>
            <a:chExt cx="450623" cy="281151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50623" cy="2811518"/>
            </a:xfrm>
            <a:custGeom>
              <a:avLst/>
              <a:gdLst/>
              <a:ahLst/>
              <a:cxnLst/>
              <a:rect l="l" t="t" r="r" b="b"/>
              <a:pathLst>
                <a:path w="450623" h="2811518">
                  <a:moveTo>
                    <a:pt x="0" y="0"/>
                  </a:moveTo>
                  <a:lnTo>
                    <a:pt x="450623" y="0"/>
                  </a:lnTo>
                  <a:lnTo>
                    <a:pt x="450623" y="2811518"/>
                  </a:lnTo>
                  <a:lnTo>
                    <a:pt x="0" y="2811518"/>
                  </a:lnTo>
                  <a:close/>
                </a:path>
              </a:pathLst>
            </a:custGeom>
            <a:gradFill rotWithShape="1">
              <a:gsLst>
                <a:gs pos="0">
                  <a:srgbClr val="696969">
                    <a:alpha val="72000"/>
                  </a:srgbClr>
                </a:gs>
                <a:gs pos="33333">
                  <a:srgbClr val="B4B4B4">
                    <a:alpha val="82500"/>
                  </a:srgbClr>
                </a:gs>
                <a:gs pos="66667">
                  <a:srgbClr val="EEEEEE">
                    <a:alpha val="70500"/>
                  </a:srgbClr>
                </a:gs>
                <a:gs pos="100000">
                  <a:srgbClr val="FBFBFB">
                    <a:alpha val="22000"/>
                  </a:srgbClr>
                </a:gs>
              </a:gsLst>
              <a:lin ang="0"/>
            </a:gradFill>
            <a:ln>
              <a:noFill/>
            </a:ln>
          </p:spPr>
          <p:txBody>
            <a:bodyPr/>
            <a:lstStyle/>
            <a:p>
              <a:endParaRPr lang="en-NA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B93E3B3B-C926-C22A-9342-2B66BB5B57E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920"/>
            <a:ext cx="4267200" cy="10945765"/>
          </a:xfrm>
          <a:prstGeom prst="rect">
            <a:avLst/>
          </a:prstGeom>
        </p:spPr>
      </p:pic>
      <p:sp>
        <p:nvSpPr>
          <p:cNvPr id="22" name="TextBox 11">
            <a:extLst>
              <a:ext uri="{FF2B5EF4-FFF2-40B4-BE49-F238E27FC236}">
                <a16:creationId xmlns:a16="http://schemas.microsoft.com/office/drawing/2014/main" id="{2402150A-BEFB-BD14-A104-5FA6E2FFD0F3}"/>
              </a:ext>
            </a:extLst>
          </p:cNvPr>
          <p:cNvSpPr txBox="1"/>
          <p:nvPr/>
        </p:nvSpPr>
        <p:spPr>
          <a:xfrm>
            <a:off x="553508" y="2298972"/>
            <a:ext cx="580178" cy="6507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291"/>
              </a:lnSpc>
              <a:spcBef>
                <a:spcPct val="0"/>
              </a:spcBef>
            </a:pPr>
            <a:r>
              <a:rPr lang="en-US" sz="5283" spc="184" dirty="0">
                <a:solidFill>
                  <a:schemeClr val="bg1"/>
                </a:solidFill>
                <a:latin typeface="Archivo Black"/>
              </a:rPr>
              <a:t>F</a:t>
            </a:r>
          </a:p>
          <a:p>
            <a:pPr marL="0" lvl="0" indent="0" algn="l">
              <a:lnSpc>
                <a:spcPts val="7291"/>
              </a:lnSpc>
              <a:spcBef>
                <a:spcPct val="0"/>
              </a:spcBef>
            </a:pPr>
            <a:r>
              <a:rPr lang="en-US" sz="5283" u="none" strike="noStrike" spc="184" dirty="0">
                <a:solidFill>
                  <a:schemeClr val="bg1"/>
                </a:solidFill>
                <a:latin typeface="Archivo Black"/>
              </a:rPr>
              <a:t>I</a:t>
            </a:r>
          </a:p>
          <a:p>
            <a:pPr marL="0" lvl="0" indent="0" algn="l">
              <a:lnSpc>
                <a:spcPts val="7291"/>
              </a:lnSpc>
              <a:spcBef>
                <a:spcPct val="0"/>
              </a:spcBef>
            </a:pPr>
            <a:r>
              <a:rPr lang="en-US" sz="5283" spc="184" dirty="0">
                <a:solidFill>
                  <a:schemeClr val="bg1"/>
                </a:solidFill>
                <a:latin typeface="Archivo Black"/>
              </a:rPr>
              <a:t>N</a:t>
            </a:r>
          </a:p>
          <a:p>
            <a:pPr marL="0" lvl="0" indent="0" algn="l">
              <a:lnSpc>
                <a:spcPts val="7291"/>
              </a:lnSpc>
              <a:spcBef>
                <a:spcPct val="0"/>
              </a:spcBef>
            </a:pPr>
            <a:r>
              <a:rPr lang="en-US" sz="5283" u="none" strike="noStrike" spc="184" dirty="0">
                <a:solidFill>
                  <a:schemeClr val="bg1"/>
                </a:solidFill>
                <a:latin typeface="Archivo Black"/>
              </a:rPr>
              <a:t>A</a:t>
            </a:r>
          </a:p>
          <a:p>
            <a:pPr marL="0" lvl="0" indent="0" algn="l">
              <a:lnSpc>
                <a:spcPts val="7291"/>
              </a:lnSpc>
              <a:spcBef>
                <a:spcPct val="0"/>
              </a:spcBef>
            </a:pPr>
            <a:r>
              <a:rPr lang="en-US" sz="5283" spc="184" dirty="0">
                <a:solidFill>
                  <a:schemeClr val="bg1"/>
                </a:solidFill>
                <a:latin typeface="Archivo Black"/>
              </a:rPr>
              <a:t>N</a:t>
            </a:r>
          </a:p>
          <a:p>
            <a:pPr marL="0" lvl="0" indent="0" algn="l">
              <a:lnSpc>
                <a:spcPts val="7291"/>
              </a:lnSpc>
              <a:spcBef>
                <a:spcPct val="0"/>
              </a:spcBef>
            </a:pPr>
            <a:r>
              <a:rPr lang="en-US" sz="5283" u="none" strike="noStrike" spc="184" dirty="0">
                <a:solidFill>
                  <a:schemeClr val="bg1"/>
                </a:solidFill>
                <a:latin typeface="Archivo Black"/>
              </a:rPr>
              <a:t>C</a:t>
            </a:r>
          </a:p>
          <a:p>
            <a:pPr marL="0" lvl="0" indent="0" algn="l">
              <a:lnSpc>
                <a:spcPts val="7291"/>
              </a:lnSpc>
              <a:spcBef>
                <a:spcPct val="0"/>
              </a:spcBef>
            </a:pPr>
            <a:r>
              <a:rPr lang="en-US" sz="5283" spc="184" dirty="0">
                <a:solidFill>
                  <a:schemeClr val="bg1"/>
                </a:solidFill>
                <a:latin typeface="Archivo Black"/>
              </a:rPr>
              <a:t>E</a:t>
            </a:r>
            <a:endParaRPr lang="en-US" sz="5283" u="none" strike="noStrike" spc="184" dirty="0">
              <a:solidFill>
                <a:schemeClr val="bg1"/>
              </a:solidFill>
              <a:latin typeface="Archivo Black"/>
            </a:endParaRPr>
          </a:p>
        </p:txBody>
      </p:sp>
      <p:grpSp>
        <p:nvGrpSpPr>
          <p:cNvPr id="24" name="Group 5">
            <a:extLst>
              <a:ext uri="{FF2B5EF4-FFF2-40B4-BE49-F238E27FC236}">
                <a16:creationId xmlns:a16="http://schemas.microsoft.com/office/drawing/2014/main" id="{B6239DE7-A323-88AD-CFF4-440F7B417274}"/>
              </a:ext>
            </a:extLst>
          </p:cNvPr>
          <p:cNvGrpSpPr/>
          <p:nvPr/>
        </p:nvGrpSpPr>
        <p:grpSpPr>
          <a:xfrm>
            <a:off x="538714" y="-131489"/>
            <a:ext cx="2087711" cy="2089050"/>
            <a:chOff x="0" y="0"/>
            <a:chExt cx="3367440" cy="3369600"/>
          </a:xfrm>
          <a:solidFill>
            <a:schemeClr val="bg1">
              <a:lumMod val="85000"/>
            </a:schemeClr>
          </a:solidFill>
        </p:grpSpPr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10A96F43-41A1-CF50-093C-5DD40149258F}"/>
                </a:ext>
              </a:extLst>
            </p:cNvPr>
            <p:cNvSpPr/>
            <p:nvPr/>
          </p:nvSpPr>
          <p:spPr>
            <a:xfrm>
              <a:off x="0" y="0"/>
              <a:ext cx="3367405" cy="3369564"/>
            </a:xfrm>
            <a:custGeom>
              <a:avLst/>
              <a:gdLst/>
              <a:ahLst/>
              <a:cxnLst/>
              <a:rect l="l" t="t" r="r" b="b"/>
              <a:pathLst>
                <a:path w="3367405" h="3369564">
                  <a:moveTo>
                    <a:pt x="0" y="1684782"/>
                  </a:moveTo>
                  <a:cubicBezTo>
                    <a:pt x="0" y="754253"/>
                    <a:pt x="753872" y="0"/>
                    <a:pt x="1683766" y="0"/>
                  </a:cubicBezTo>
                  <a:cubicBezTo>
                    <a:pt x="2613660" y="0"/>
                    <a:pt x="3367405" y="754253"/>
                    <a:pt x="3367405" y="1684782"/>
                  </a:cubicBezTo>
                  <a:cubicBezTo>
                    <a:pt x="3367405" y="2615311"/>
                    <a:pt x="2613660" y="3369564"/>
                    <a:pt x="1683766" y="3369564"/>
                  </a:cubicBezTo>
                  <a:cubicBezTo>
                    <a:pt x="753872" y="3369564"/>
                    <a:pt x="0" y="2615311"/>
                    <a:pt x="0" y="1684782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NA"/>
            </a:p>
          </p:txBody>
        </p:sp>
      </p:grpSp>
      <p:pic>
        <p:nvPicPr>
          <p:cNvPr id="7170" name="Picture 2" descr="INCOME Vector Icons free download in SVG, PNG Format">
            <a:extLst>
              <a:ext uri="{FF2B5EF4-FFF2-40B4-BE49-F238E27FC236}">
                <a16:creationId xmlns:a16="http://schemas.microsoft.com/office/drawing/2014/main" id="{3CCF9D72-B26E-EA45-365F-556624807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73" y="78975"/>
            <a:ext cx="1668099" cy="166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5">
            <a:extLst>
              <a:ext uri="{FF2B5EF4-FFF2-40B4-BE49-F238E27FC236}">
                <a16:creationId xmlns:a16="http://schemas.microsoft.com/office/drawing/2014/main" id="{D316A533-D87C-7245-D1CD-ADF8C5FE351A}"/>
              </a:ext>
            </a:extLst>
          </p:cNvPr>
          <p:cNvGrpSpPr/>
          <p:nvPr/>
        </p:nvGrpSpPr>
        <p:grpSpPr>
          <a:xfrm>
            <a:off x="2030492" y="1603316"/>
            <a:ext cx="2087711" cy="2089050"/>
            <a:chOff x="0" y="0"/>
            <a:chExt cx="3367440" cy="3369600"/>
          </a:xfrm>
          <a:solidFill>
            <a:schemeClr val="bg1">
              <a:lumMod val="75000"/>
            </a:schemeClr>
          </a:solidFill>
        </p:grpSpPr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35903818-44B3-20D0-5D6B-1A633E5EC53E}"/>
                </a:ext>
              </a:extLst>
            </p:cNvPr>
            <p:cNvSpPr/>
            <p:nvPr/>
          </p:nvSpPr>
          <p:spPr>
            <a:xfrm>
              <a:off x="0" y="0"/>
              <a:ext cx="3367405" cy="3369564"/>
            </a:xfrm>
            <a:custGeom>
              <a:avLst/>
              <a:gdLst/>
              <a:ahLst/>
              <a:cxnLst/>
              <a:rect l="l" t="t" r="r" b="b"/>
              <a:pathLst>
                <a:path w="3367405" h="3369564">
                  <a:moveTo>
                    <a:pt x="0" y="1684782"/>
                  </a:moveTo>
                  <a:cubicBezTo>
                    <a:pt x="0" y="754253"/>
                    <a:pt x="753872" y="0"/>
                    <a:pt x="1683766" y="0"/>
                  </a:cubicBezTo>
                  <a:cubicBezTo>
                    <a:pt x="2613660" y="0"/>
                    <a:pt x="3367405" y="754253"/>
                    <a:pt x="3367405" y="1684782"/>
                  </a:cubicBezTo>
                  <a:cubicBezTo>
                    <a:pt x="3367405" y="2615311"/>
                    <a:pt x="2613660" y="3369564"/>
                    <a:pt x="1683766" y="3369564"/>
                  </a:cubicBezTo>
                  <a:cubicBezTo>
                    <a:pt x="753872" y="3369564"/>
                    <a:pt x="0" y="2615311"/>
                    <a:pt x="0" y="1684782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NA"/>
            </a:p>
          </p:txBody>
        </p:sp>
      </p:grpSp>
      <p:grpSp>
        <p:nvGrpSpPr>
          <p:cNvPr id="28" name="Group 5">
            <a:extLst>
              <a:ext uri="{FF2B5EF4-FFF2-40B4-BE49-F238E27FC236}">
                <a16:creationId xmlns:a16="http://schemas.microsoft.com/office/drawing/2014/main" id="{10043A03-684D-416F-4792-FC999A853388}"/>
              </a:ext>
            </a:extLst>
          </p:cNvPr>
          <p:cNvGrpSpPr/>
          <p:nvPr/>
        </p:nvGrpSpPr>
        <p:grpSpPr>
          <a:xfrm>
            <a:off x="2364819" y="3828000"/>
            <a:ext cx="2087711" cy="2089050"/>
            <a:chOff x="0" y="0"/>
            <a:chExt cx="3367440" cy="33696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71E71439-4E82-EE02-371A-7A78F50EC3D4}"/>
                </a:ext>
              </a:extLst>
            </p:cNvPr>
            <p:cNvSpPr/>
            <p:nvPr/>
          </p:nvSpPr>
          <p:spPr>
            <a:xfrm>
              <a:off x="0" y="0"/>
              <a:ext cx="3367405" cy="3369564"/>
            </a:xfrm>
            <a:custGeom>
              <a:avLst/>
              <a:gdLst/>
              <a:ahLst/>
              <a:cxnLst/>
              <a:rect l="l" t="t" r="r" b="b"/>
              <a:pathLst>
                <a:path w="3367405" h="3369564">
                  <a:moveTo>
                    <a:pt x="0" y="1684782"/>
                  </a:moveTo>
                  <a:cubicBezTo>
                    <a:pt x="0" y="754253"/>
                    <a:pt x="753872" y="0"/>
                    <a:pt x="1683766" y="0"/>
                  </a:cubicBezTo>
                  <a:cubicBezTo>
                    <a:pt x="2613660" y="0"/>
                    <a:pt x="3367405" y="754253"/>
                    <a:pt x="3367405" y="1684782"/>
                  </a:cubicBezTo>
                  <a:cubicBezTo>
                    <a:pt x="3367405" y="2615311"/>
                    <a:pt x="2613660" y="3369564"/>
                    <a:pt x="1683766" y="3369564"/>
                  </a:cubicBezTo>
                  <a:cubicBezTo>
                    <a:pt x="753872" y="3369564"/>
                    <a:pt x="0" y="2615311"/>
                    <a:pt x="0" y="1684782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NA"/>
            </a:p>
          </p:txBody>
        </p:sp>
      </p:grpSp>
      <p:grpSp>
        <p:nvGrpSpPr>
          <p:cNvPr id="30" name="Group 5">
            <a:extLst>
              <a:ext uri="{FF2B5EF4-FFF2-40B4-BE49-F238E27FC236}">
                <a16:creationId xmlns:a16="http://schemas.microsoft.com/office/drawing/2014/main" id="{D65DA40D-9F41-ABC7-9A97-242291E8890A}"/>
              </a:ext>
            </a:extLst>
          </p:cNvPr>
          <p:cNvGrpSpPr/>
          <p:nvPr/>
        </p:nvGrpSpPr>
        <p:grpSpPr>
          <a:xfrm>
            <a:off x="2244442" y="6047458"/>
            <a:ext cx="2087711" cy="2089050"/>
            <a:chOff x="0" y="0"/>
            <a:chExt cx="3367440" cy="3369600"/>
          </a:xfrm>
          <a:solidFill>
            <a:schemeClr val="bg1">
              <a:lumMod val="75000"/>
            </a:schemeClr>
          </a:solidFill>
        </p:grpSpPr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3136D060-6670-90CF-CFF7-00992D6EF75B}"/>
                </a:ext>
              </a:extLst>
            </p:cNvPr>
            <p:cNvSpPr/>
            <p:nvPr/>
          </p:nvSpPr>
          <p:spPr>
            <a:xfrm>
              <a:off x="0" y="0"/>
              <a:ext cx="3367405" cy="3369564"/>
            </a:xfrm>
            <a:custGeom>
              <a:avLst/>
              <a:gdLst/>
              <a:ahLst/>
              <a:cxnLst/>
              <a:rect l="l" t="t" r="r" b="b"/>
              <a:pathLst>
                <a:path w="3367405" h="3369564">
                  <a:moveTo>
                    <a:pt x="0" y="1684782"/>
                  </a:moveTo>
                  <a:cubicBezTo>
                    <a:pt x="0" y="754253"/>
                    <a:pt x="753872" y="0"/>
                    <a:pt x="1683766" y="0"/>
                  </a:cubicBezTo>
                  <a:cubicBezTo>
                    <a:pt x="2613660" y="0"/>
                    <a:pt x="3367405" y="754253"/>
                    <a:pt x="3367405" y="1684782"/>
                  </a:cubicBezTo>
                  <a:cubicBezTo>
                    <a:pt x="3367405" y="2615311"/>
                    <a:pt x="2613660" y="3369564"/>
                    <a:pt x="1683766" y="3369564"/>
                  </a:cubicBezTo>
                  <a:cubicBezTo>
                    <a:pt x="753872" y="3369564"/>
                    <a:pt x="0" y="2615311"/>
                    <a:pt x="0" y="1684782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NA"/>
            </a:p>
          </p:txBody>
        </p:sp>
      </p:grpSp>
      <p:grpSp>
        <p:nvGrpSpPr>
          <p:cNvPr id="32" name="Group 5">
            <a:extLst>
              <a:ext uri="{FF2B5EF4-FFF2-40B4-BE49-F238E27FC236}">
                <a16:creationId xmlns:a16="http://schemas.microsoft.com/office/drawing/2014/main" id="{0B52FECB-069F-56E6-91D9-3D86F7C3E8AB}"/>
              </a:ext>
            </a:extLst>
          </p:cNvPr>
          <p:cNvGrpSpPr/>
          <p:nvPr/>
        </p:nvGrpSpPr>
        <p:grpSpPr>
          <a:xfrm>
            <a:off x="1322915" y="8115300"/>
            <a:ext cx="2087711" cy="2089050"/>
            <a:chOff x="0" y="0"/>
            <a:chExt cx="3367440" cy="3369600"/>
          </a:xfrm>
          <a:solidFill>
            <a:schemeClr val="bg1">
              <a:lumMod val="65000"/>
            </a:schemeClr>
          </a:solidFill>
        </p:grpSpPr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E9024AE0-AD97-FB30-3F02-27B67B416D89}"/>
                </a:ext>
              </a:extLst>
            </p:cNvPr>
            <p:cNvSpPr/>
            <p:nvPr/>
          </p:nvSpPr>
          <p:spPr>
            <a:xfrm>
              <a:off x="0" y="0"/>
              <a:ext cx="3367405" cy="3369564"/>
            </a:xfrm>
            <a:custGeom>
              <a:avLst/>
              <a:gdLst/>
              <a:ahLst/>
              <a:cxnLst/>
              <a:rect l="l" t="t" r="r" b="b"/>
              <a:pathLst>
                <a:path w="3367405" h="3369564">
                  <a:moveTo>
                    <a:pt x="0" y="1684782"/>
                  </a:moveTo>
                  <a:cubicBezTo>
                    <a:pt x="0" y="754253"/>
                    <a:pt x="753872" y="0"/>
                    <a:pt x="1683766" y="0"/>
                  </a:cubicBezTo>
                  <a:cubicBezTo>
                    <a:pt x="2613660" y="0"/>
                    <a:pt x="3367405" y="754253"/>
                    <a:pt x="3367405" y="1684782"/>
                  </a:cubicBezTo>
                  <a:cubicBezTo>
                    <a:pt x="3367405" y="2615311"/>
                    <a:pt x="2613660" y="3369564"/>
                    <a:pt x="1683766" y="3369564"/>
                  </a:cubicBezTo>
                  <a:cubicBezTo>
                    <a:pt x="753872" y="3369564"/>
                    <a:pt x="0" y="2615311"/>
                    <a:pt x="0" y="1684782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NA"/>
            </a:p>
          </p:txBody>
        </p:sp>
      </p:grpSp>
      <p:pic>
        <p:nvPicPr>
          <p:cNvPr id="7174" name="Picture 6" descr="Savings - Free business icons">
            <a:extLst>
              <a:ext uri="{FF2B5EF4-FFF2-40B4-BE49-F238E27FC236}">
                <a16:creationId xmlns:a16="http://schemas.microsoft.com/office/drawing/2014/main" id="{C23146F5-CBB6-539C-206C-52D3F47F8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800" y="4068603"/>
            <a:ext cx="1553487" cy="155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Investing Ultimatearm Lineal Color icon">
            <a:extLst>
              <a:ext uri="{FF2B5EF4-FFF2-40B4-BE49-F238E27FC236}">
                <a16:creationId xmlns:a16="http://schemas.microsoft.com/office/drawing/2014/main" id="{3D5F333F-E3CC-5C80-3CB2-359302DFB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196" y="6358240"/>
            <a:ext cx="1430540" cy="143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Protection - Free miscellaneous icons">
            <a:extLst>
              <a:ext uri="{FF2B5EF4-FFF2-40B4-BE49-F238E27FC236}">
                <a16:creationId xmlns:a16="http://schemas.microsoft.com/office/drawing/2014/main" id="{75B3F9E4-B164-CDDA-4DDC-3AD65BA52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853" y="8343900"/>
            <a:ext cx="1625365" cy="162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Spending money Special Lineal color icon">
            <a:extLst>
              <a:ext uri="{FF2B5EF4-FFF2-40B4-BE49-F238E27FC236}">
                <a16:creationId xmlns:a16="http://schemas.microsoft.com/office/drawing/2014/main" id="{5026AD3C-7878-AA55-CB64-8DD41DB56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415" y="1531071"/>
            <a:ext cx="1581915" cy="158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10">
            <a:extLst>
              <a:ext uri="{FF2B5EF4-FFF2-40B4-BE49-F238E27FC236}">
                <a16:creationId xmlns:a16="http://schemas.microsoft.com/office/drawing/2014/main" id="{18EBB9D3-8973-3015-411E-6AB6B04269B6}"/>
              </a:ext>
            </a:extLst>
          </p:cNvPr>
          <p:cNvSpPr txBox="1"/>
          <p:nvPr/>
        </p:nvSpPr>
        <p:spPr>
          <a:xfrm>
            <a:off x="4579319" y="126511"/>
            <a:ext cx="2672105" cy="1102268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291"/>
              </a:lnSpc>
              <a:spcBef>
                <a:spcPct val="0"/>
              </a:spcBef>
            </a:pPr>
            <a:r>
              <a:rPr lang="en-US" sz="2800" b="1" spc="18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INCOME</a:t>
            </a:r>
            <a:endParaRPr lang="en-US" sz="2800" b="1" u="none" strike="noStrike" spc="184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14">
            <a:extLst>
              <a:ext uri="{FF2B5EF4-FFF2-40B4-BE49-F238E27FC236}">
                <a16:creationId xmlns:a16="http://schemas.microsoft.com/office/drawing/2014/main" id="{EE8A3536-DCAA-C1A7-AEC9-DEE95E00E46B}"/>
              </a:ext>
            </a:extLst>
          </p:cNvPr>
          <p:cNvSpPr txBox="1"/>
          <p:nvPr/>
        </p:nvSpPr>
        <p:spPr>
          <a:xfrm>
            <a:off x="8368360" y="849239"/>
            <a:ext cx="7658906" cy="485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spc="15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of cash flow that an individual receives</a:t>
            </a:r>
          </a:p>
        </p:txBody>
      </p:sp>
      <p:sp>
        <p:nvSpPr>
          <p:cNvPr id="47" name="TextBox 14">
            <a:extLst>
              <a:ext uri="{FF2B5EF4-FFF2-40B4-BE49-F238E27FC236}">
                <a16:creationId xmlns:a16="http://schemas.microsoft.com/office/drawing/2014/main" id="{C7CAAF30-72D6-A973-BBFC-6BE0E6D81C9A}"/>
              </a:ext>
            </a:extLst>
          </p:cNvPr>
          <p:cNvSpPr txBox="1"/>
          <p:nvPr/>
        </p:nvSpPr>
        <p:spPr>
          <a:xfrm>
            <a:off x="8337582" y="2322028"/>
            <a:ext cx="8954303" cy="1039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spc="15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Expenses that a person incurs in return to the purchase of goods and services or anything that is consumable</a:t>
            </a:r>
          </a:p>
        </p:txBody>
      </p:sp>
      <p:sp>
        <p:nvSpPr>
          <p:cNvPr id="51" name="TextBox 14">
            <a:extLst>
              <a:ext uri="{FF2B5EF4-FFF2-40B4-BE49-F238E27FC236}">
                <a16:creationId xmlns:a16="http://schemas.microsoft.com/office/drawing/2014/main" id="{D9F0EF33-4E0B-F638-07E7-8433BB7E364A}"/>
              </a:ext>
            </a:extLst>
          </p:cNvPr>
          <p:cNvSpPr txBox="1"/>
          <p:nvPr/>
        </p:nvSpPr>
        <p:spPr>
          <a:xfrm>
            <a:off x="8323109" y="4704346"/>
            <a:ext cx="9282973" cy="1039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spc="15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Refers to excess cash that is retained for future investing or spending, </a:t>
            </a:r>
            <a:r>
              <a:rPr lang="en-US" sz="2400" i="1" spc="15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i.e., bank account - short-term nature </a:t>
            </a:r>
          </a:p>
        </p:txBody>
      </p:sp>
      <p:cxnSp>
        <p:nvCxnSpPr>
          <p:cNvPr id="7177" name="Straight Connector 7176">
            <a:extLst>
              <a:ext uri="{FF2B5EF4-FFF2-40B4-BE49-F238E27FC236}">
                <a16:creationId xmlns:a16="http://schemas.microsoft.com/office/drawing/2014/main" id="{723B4E03-F3DC-DA2F-DDC3-8204964FF5EF}"/>
              </a:ext>
            </a:extLst>
          </p:cNvPr>
          <p:cNvCxnSpPr>
            <a:cxnSpLocks/>
          </p:cNvCxnSpPr>
          <p:nvPr/>
        </p:nvCxnSpPr>
        <p:spPr>
          <a:xfrm>
            <a:off x="8305800" y="670255"/>
            <a:ext cx="0" cy="8486327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6" name="TextBox 14">
            <a:extLst>
              <a:ext uri="{FF2B5EF4-FFF2-40B4-BE49-F238E27FC236}">
                <a16:creationId xmlns:a16="http://schemas.microsoft.com/office/drawing/2014/main" id="{3C11E5B7-DB34-9D24-1D8B-99EAECB1E9F4}"/>
              </a:ext>
            </a:extLst>
          </p:cNvPr>
          <p:cNvSpPr txBox="1"/>
          <p:nvPr/>
        </p:nvSpPr>
        <p:spPr>
          <a:xfrm>
            <a:off x="8368360" y="8585013"/>
            <a:ext cx="9671128" cy="15935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spc="15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Refers to a wide range of products that can be used to guard against an unforeseen and adverse event, i</a:t>
            </a:r>
            <a:r>
              <a:rPr lang="en-US" sz="2400" i="1" spc="15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.e. insurance products</a:t>
            </a:r>
          </a:p>
        </p:txBody>
      </p:sp>
      <p:sp>
        <p:nvSpPr>
          <p:cNvPr id="7185" name="Freeform 16">
            <a:extLst>
              <a:ext uri="{FF2B5EF4-FFF2-40B4-BE49-F238E27FC236}">
                <a16:creationId xmlns:a16="http://schemas.microsoft.com/office/drawing/2014/main" id="{2A106873-BF1D-BEEC-318B-166E5BB66D02}"/>
              </a:ext>
            </a:extLst>
          </p:cNvPr>
          <p:cNvSpPr/>
          <p:nvPr/>
        </p:nvSpPr>
        <p:spPr>
          <a:xfrm>
            <a:off x="8323128" y="6698485"/>
            <a:ext cx="9671119" cy="1467643"/>
          </a:xfrm>
          <a:custGeom>
            <a:avLst/>
            <a:gdLst/>
            <a:ahLst/>
            <a:cxnLst/>
            <a:rect l="l" t="t" r="r" b="b"/>
            <a:pathLst>
              <a:path w="812800" h="133695">
                <a:moveTo>
                  <a:pt x="0" y="0"/>
                </a:moveTo>
                <a:lnTo>
                  <a:pt x="812800" y="0"/>
                </a:lnTo>
                <a:lnTo>
                  <a:pt x="812800" y="133695"/>
                </a:lnTo>
                <a:lnTo>
                  <a:pt x="0" y="133695"/>
                </a:lnTo>
                <a:close/>
              </a:path>
            </a:pathLst>
          </a:custGeom>
          <a:solidFill>
            <a:srgbClr val="000000"/>
          </a:solidFill>
        </p:spPr>
        <p:txBody>
          <a:bodyPr/>
          <a:lstStyle/>
          <a:p>
            <a:endParaRPr lang="en-NA" dirty="0"/>
          </a:p>
        </p:txBody>
      </p:sp>
      <p:sp>
        <p:nvSpPr>
          <p:cNvPr id="57" name="TextBox 14">
            <a:extLst>
              <a:ext uri="{FF2B5EF4-FFF2-40B4-BE49-F238E27FC236}">
                <a16:creationId xmlns:a16="http://schemas.microsoft.com/office/drawing/2014/main" id="{35C26174-F810-CE9C-EFD9-858FB6879E5E}"/>
              </a:ext>
            </a:extLst>
          </p:cNvPr>
          <p:cNvSpPr txBox="1"/>
          <p:nvPr/>
        </p:nvSpPr>
        <p:spPr>
          <a:xfrm>
            <a:off x="8358559" y="6542973"/>
            <a:ext cx="9550541" cy="15935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spc="15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Purchase of assets that are expected to generate a rate of income, </a:t>
            </a:r>
            <a:r>
              <a:rPr lang="en-US" sz="2400" i="1" spc="15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i.e. listed shares, properties, live stock, unit trusts – long term in nature</a:t>
            </a:r>
          </a:p>
        </p:txBody>
      </p:sp>
      <p:sp>
        <p:nvSpPr>
          <p:cNvPr id="7189" name="TextBox 10">
            <a:extLst>
              <a:ext uri="{FF2B5EF4-FFF2-40B4-BE49-F238E27FC236}">
                <a16:creationId xmlns:a16="http://schemas.microsoft.com/office/drawing/2014/main" id="{3828A666-279F-5331-A2D6-DE6723885A30}"/>
              </a:ext>
            </a:extLst>
          </p:cNvPr>
          <p:cNvSpPr txBox="1"/>
          <p:nvPr/>
        </p:nvSpPr>
        <p:spPr>
          <a:xfrm>
            <a:off x="4682789" y="2164708"/>
            <a:ext cx="2672106" cy="1102268"/>
          </a:xfrm>
          <a:prstGeom prst="roundRect">
            <a:avLst>
              <a:gd name="adj" fmla="val 48115"/>
            </a:avLst>
          </a:prstGeom>
          <a:solidFill>
            <a:schemeClr val="tx1"/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291"/>
              </a:lnSpc>
              <a:spcBef>
                <a:spcPct val="0"/>
              </a:spcBef>
            </a:pPr>
            <a:r>
              <a:rPr lang="en-US" sz="2800" b="1" u="none" strike="noStrike" spc="18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SPENDING</a:t>
            </a:r>
          </a:p>
        </p:txBody>
      </p:sp>
      <p:sp>
        <p:nvSpPr>
          <p:cNvPr id="7190" name="TextBox 10">
            <a:extLst>
              <a:ext uri="{FF2B5EF4-FFF2-40B4-BE49-F238E27FC236}">
                <a16:creationId xmlns:a16="http://schemas.microsoft.com/office/drawing/2014/main" id="{63866B6F-F69F-C5D9-1147-40583EA28C94}"/>
              </a:ext>
            </a:extLst>
          </p:cNvPr>
          <p:cNvSpPr txBox="1"/>
          <p:nvPr/>
        </p:nvSpPr>
        <p:spPr>
          <a:xfrm>
            <a:off x="4682789" y="4294212"/>
            <a:ext cx="2672106" cy="1102268"/>
          </a:xfrm>
          <a:prstGeom prst="roundRect">
            <a:avLst>
              <a:gd name="adj" fmla="val 48115"/>
            </a:avLst>
          </a:prstGeom>
          <a:solidFill>
            <a:schemeClr val="tx1"/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291"/>
              </a:lnSpc>
              <a:spcBef>
                <a:spcPct val="0"/>
              </a:spcBef>
            </a:pPr>
            <a:r>
              <a:rPr lang="en-US" sz="2800" b="1" spc="18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SAVING</a:t>
            </a:r>
            <a:endParaRPr lang="en-US" sz="2800" b="1" u="none" strike="noStrike" spc="184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91" name="TextBox 10">
            <a:extLst>
              <a:ext uri="{FF2B5EF4-FFF2-40B4-BE49-F238E27FC236}">
                <a16:creationId xmlns:a16="http://schemas.microsoft.com/office/drawing/2014/main" id="{1EF37ABE-BDF4-884B-ED36-8D83D36028CC}"/>
              </a:ext>
            </a:extLst>
          </p:cNvPr>
          <p:cNvSpPr txBox="1"/>
          <p:nvPr/>
        </p:nvSpPr>
        <p:spPr>
          <a:xfrm>
            <a:off x="4690995" y="6550271"/>
            <a:ext cx="2672106" cy="1102268"/>
          </a:xfrm>
          <a:prstGeom prst="roundRect">
            <a:avLst>
              <a:gd name="adj" fmla="val 48115"/>
            </a:avLst>
          </a:prstGeom>
          <a:solidFill>
            <a:schemeClr val="tx1"/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291"/>
              </a:lnSpc>
              <a:spcBef>
                <a:spcPct val="0"/>
              </a:spcBef>
            </a:pPr>
            <a:r>
              <a:rPr lang="en-US" sz="2800" b="1" u="none" strike="noStrike" spc="18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INVESTING</a:t>
            </a:r>
          </a:p>
        </p:txBody>
      </p:sp>
      <p:sp>
        <p:nvSpPr>
          <p:cNvPr id="7192" name="TextBox 10">
            <a:extLst>
              <a:ext uri="{FF2B5EF4-FFF2-40B4-BE49-F238E27FC236}">
                <a16:creationId xmlns:a16="http://schemas.microsoft.com/office/drawing/2014/main" id="{A478133A-9877-6787-DD9E-ED937D3FD91E}"/>
              </a:ext>
            </a:extLst>
          </p:cNvPr>
          <p:cNvSpPr txBox="1"/>
          <p:nvPr/>
        </p:nvSpPr>
        <p:spPr>
          <a:xfrm>
            <a:off x="4332131" y="8806331"/>
            <a:ext cx="3516469" cy="1087106"/>
          </a:xfrm>
          <a:prstGeom prst="roundRect">
            <a:avLst>
              <a:gd name="adj" fmla="val 48115"/>
            </a:avLst>
          </a:prstGeom>
          <a:solidFill>
            <a:schemeClr val="tx1"/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291"/>
              </a:lnSpc>
              <a:spcBef>
                <a:spcPct val="0"/>
              </a:spcBef>
            </a:pPr>
            <a:r>
              <a:rPr lang="en-US" sz="2800" b="1" u="none" strike="noStrike" spc="18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PROTECTION</a:t>
            </a:r>
          </a:p>
        </p:txBody>
      </p:sp>
    </p:spTree>
    <p:extLst>
      <p:ext uri="{BB962C8B-B14F-4D97-AF65-F5344CB8AC3E}">
        <p14:creationId xmlns:p14="http://schemas.microsoft.com/office/powerpoint/2010/main" val="11925591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 flipH="1" flipV="1">
            <a:off x="0" y="-230750"/>
            <a:ext cx="18288000" cy="10287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2035253">
            <a:off x="9910360" y="272145"/>
            <a:ext cx="7835077" cy="10939025"/>
          </a:xfrm>
          <a:custGeom>
            <a:avLst/>
            <a:gdLst/>
            <a:ahLst/>
            <a:cxnLst/>
            <a:rect l="l" t="t" r="r" b="b"/>
            <a:pathLst>
              <a:path w="7835077" h="10939025">
                <a:moveTo>
                  <a:pt x="0" y="0"/>
                </a:moveTo>
                <a:lnTo>
                  <a:pt x="7835077" y="0"/>
                </a:lnTo>
                <a:lnTo>
                  <a:pt x="7835077" y="10939026"/>
                </a:lnTo>
                <a:lnTo>
                  <a:pt x="0" y="109390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A"/>
          </a:p>
        </p:txBody>
      </p:sp>
      <p:sp>
        <p:nvSpPr>
          <p:cNvPr id="5" name="AutoShape 5"/>
          <p:cNvSpPr/>
          <p:nvPr/>
        </p:nvSpPr>
        <p:spPr>
          <a:xfrm>
            <a:off x="1589541" y="5472067"/>
            <a:ext cx="15108918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A"/>
          </a:p>
        </p:txBody>
      </p:sp>
      <p:sp>
        <p:nvSpPr>
          <p:cNvPr id="9" name="TextBox 9"/>
          <p:cNvSpPr txBox="1"/>
          <p:nvPr/>
        </p:nvSpPr>
        <p:spPr>
          <a:xfrm>
            <a:off x="471540" y="6581069"/>
            <a:ext cx="4633242" cy="11772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 algn="just">
              <a:spcAft>
                <a:spcPts val="1500"/>
              </a:spcAft>
              <a:buFont typeface="Symbol" panose="05050102010706020507" pitchFamily="18" charset="2"/>
              <a:buChar char=""/>
            </a:pP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Create a budget </a:t>
            </a:r>
            <a:endParaRPr lang="en-NA" sz="3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14350" indent="-514350" algn="just">
              <a:spcAft>
                <a:spcPts val="1500"/>
              </a:spcAft>
              <a:buFont typeface="Symbol" panose="05050102010706020507" pitchFamily="18" charset="2"/>
              <a:buChar char=""/>
            </a:pP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Track your expenses </a:t>
            </a:r>
            <a:endParaRPr lang="en-NA" sz="3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B24D513-5679-5B36-1F94-E6607FAEDFE2}"/>
              </a:ext>
            </a:extLst>
          </p:cNvPr>
          <p:cNvGrpSpPr/>
          <p:nvPr/>
        </p:nvGrpSpPr>
        <p:grpSpPr>
          <a:xfrm>
            <a:off x="1143000" y="1911147"/>
            <a:ext cx="2027545" cy="3821009"/>
            <a:chOff x="2779206" y="1920649"/>
            <a:chExt cx="2027545" cy="3821009"/>
          </a:xfrm>
        </p:grpSpPr>
        <p:sp>
          <p:nvSpPr>
            <p:cNvPr id="3" name="Freeform 3"/>
            <p:cNvSpPr/>
            <p:nvPr/>
          </p:nvSpPr>
          <p:spPr>
            <a:xfrm>
              <a:off x="2779206" y="1920649"/>
              <a:ext cx="2027545" cy="3080525"/>
            </a:xfrm>
            <a:custGeom>
              <a:avLst/>
              <a:gdLst/>
              <a:ahLst/>
              <a:cxnLst/>
              <a:rect l="l" t="t" r="r" b="b"/>
              <a:pathLst>
                <a:path w="2027545" h="3080525">
                  <a:moveTo>
                    <a:pt x="0" y="0"/>
                  </a:moveTo>
                  <a:lnTo>
                    <a:pt x="2027545" y="0"/>
                  </a:lnTo>
                  <a:lnTo>
                    <a:pt x="2027545" y="3080525"/>
                  </a:lnTo>
                  <a:lnTo>
                    <a:pt x="0" y="30805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NA" dirty="0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3542437" y="5240576"/>
              <a:ext cx="501082" cy="501082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31211"/>
              </a:solidFill>
            </p:spPr>
            <p:txBody>
              <a:bodyPr/>
              <a:lstStyle/>
              <a:p>
                <a:endParaRPr lang="en-NA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9"/>
                  </a:lnSpc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2779206" y="2339199"/>
              <a:ext cx="2027545" cy="11217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141"/>
                </a:lnSpc>
              </a:pPr>
              <a:r>
                <a:rPr lang="en-US" sz="6624" spc="649" dirty="0">
                  <a:solidFill>
                    <a:srgbClr val="FFFBFB"/>
                  </a:solidFill>
                  <a:latin typeface="DM Sans Bold"/>
                </a:rPr>
                <a:t>01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56F948F-6414-A823-2B77-6FADBC53ACC0}"/>
              </a:ext>
            </a:extLst>
          </p:cNvPr>
          <p:cNvGrpSpPr/>
          <p:nvPr/>
        </p:nvGrpSpPr>
        <p:grpSpPr>
          <a:xfrm>
            <a:off x="6077685" y="1911147"/>
            <a:ext cx="2027545" cy="3821009"/>
            <a:chOff x="6267505" y="1920649"/>
            <a:chExt cx="2027545" cy="3821009"/>
          </a:xfrm>
        </p:grpSpPr>
        <p:sp>
          <p:nvSpPr>
            <p:cNvPr id="12" name="Freeform 12"/>
            <p:cNvSpPr/>
            <p:nvPr/>
          </p:nvSpPr>
          <p:spPr>
            <a:xfrm>
              <a:off x="6267505" y="1920649"/>
              <a:ext cx="2027545" cy="3080525"/>
            </a:xfrm>
            <a:custGeom>
              <a:avLst/>
              <a:gdLst/>
              <a:ahLst/>
              <a:cxnLst/>
              <a:rect l="l" t="t" r="r" b="b"/>
              <a:pathLst>
                <a:path w="2027545" h="3080525">
                  <a:moveTo>
                    <a:pt x="0" y="0"/>
                  </a:moveTo>
                  <a:lnTo>
                    <a:pt x="2027546" y="0"/>
                  </a:lnTo>
                  <a:lnTo>
                    <a:pt x="2027546" y="3080525"/>
                  </a:lnTo>
                  <a:lnTo>
                    <a:pt x="0" y="30805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NA"/>
            </a:p>
          </p:txBody>
        </p:sp>
        <p:grpSp>
          <p:nvGrpSpPr>
            <p:cNvPr id="13" name="Group 13"/>
            <p:cNvGrpSpPr/>
            <p:nvPr/>
          </p:nvGrpSpPr>
          <p:grpSpPr>
            <a:xfrm>
              <a:off x="7030737" y="5240576"/>
              <a:ext cx="501082" cy="501082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31211"/>
              </a:solidFill>
            </p:spPr>
            <p:txBody>
              <a:bodyPr/>
              <a:lstStyle/>
              <a:p>
                <a:endParaRPr lang="en-NA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9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6267505" y="2339199"/>
              <a:ext cx="2027545" cy="11217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141"/>
                </a:lnSpc>
              </a:pPr>
              <a:r>
                <a:rPr lang="en-US" sz="6624" spc="649" dirty="0">
                  <a:solidFill>
                    <a:srgbClr val="FFFBFB"/>
                  </a:solidFill>
                  <a:latin typeface="DM Sans Bold"/>
                </a:rPr>
                <a:t>02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AD42200-3710-F963-CE94-6FD7443D85FF}"/>
              </a:ext>
            </a:extLst>
          </p:cNvPr>
          <p:cNvGrpSpPr/>
          <p:nvPr/>
        </p:nvGrpSpPr>
        <p:grpSpPr>
          <a:xfrm>
            <a:off x="10783978" y="1873672"/>
            <a:ext cx="2027545" cy="3821009"/>
            <a:chOff x="9758062" y="1920649"/>
            <a:chExt cx="2027545" cy="3821009"/>
          </a:xfrm>
        </p:grpSpPr>
        <p:sp>
          <p:nvSpPr>
            <p:cNvPr id="17" name="Freeform 17"/>
            <p:cNvSpPr/>
            <p:nvPr/>
          </p:nvSpPr>
          <p:spPr>
            <a:xfrm>
              <a:off x="9758062" y="1920649"/>
              <a:ext cx="2027545" cy="3080525"/>
            </a:xfrm>
            <a:custGeom>
              <a:avLst/>
              <a:gdLst/>
              <a:ahLst/>
              <a:cxnLst/>
              <a:rect l="l" t="t" r="r" b="b"/>
              <a:pathLst>
                <a:path w="2027545" h="3080525">
                  <a:moveTo>
                    <a:pt x="0" y="0"/>
                  </a:moveTo>
                  <a:lnTo>
                    <a:pt x="2027546" y="0"/>
                  </a:lnTo>
                  <a:lnTo>
                    <a:pt x="2027546" y="3080525"/>
                  </a:lnTo>
                  <a:lnTo>
                    <a:pt x="0" y="30805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NA"/>
            </a:p>
          </p:txBody>
        </p:sp>
        <p:grpSp>
          <p:nvGrpSpPr>
            <p:cNvPr id="18" name="Group 18"/>
            <p:cNvGrpSpPr/>
            <p:nvPr/>
          </p:nvGrpSpPr>
          <p:grpSpPr>
            <a:xfrm>
              <a:off x="10521294" y="5240576"/>
              <a:ext cx="501082" cy="501082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31211"/>
              </a:solidFill>
            </p:spPr>
            <p:txBody>
              <a:bodyPr/>
              <a:lstStyle/>
              <a:p>
                <a:endParaRPr lang="en-NA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9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9758062" y="2339199"/>
              <a:ext cx="2027545" cy="11217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141"/>
                </a:lnSpc>
              </a:pPr>
              <a:r>
                <a:rPr lang="en-US" sz="6624" spc="649" dirty="0">
                  <a:solidFill>
                    <a:srgbClr val="FFFBFB"/>
                  </a:solidFill>
                  <a:latin typeface="DM Sans Bold"/>
                </a:rPr>
                <a:t>03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33C1440-DEFD-1879-D941-C8E36C90F891}"/>
              </a:ext>
            </a:extLst>
          </p:cNvPr>
          <p:cNvGrpSpPr/>
          <p:nvPr/>
        </p:nvGrpSpPr>
        <p:grpSpPr>
          <a:xfrm>
            <a:off x="15099900" y="1920649"/>
            <a:ext cx="2027545" cy="3821009"/>
            <a:chOff x="13248619" y="1920649"/>
            <a:chExt cx="2027545" cy="3821009"/>
          </a:xfrm>
        </p:grpSpPr>
        <p:sp>
          <p:nvSpPr>
            <p:cNvPr id="22" name="Freeform 22"/>
            <p:cNvSpPr/>
            <p:nvPr/>
          </p:nvSpPr>
          <p:spPr>
            <a:xfrm>
              <a:off x="13248619" y="1920649"/>
              <a:ext cx="2027545" cy="3080525"/>
            </a:xfrm>
            <a:custGeom>
              <a:avLst/>
              <a:gdLst/>
              <a:ahLst/>
              <a:cxnLst/>
              <a:rect l="l" t="t" r="r" b="b"/>
              <a:pathLst>
                <a:path w="2027545" h="3080525">
                  <a:moveTo>
                    <a:pt x="0" y="0"/>
                  </a:moveTo>
                  <a:lnTo>
                    <a:pt x="2027546" y="0"/>
                  </a:lnTo>
                  <a:lnTo>
                    <a:pt x="2027546" y="3080525"/>
                  </a:lnTo>
                  <a:lnTo>
                    <a:pt x="0" y="30805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NA"/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14011851" y="5240576"/>
              <a:ext cx="501082" cy="501082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31211"/>
              </a:solidFill>
            </p:spPr>
            <p:txBody>
              <a:bodyPr/>
              <a:lstStyle/>
              <a:p>
                <a:endParaRPr lang="en-NA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9"/>
                  </a:lnSpc>
                </a:pPr>
                <a:endParaRPr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13248619" y="2339199"/>
              <a:ext cx="2027545" cy="11217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141"/>
                </a:lnSpc>
              </a:pPr>
              <a:r>
                <a:rPr lang="en-US" sz="6624" spc="649" dirty="0">
                  <a:solidFill>
                    <a:srgbClr val="FFFBFB"/>
                  </a:solidFill>
                  <a:latin typeface="DM Sans Bold"/>
                </a:rPr>
                <a:t>04</a:t>
              </a:r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995475" y="6416626"/>
            <a:ext cx="4079047" cy="16696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 algn="just">
              <a:spcAft>
                <a:spcPts val="1500"/>
              </a:spcAft>
              <a:buFont typeface="Symbol" panose="05050102010706020507" pitchFamily="18" charset="2"/>
              <a:buChar char=""/>
            </a:pP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Save and invest </a:t>
            </a:r>
            <a:endParaRPr lang="en-NA" sz="3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14350" indent="-514350">
              <a:spcAft>
                <a:spcPts val="1500"/>
              </a:spcAft>
              <a:buFont typeface="Symbol" panose="05050102010706020507" pitchFamily="18" charset="2"/>
              <a:buChar char=""/>
            </a:pP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Manage debt wisely</a:t>
            </a:r>
            <a:endParaRPr lang="en-NA" sz="3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8920974" y="6383815"/>
            <a:ext cx="4633241" cy="21621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 algn="just">
              <a:spcAft>
                <a:spcPts val="1500"/>
              </a:spcAft>
              <a:buFont typeface="Symbol" panose="05050102010706020507" pitchFamily="18" charset="2"/>
              <a:buChar char=""/>
            </a:pP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Avoid compulsive spending</a:t>
            </a:r>
          </a:p>
          <a:p>
            <a:pPr marL="514350" indent="-514350" algn="just">
              <a:spcAft>
                <a:spcPts val="1500"/>
              </a:spcAft>
              <a:buFont typeface="Symbol" panose="05050102010706020507" pitchFamily="18" charset="2"/>
              <a:buChar char=""/>
            </a:pP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Review and adjust regularly</a:t>
            </a:r>
            <a:endParaRPr lang="en-NA" sz="3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3751854" y="6256429"/>
            <a:ext cx="3950794" cy="21621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 algn="just">
              <a:spcAft>
                <a:spcPts val="1500"/>
              </a:spcAft>
              <a:buFont typeface="Symbol" panose="05050102010706020507" pitchFamily="18" charset="2"/>
              <a:buChar char=""/>
            </a:pP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Seek financial education </a:t>
            </a:r>
            <a:endParaRPr lang="en-NA" sz="3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14350" indent="-514350" algn="just">
              <a:spcAft>
                <a:spcPts val="1500"/>
              </a:spcAft>
              <a:buFont typeface="Symbol" panose="05050102010706020507" pitchFamily="18" charset="2"/>
              <a:buChar char=""/>
            </a:pP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Protect yourself with insurance</a:t>
            </a:r>
            <a:endParaRPr lang="en-NA" sz="3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3" name="Freeform 33"/>
          <p:cNvSpPr/>
          <p:nvPr/>
        </p:nvSpPr>
        <p:spPr>
          <a:xfrm rot="-10799999">
            <a:off x="-448339" y="-5447909"/>
            <a:ext cx="7835077" cy="10939025"/>
          </a:xfrm>
          <a:custGeom>
            <a:avLst/>
            <a:gdLst/>
            <a:ahLst/>
            <a:cxnLst/>
            <a:rect l="l" t="t" r="r" b="b"/>
            <a:pathLst>
              <a:path w="7835077" h="10939025">
                <a:moveTo>
                  <a:pt x="0" y="0"/>
                </a:moveTo>
                <a:lnTo>
                  <a:pt x="7835076" y="0"/>
                </a:lnTo>
                <a:lnTo>
                  <a:pt x="7835076" y="10939026"/>
                </a:lnTo>
                <a:lnTo>
                  <a:pt x="0" y="109390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A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103F901-B577-2BEE-343E-ADCC9F13AA10}"/>
              </a:ext>
            </a:extLst>
          </p:cNvPr>
          <p:cNvSpPr txBox="1"/>
          <p:nvPr/>
        </p:nvSpPr>
        <p:spPr>
          <a:xfrm>
            <a:off x="1697487" y="230750"/>
            <a:ext cx="16462599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MANAGE PERSONAL FINANCES </a:t>
            </a:r>
          </a:p>
          <a:p>
            <a:pPr algn="ctr"/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br>
              <a:rPr lang="en-GB" sz="4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200" b="1" dirty="0">
              <a:latin typeface="Arial" panose="020B0604020202020204" pitchFamily="34" charset="0"/>
              <a:ea typeface="Fira Sans OT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6374832-790E-978A-F3AC-BCC2C3F0A508}"/>
              </a:ext>
            </a:extLst>
          </p:cNvPr>
          <p:cNvSpPr txBox="1"/>
          <p:nvPr/>
        </p:nvSpPr>
        <p:spPr>
          <a:xfrm>
            <a:off x="2683374" y="1126392"/>
            <a:ext cx="16462599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SOME GUIDELINES:</a:t>
            </a:r>
          </a:p>
          <a:p>
            <a:pPr algn="ctr"/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br>
              <a:rPr lang="en-GB" sz="4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200" b="1" dirty="0">
              <a:latin typeface="Arial" panose="020B0604020202020204" pitchFamily="34" charset="0"/>
              <a:ea typeface="Fira Sans OT" panose="020B0603050000020004" pitchFamily="34" charset="0"/>
              <a:cs typeface="Arial" panose="020B0604020202020204" pitchFamily="34" charset="0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6E6F475-8B1A-DB29-6F64-CD69D435B8EF}"/>
              </a:ext>
            </a:extLst>
          </p:cNvPr>
          <p:cNvCxnSpPr/>
          <p:nvPr/>
        </p:nvCxnSpPr>
        <p:spPr>
          <a:xfrm>
            <a:off x="13716000" y="5849594"/>
            <a:ext cx="0" cy="2765651"/>
          </a:xfrm>
          <a:prstGeom prst="line">
            <a:avLst/>
          </a:prstGeom>
          <a:ln w="1016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A469A73-A783-87D0-457B-A0D1ECBAC3A3}"/>
              </a:ext>
            </a:extLst>
          </p:cNvPr>
          <p:cNvCxnSpPr/>
          <p:nvPr/>
        </p:nvCxnSpPr>
        <p:spPr>
          <a:xfrm>
            <a:off x="8839200" y="5931454"/>
            <a:ext cx="0" cy="2765651"/>
          </a:xfrm>
          <a:prstGeom prst="line">
            <a:avLst/>
          </a:prstGeom>
          <a:ln w="1016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85F6C58-A897-5658-F5D9-20FA1AE53979}"/>
              </a:ext>
            </a:extLst>
          </p:cNvPr>
          <p:cNvCxnSpPr/>
          <p:nvPr/>
        </p:nvCxnSpPr>
        <p:spPr>
          <a:xfrm>
            <a:off x="4876800" y="5924470"/>
            <a:ext cx="0" cy="2765651"/>
          </a:xfrm>
          <a:prstGeom prst="line">
            <a:avLst/>
          </a:prstGeom>
          <a:ln w="1016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0002266-C71D-2C4A-A568-28C8AE97AD7E}"/>
              </a:ext>
            </a:extLst>
          </p:cNvPr>
          <p:cNvSpPr txBox="1"/>
          <p:nvPr/>
        </p:nvSpPr>
        <p:spPr>
          <a:xfrm>
            <a:off x="914401" y="1089703"/>
            <a:ext cx="13547246" cy="483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eaLnBrk="1" hangingPunct="1">
              <a:lnSpc>
                <a:spcPct val="70000"/>
              </a:lnSpc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PERSONAL FINANCE: BUDGETING                 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24AED7-CA12-C94D-8D3A-CDE2FBAC5BCE}"/>
              </a:ext>
            </a:extLst>
          </p:cNvPr>
          <p:cNvSpPr/>
          <p:nvPr/>
        </p:nvSpPr>
        <p:spPr>
          <a:xfrm>
            <a:off x="632360" y="1174172"/>
            <a:ext cx="17415164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endParaRPr lang="en-US" sz="2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901934-6357-6A70-1969-119790BF1C93}"/>
              </a:ext>
            </a:extLst>
          </p:cNvPr>
          <p:cNvSpPr txBox="1"/>
          <p:nvPr/>
        </p:nvSpPr>
        <p:spPr>
          <a:xfrm>
            <a:off x="1812536" y="1950519"/>
            <a:ext cx="14153322" cy="486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SzPct val="60000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STEPS TO CONSIDER WHEN BUDGETING:</a:t>
            </a:r>
          </a:p>
        </p:txBody>
      </p:sp>
      <p:sp>
        <p:nvSpPr>
          <p:cNvPr id="2" name="Freeform 18">
            <a:extLst>
              <a:ext uri="{FF2B5EF4-FFF2-40B4-BE49-F238E27FC236}">
                <a16:creationId xmlns:a16="http://schemas.microsoft.com/office/drawing/2014/main" id="{D83F409B-83CF-4965-3032-6E511F67CEFA}"/>
              </a:ext>
            </a:extLst>
          </p:cNvPr>
          <p:cNvSpPr/>
          <p:nvPr/>
        </p:nvSpPr>
        <p:spPr>
          <a:xfrm rot="10800000">
            <a:off x="-3928258" y="-2663563"/>
            <a:ext cx="12237457" cy="14179338"/>
          </a:xfrm>
          <a:custGeom>
            <a:avLst/>
            <a:gdLst/>
            <a:ahLst/>
            <a:cxnLst/>
            <a:rect l="l" t="t" r="r" b="b"/>
            <a:pathLst>
              <a:path w="13977230" h="14342307">
                <a:moveTo>
                  <a:pt x="0" y="0"/>
                </a:moveTo>
                <a:lnTo>
                  <a:pt x="13977230" y="0"/>
                </a:lnTo>
                <a:lnTo>
                  <a:pt x="13977230" y="14342307"/>
                </a:lnTo>
                <a:lnTo>
                  <a:pt x="0" y="143423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A" dirty="0"/>
          </a:p>
        </p:txBody>
      </p:sp>
      <p:sp>
        <p:nvSpPr>
          <p:cNvPr id="5" name="Freeform 19">
            <a:extLst>
              <a:ext uri="{FF2B5EF4-FFF2-40B4-BE49-F238E27FC236}">
                <a16:creationId xmlns:a16="http://schemas.microsoft.com/office/drawing/2014/main" id="{E0D85502-21A5-8E80-C8D1-AEFC16046A83}"/>
              </a:ext>
            </a:extLst>
          </p:cNvPr>
          <p:cNvSpPr/>
          <p:nvPr/>
        </p:nvSpPr>
        <p:spPr>
          <a:xfrm rot="887923">
            <a:off x="12022107" y="230196"/>
            <a:ext cx="7741495" cy="9826609"/>
          </a:xfrm>
          <a:custGeom>
            <a:avLst/>
            <a:gdLst/>
            <a:ahLst/>
            <a:cxnLst/>
            <a:rect l="l" t="t" r="r" b="b"/>
            <a:pathLst>
              <a:path w="7032580" h="7216267">
                <a:moveTo>
                  <a:pt x="0" y="0"/>
                </a:moveTo>
                <a:lnTo>
                  <a:pt x="7032580" y="0"/>
                </a:lnTo>
                <a:lnTo>
                  <a:pt x="7032580" y="7216267"/>
                </a:lnTo>
                <a:lnTo>
                  <a:pt x="0" y="72162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Stick to your budget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27891DD-AD14-DB49-68FF-7EDF7A2A1843}"/>
              </a:ext>
            </a:extLst>
          </p:cNvPr>
          <p:cNvGrpSpPr/>
          <p:nvPr/>
        </p:nvGrpSpPr>
        <p:grpSpPr>
          <a:xfrm>
            <a:off x="1371600" y="3009900"/>
            <a:ext cx="3276600" cy="3167757"/>
            <a:chOff x="10134600" y="3347343"/>
            <a:chExt cx="3276600" cy="3167757"/>
          </a:xfrm>
        </p:grpSpPr>
        <p:sp>
          <p:nvSpPr>
            <p:cNvPr id="13" name="Teardrop 12">
              <a:extLst>
                <a:ext uri="{FF2B5EF4-FFF2-40B4-BE49-F238E27FC236}">
                  <a16:creationId xmlns:a16="http://schemas.microsoft.com/office/drawing/2014/main" id="{7F577325-6DA8-FBED-08A0-C92E82C8C18C}"/>
                </a:ext>
              </a:extLst>
            </p:cNvPr>
            <p:cNvSpPr/>
            <p:nvPr/>
          </p:nvSpPr>
          <p:spPr>
            <a:xfrm rot="2400042">
              <a:off x="10134600" y="3347343"/>
              <a:ext cx="3276600" cy="3167757"/>
            </a:xfrm>
            <a:prstGeom prst="teardrop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A"/>
            </a:p>
          </p:txBody>
        </p:sp>
        <p:grpSp>
          <p:nvGrpSpPr>
            <p:cNvPr id="15" name="Group 5">
              <a:extLst>
                <a:ext uri="{FF2B5EF4-FFF2-40B4-BE49-F238E27FC236}">
                  <a16:creationId xmlns:a16="http://schemas.microsoft.com/office/drawing/2014/main" id="{3E72F7A6-5710-5957-C893-210923C052D3}"/>
                </a:ext>
              </a:extLst>
            </p:cNvPr>
            <p:cNvGrpSpPr/>
            <p:nvPr/>
          </p:nvGrpSpPr>
          <p:grpSpPr>
            <a:xfrm>
              <a:off x="10510604" y="3649262"/>
              <a:ext cx="2524566" cy="2563891"/>
              <a:chOff x="0" y="-1"/>
              <a:chExt cx="3367405" cy="3369565"/>
            </a:xfrm>
            <a:solidFill>
              <a:schemeClr val="bg1">
                <a:lumMod val="85000"/>
              </a:schemeClr>
            </a:solidFill>
          </p:grpSpPr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id="{9A002FF8-7D14-6A5F-9E7F-2C1DE331E67C}"/>
                  </a:ext>
                </a:extLst>
              </p:cNvPr>
              <p:cNvSpPr/>
              <p:nvPr/>
            </p:nvSpPr>
            <p:spPr>
              <a:xfrm>
                <a:off x="0" y="0"/>
                <a:ext cx="3367405" cy="3369564"/>
              </a:xfrm>
              <a:custGeom>
                <a:avLst/>
                <a:gdLst/>
                <a:ahLst/>
                <a:cxnLst/>
                <a:rect l="l" t="t" r="r" b="b"/>
                <a:pathLst>
                  <a:path w="3367405" h="3369564">
                    <a:moveTo>
                      <a:pt x="0" y="1684782"/>
                    </a:moveTo>
                    <a:cubicBezTo>
                      <a:pt x="0" y="754253"/>
                      <a:pt x="753872" y="0"/>
                      <a:pt x="1683766" y="0"/>
                    </a:cubicBezTo>
                    <a:cubicBezTo>
                      <a:pt x="2613660" y="0"/>
                      <a:pt x="3367405" y="754253"/>
                      <a:pt x="3367405" y="1684782"/>
                    </a:cubicBezTo>
                    <a:cubicBezTo>
                      <a:pt x="3367405" y="2615311"/>
                      <a:pt x="2613660" y="3369564"/>
                      <a:pt x="1683766" y="3369564"/>
                    </a:cubicBezTo>
                    <a:cubicBezTo>
                      <a:pt x="753872" y="3369564"/>
                      <a:pt x="0" y="2615311"/>
                      <a:pt x="0" y="1684782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NA" dirty="0"/>
              </a:p>
            </p:txBody>
          </p:sp>
        </p:grpSp>
        <p:sp>
          <p:nvSpPr>
            <p:cNvPr id="18" name="TextBox 21">
              <a:extLst>
                <a:ext uri="{FF2B5EF4-FFF2-40B4-BE49-F238E27FC236}">
                  <a16:creationId xmlns:a16="http://schemas.microsoft.com/office/drawing/2014/main" id="{E8444641-267D-3ADD-8326-F56A8A4FC926}"/>
                </a:ext>
              </a:extLst>
            </p:cNvPr>
            <p:cNvSpPr txBox="1"/>
            <p:nvPr/>
          </p:nvSpPr>
          <p:spPr>
            <a:xfrm>
              <a:off x="10885562" y="4229076"/>
              <a:ext cx="1774649" cy="10689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9936"/>
                </a:lnSpc>
                <a:spcBef>
                  <a:spcPct val="0"/>
                </a:spcBef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STEP 1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B9E0E0E-9B86-398A-3EE4-27C3FE5DA6F5}"/>
              </a:ext>
            </a:extLst>
          </p:cNvPr>
          <p:cNvGrpSpPr/>
          <p:nvPr/>
        </p:nvGrpSpPr>
        <p:grpSpPr>
          <a:xfrm>
            <a:off x="13944600" y="2829868"/>
            <a:ext cx="3276600" cy="3167757"/>
            <a:chOff x="10134600" y="3347343"/>
            <a:chExt cx="3276600" cy="3167757"/>
          </a:xfrm>
        </p:grpSpPr>
        <p:sp>
          <p:nvSpPr>
            <p:cNvPr id="21" name="Teardrop 20">
              <a:extLst>
                <a:ext uri="{FF2B5EF4-FFF2-40B4-BE49-F238E27FC236}">
                  <a16:creationId xmlns:a16="http://schemas.microsoft.com/office/drawing/2014/main" id="{6BB98773-801D-C0A9-CEB7-E98BD96AD7FD}"/>
                </a:ext>
              </a:extLst>
            </p:cNvPr>
            <p:cNvSpPr/>
            <p:nvPr/>
          </p:nvSpPr>
          <p:spPr>
            <a:xfrm rot="2400042">
              <a:off x="10134600" y="3347343"/>
              <a:ext cx="3276600" cy="3167757"/>
            </a:xfrm>
            <a:prstGeom prst="teardrop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A"/>
            </a:p>
          </p:txBody>
        </p:sp>
        <p:grpSp>
          <p:nvGrpSpPr>
            <p:cNvPr id="22" name="Group 5">
              <a:extLst>
                <a:ext uri="{FF2B5EF4-FFF2-40B4-BE49-F238E27FC236}">
                  <a16:creationId xmlns:a16="http://schemas.microsoft.com/office/drawing/2014/main" id="{859D4B59-5698-F60F-A89C-73BB8BBFC6E5}"/>
                </a:ext>
              </a:extLst>
            </p:cNvPr>
            <p:cNvGrpSpPr/>
            <p:nvPr/>
          </p:nvGrpSpPr>
          <p:grpSpPr>
            <a:xfrm>
              <a:off x="10510604" y="3649262"/>
              <a:ext cx="2524566" cy="2563891"/>
              <a:chOff x="0" y="-1"/>
              <a:chExt cx="3367405" cy="3369565"/>
            </a:xfrm>
            <a:solidFill>
              <a:schemeClr val="bg1">
                <a:lumMod val="85000"/>
              </a:schemeClr>
            </a:solidFill>
          </p:grpSpPr>
          <p:sp>
            <p:nvSpPr>
              <p:cNvPr id="24" name="Freeform 6">
                <a:extLst>
                  <a:ext uri="{FF2B5EF4-FFF2-40B4-BE49-F238E27FC236}">
                    <a16:creationId xmlns:a16="http://schemas.microsoft.com/office/drawing/2014/main" id="{5F72A52E-E84B-D165-8436-3FE9C17272BD}"/>
                  </a:ext>
                </a:extLst>
              </p:cNvPr>
              <p:cNvSpPr/>
              <p:nvPr/>
            </p:nvSpPr>
            <p:spPr>
              <a:xfrm>
                <a:off x="0" y="0"/>
                <a:ext cx="3367405" cy="3369564"/>
              </a:xfrm>
              <a:custGeom>
                <a:avLst/>
                <a:gdLst/>
                <a:ahLst/>
                <a:cxnLst/>
                <a:rect l="l" t="t" r="r" b="b"/>
                <a:pathLst>
                  <a:path w="3367405" h="3369564">
                    <a:moveTo>
                      <a:pt x="0" y="1684782"/>
                    </a:moveTo>
                    <a:cubicBezTo>
                      <a:pt x="0" y="754253"/>
                      <a:pt x="753872" y="0"/>
                      <a:pt x="1683766" y="0"/>
                    </a:cubicBezTo>
                    <a:cubicBezTo>
                      <a:pt x="2613660" y="0"/>
                      <a:pt x="3367405" y="754253"/>
                      <a:pt x="3367405" y="1684782"/>
                    </a:cubicBezTo>
                    <a:cubicBezTo>
                      <a:pt x="3367405" y="2615311"/>
                      <a:pt x="2613660" y="3369564"/>
                      <a:pt x="1683766" y="3369564"/>
                    </a:cubicBezTo>
                    <a:cubicBezTo>
                      <a:pt x="753872" y="3369564"/>
                      <a:pt x="0" y="2615311"/>
                      <a:pt x="0" y="1684782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NA" dirty="0"/>
              </a:p>
            </p:txBody>
          </p:sp>
        </p:grpSp>
        <p:sp>
          <p:nvSpPr>
            <p:cNvPr id="23" name="TextBox 21">
              <a:extLst>
                <a:ext uri="{FF2B5EF4-FFF2-40B4-BE49-F238E27FC236}">
                  <a16:creationId xmlns:a16="http://schemas.microsoft.com/office/drawing/2014/main" id="{DE61F360-178E-52D8-2950-4CCD6B9667C2}"/>
                </a:ext>
              </a:extLst>
            </p:cNvPr>
            <p:cNvSpPr txBox="1"/>
            <p:nvPr/>
          </p:nvSpPr>
          <p:spPr>
            <a:xfrm>
              <a:off x="10885562" y="4229076"/>
              <a:ext cx="1774649" cy="10689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9936"/>
                </a:lnSpc>
                <a:spcBef>
                  <a:spcPct val="0"/>
                </a:spcBef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STEP 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2BF2F67-D9A7-E6E1-C470-08549A93A28C}"/>
              </a:ext>
            </a:extLst>
          </p:cNvPr>
          <p:cNvGrpSpPr/>
          <p:nvPr/>
        </p:nvGrpSpPr>
        <p:grpSpPr>
          <a:xfrm>
            <a:off x="7620000" y="2997541"/>
            <a:ext cx="3276600" cy="3167757"/>
            <a:chOff x="10134600" y="3347343"/>
            <a:chExt cx="3276600" cy="3167757"/>
          </a:xfrm>
        </p:grpSpPr>
        <p:sp>
          <p:nvSpPr>
            <p:cNvPr id="26" name="Teardrop 25">
              <a:extLst>
                <a:ext uri="{FF2B5EF4-FFF2-40B4-BE49-F238E27FC236}">
                  <a16:creationId xmlns:a16="http://schemas.microsoft.com/office/drawing/2014/main" id="{635971DA-C054-8694-C818-A872F27B401C}"/>
                </a:ext>
              </a:extLst>
            </p:cNvPr>
            <p:cNvSpPr/>
            <p:nvPr/>
          </p:nvSpPr>
          <p:spPr>
            <a:xfrm rot="2400042">
              <a:off x="10134600" y="3347343"/>
              <a:ext cx="3276600" cy="3167757"/>
            </a:xfrm>
            <a:prstGeom prst="teardrop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A"/>
            </a:p>
          </p:txBody>
        </p:sp>
        <p:grpSp>
          <p:nvGrpSpPr>
            <p:cNvPr id="27" name="Group 5">
              <a:extLst>
                <a:ext uri="{FF2B5EF4-FFF2-40B4-BE49-F238E27FC236}">
                  <a16:creationId xmlns:a16="http://schemas.microsoft.com/office/drawing/2014/main" id="{D7AF6FA6-94CE-088F-F962-2D7E06EBA44C}"/>
                </a:ext>
              </a:extLst>
            </p:cNvPr>
            <p:cNvGrpSpPr/>
            <p:nvPr/>
          </p:nvGrpSpPr>
          <p:grpSpPr>
            <a:xfrm>
              <a:off x="10510604" y="3649262"/>
              <a:ext cx="2524566" cy="2563891"/>
              <a:chOff x="0" y="-1"/>
              <a:chExt cx="3367405" cy="3369565"/>
            </a:xfrm>
            <a:solidFill>
              <a:schemeClr val="bg1">
                <a:lumMod val="85000"/>
              </a:schemeClr>
            </a:solidFill>
          </p:grpSpPr>
          <p:sp>
            <p:nvSpPr>
              <p:cNvPr id="29" name="Freeform 6">
                <a:extLst>
                  <a:ext uri="{FF2B5EF4-FFF2-40B4-BE49-F238E27FC236}">
                    <a16:creationId xmlns:a16="http://schemas.microsoft.com/office/drawing/2014/main" id="{888F071D-201F-DCAF-32BB-436E6A80CF3C}"/>
                  </a:ext>
                </a:extLst>
              </p:cNvPr>
              <p:cNvSpPr/>
              <p:nvPr/>
            </p:nvSpPr>
            <p:spPr>
              <a:xfrm>
                <a:off x="0" y="0"/>
                <a:ext cx="3367405" cy="3369564"/>
              </a:xfrm>
              <a:custGeom>
                <a:avLst/>
                <a:gdLst/>
                <a:ahLst/>
                <a:cxnLst/>
                <a:rect l="l" t="t" r="r" b="b"/>
                <a:pathLst>
                  <a:path w="3367405" h="3369564">
                    <a:moveTo>
                      <a:pt x="0" y="1684782"/>
                    </a:moveTo>
                    <a:cubicBezTo>
                      <a:pt x="0" y="754253"/>
                      <a:pt x="753872" y="0"/>
                      <a:pt x="1683766" y="0"/>
                    </a:cubicBezTo>
                    <a:cubicBezTo>
                      <a:pt x="2613660" y="0"/>
                      <a:pt x="3367405" y="754253"/>
                      <a:pt x="3367405" y="1684782"/>
                    </a:cubicBezTo>
                    <a:cubicBezTo>
                      <a:pt x="3367405" y="2615311"/>
                      <a:pt x="2613660" y="3369564"/>
                      <a:pt x="1683766" y="3369564"/>
                    </a:cubicBezTo>
                    <a:cubicBezTo>
                      <a:pt x="753872" y="3369564"/>
                      <a:pt x="0" y="2615311"/>
                      <a:pt x="0" y="1684782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NA" dirty="0"/>
              </a:p>
            </p:txBody>
          </p:sp>
        </p:grpSp>
        <p:sp>
          <p:nvSpPr>
            <p:cNvPr id="28" name="TextBox 21">
              <a:extLst>
                <a:ext uri="{FF2B5EF4-FFF2-40B4-BE49-F238E27FC236}">
                  <a16:creationId xmlns:a16="http://schemas.microsoft.com/office/drawing/2014/main" id="{7CBCBF89-73DE-32FD-D6FF-31176463C098}"/>
                </a:ext>
              </a:extLst>
            </p:cNvPr>
            <p:cNvSpPr txBox="1"/>
            <p:nvPr/>
          </p:nvSpPr>
          <p:spPr>
            <a:xfrm>
              <a:off x="10885562" y="4229076"/>
              <a:ext cx="1774649" cy="10689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9936"/>
                </a:lnSpc>
                <a:spcBef>
                  <a:spcPct val="0"/>
                </a:spcBef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STEP 2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8549FCC-8741-57C7-7044-CED4DC5D0FDD}"/>
              </a:ext>
            </a:extLst>
          </p:cNvPr>
          <p:cNvGrpSpPr/>
          <p:nvPr/>
        </p:nvGrpSpPr>
        <p:grpSpPr>
          <a:xfrm>
            <a:off x="1086609" y="6455523"/>
            <a:ext cx="4321499" cy="1596184"/>
            <a:chOff x="1230065" y="3809353"/>
            <a:chExt cx="4321499" cy="159618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20E1B9E-83F3-7ED4-9597-BBB5F90A9ADF}"/>
                </a:ext>
              </a:extLst>
            </p:cNvPr>
            <p:cNvSpPr/>
            <p:nvPr/>
          </p:nvSpPr>
          <p:spPr>
            <a:xfrm>
              <a:off x="1230065" y="3809353"/>
              <a:ext cx="4321499" cy="159618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A81DA35-B90A-6582-798D-C2374B439BB4}"/>
                </a:ext>
              </a:extLst>
            </p:cNvPr>
            <p:cNvSpPr txBox="1"/>
            <p:nvPr/>
          </p:nvSpPr>
          <p:spPr>
            <a:xfrm>
              <a:off x="1230065" y="3809353"/>
              <a:ext cx="4321499" cy="15961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121920" rIns="121920" bIns="121920" numCol="1" spcCol="1270" anchor="t" anchorCtr="0">
              <a:noAutofit/>
            </a:bodyPr>
            <a:lstStyle/>
            <a:p>
              <a:pPr marL="285750" lvl="1" indent="-285750" algn="just" defTabSz="1422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32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List all your sources of income and all the expenses 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E6BB021-BF03-6E2B-1C33-DB32275F312E}"/>
              </a:ext>
            </a:extLst>
          </p:cNvPr>
          <p:cNvGrpSpPr/>
          <p:nvPr/>
        </p:nvGrpSpPr>
        <p:grpSpPr>
          <a:xfrm>
            <a:off x="7372676" y="6472696"/>
            <a:ext cx="5675924" cy="1596184"/>
            <a:chOff x="6090293" y="3783367"/>
            <a:chExt cx="7321103" cy="1596184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275DB9D-E4B0-6239-9906-ECBBEC323468}"/>
                </a:ext>
              </a:extLst>
            </p:cNvPr>
            <p:cNvSpPr/>
            <p:nvPr/>
          </p:nvSpPr>
          <p:spPr>
            <a:xfrm>
              <a:off x="6090293" y="3783367"/>
              <a:ext cx="7321103" cy="159618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6D2C18A-89D9-71A6-E52D-58D3262DF33F}"/>
                </a:ext>
              </a:extLst>
            </p:cNvPr>
            <p:cNvSpPr txBox="1"/>
            <p:nvPr/>
          </p:nvSpPr>
          <p:spPr>
            <a:xfrm>
              <a:off x="6090293" y="3783367"/>
              <a:ext cx="7321103" cy="15961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121920" rIns="121920" bIns="121920" numCol="1" spcCol="1270" anchor="t" anchorCtr="0">
              <a:noAutofit/>
            </a:bodyPr>
            <a:lstStyle/>
            <a:p>
              <a:pPr marL="285750" lvl="1" indent="-28575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3200" b="0" kern="1200" dirty="0">
                  <a:latin typeface="Arial" panose="020B0604020202020204" pitchFamily="34" charset="0"/>
                  <a:cs typeface="Arial" panose="020B0604020202020204" pitchFamily="34" charset="0"/>
                </a:rPr>
                <a:t>Decide how much you want to save before spending 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DA4B6A9-0CB5-F5AA-583F-F98082367734}"/>
              </a:ext>
            </a:extLst>
          </p:cNvPr>
          <p:cNvGrpSpPr/>
          <p:nvPr/>
        </p:nvGrpSpPr>
        <p:grpSpPr>
          <a:xfrm>
            <a:off x="13940598" y="6559722"/>
            <a:ext cx="4347402" cy="815410"/>
            <a:chOff x="13481013" y="4003840"/>
            <a:chExt cx="4347402" cy="81541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1CD0F64-ACD3-6A3F-5ADF-DF12B0088F5D}"/>
                </a:ext>
              </a:extLst>
            </p:cNvPr>
            <p:cNvSpPr/>
            <p:nvPr/>
          </p:nvSpPr>
          <p:spPr>
            <a:xfrm>
              <a:off x="13481013" y="4003840"/>
              <a:ext cx="4347402" cy="81541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DF2AC3F-A3DE-8F49-9122-82C97FB3AC80}"/>
                </a:ext>
              </a:extLst>
            </p:cNvPr>
            <p:cNvSpPr txBox="1"/>
            <p:nvPr/>
          </p:nvSpPr>
          <p:spPr>
            <a:xfrm>
              <a:off x="13481013" y="4003840"/>
              <a:ext cx="4347402" cy="8154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121920" rIns="121920" bIns="121920" numCol="1" spcCol="1270" anchor="t" anchorCtr="0">
              <a:noAutofit/>
            </a:bodyPr>
            <a:lstStyle/>
            <a:p>
              <a:pPr marL="285750" lvl="1" indent="-28575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32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Stick to your budget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343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 flipH="1" flipV="1"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260093" y="4434807"/>
            <a:ext cx="2932415" cy="2351362"/>
            <a:chOff x="0" y="0"/>
            <a:chExt cx="1075555" cy="86243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75555" cy="862436"/>
            </a:xfrm>
            <a:custGeom>
              <a:avLst/>
              <a:gdLst/>
              <a:ahLst/>
              <a:cxnLst/>
              <a:rect l="l" t="t" r="r" b="b"/>
              <a:pathLst>
                <a:path w="1075555" h="862436">
                  <a:moveTo>
                    <a:pt x="81844" y="0"/>
                  </a:moveTo>
                  <a:lnTo>
                    <a:pt x="993712" y="0"/>
                  </a:lnTo>
                  <a:cubicBezTo>
                    <a:pt x="1015418" y="0"/>
                    <a:pt x="1036235" y="8623"/>
                    <a:pt x="1051584" y="23971"/>
                  </a:cubicBezTo>
                  <a:cubicBezTo>
                    <a:pt x="1066932" y="39320"/>
                    <a:pt x="1075555" y="60137"/>
                    <a:pt x="1075555" y="81844"/>
                  </a:cubicBezTo>
                  <a:lnTo>
                    <a:pt x="1075555" y="780592"/>
                  </a:lnTo>
                  <a:cubicBezTo>
                    <a:pt x="1075555" y="825793"/>
                    <a:pt x="1038913" y="862436"/>
                    <a:pt x="993712" y="862436"/>
                  </a:cubicBezTo>
                  <a:lnTo>
                    <a:pt x="81844" y="862436"/>
                  </a:lnTo>
                  <a:cubicBezTo>
                    <a:pt x="60137" y="862436"/>
                    <a:pt x="39320" y="853813"/>
                    <a:pt x="23971" y="838465"/>
                  </a:cubicBezTo>
                  <a:cubicBezTo>
                    <a:pt x="8623" y="823116"/>
                    <a:pt x="0" y="802299"/>
                    <a:pt x="0" y="780592"/>
                  </a:cubicBezTo>
                  <a:lnTo>
                    <a:pt x="0" y="81844"/>
                  </a:lnTo>
                  <a:cubicBezTo>
                    <a:pt x="0" y="60137"/>
                    <a:pt x="8623" y="39320"/>
                    <a:pt x="23971" y="23971"/>
                  </a:cubicBezTo>
                  <a:cubicBezTo>
                    <a:pt x="39320" y="8623"/>
                    <a:pt x="60137" y="0"/>
                    <a:pt x="81844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  <p:txBody>
            <a:bodyPr/>
            <a:lstStyle/>
            <a:p>
              <a:endParaRPr lang="en-N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260093" y="6895603"/>
            <a:ext cx="2932415" cy="847111"/>
            <a:chOff x="0" y="0"/>
            <a:chExt cx="1075555" cy="3107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75555" cy="310705"/>
            </a:xfrm>
            <a:custGeom>
              <a:avLst/>
              <a:gdLst/>
              <a:ahLst/>
              <a:cxnLst/>
              <a:rect l="l" t="t" r="r" b="b"/>
              <a:pathLst>
                <a:path w="1075555" h="310705">
                  <a:moveTo>
                    <a:pt x="81844" y="0"/>
                  </a:moveTo>
                  <a:lnTo>
                    <a:pt x="993712" y="0"/>
                  </a:lnTo>
                  <a:cubicBezTo>
                    <a:pt x="1015418" y="0"/>
                    <a:pt x="1036235" y="8623"/>
                    <a:pt x="1051584" y="23971"/>
                  </a:cubicBezTo>
                  <a:cubicBezTo>
                    <a:pt x="1066932" y="39320"/>
                    <a:pt x="1075555" y="60137"/>
                    <a:pt x="1075555" y="81844"/>
                  </a:cubicBezTo>
                  <a:lnTo>
                    <a:pt x="1075555" y="228861"/>
                  </a:lnTo>
                  <a:cubicBezTo>
                    <a:pt x="1075555" y="250567"/>
                    <a:pt x="1066932" y="271385"/>
                    <a:pt x="1051584" y="286733"/>
                  </a:cubicBezTo>
                  <a:cubicBezTo>
                    <a:pt x="1036235" y="302082"/>
                    <a:pt x="1015418" y="310705"/>
                    <a:pt x="993712" y="310705"/>
                  </a:cubicBezTo>
                  <a:lnTo>
                    <a:pt x="81844" y="310705"/>
                  </a:lnTo>
                  <a:cubicBezTo>
                    <a:pt x="36643" y="310705"/>
                    <a:pt x="0" y="274062"/>
                    <a:pt x="0" y="228861"/>
                  </a:cubicBezTo>
                  <a:lnTo>
                    <a:pt x="0" y="81844"/>
                  </a:lnTo>
                  <a:cubicBezTo>
                    <a:pt x="0" y="60137"/>
                    <a:pt x="8623" y="39320"/>
                    <a:pt x="23971" y="23971"/>
                  </a:cubicBezTo>
                  <a:cubicBezTo>
                    <a:pt x="39320" y="8623"/>
                    <a:pt x="60137" y="0"/>
                    <a:pt x="81844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  <p:txBody>
            <a:bodyPr/>
            <a:lstStyle/>
            <a:p>
              <a:endParaRPr lang="en-NA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070732" y="5281918"/>
            <a:ext cx="2932415" cy="2351362"/>
            <a:chOff x="0" y="0"/>
            <a:chExt cx="1075555" cy="86243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75555" cy="862436"/>
            </a:xfrm>
            <a:custGeom>
              <a:avLst/>
              <a:gdLst/>
              <a:ahLst/>
              <a:cxnLst/>
              <a:rect l="l" t="t" r="r" b="b"/>
              <a:pathLst>
                <a:path w="1075555" h="862436">
                  <a:moveTo>
                    <a:pt x="81844" y="0"/>
                  </a:moveTo>
                  <a:lnTo>
                    <a:pt x="993712" y="0"/>
                  </a:lnTo>
                  <a:cubicBezTo>
                    <a:pt x="1015418" y="0"/>
                    <a:pt x="1036235" y="8623"/>
                    <a:pt x="1051584" y="23971"/>
                  </a:cubicBezTo>
                  <a:cubicBezTo>
                    <a:pt x="1066932" y="39320"/>
                    <a:pt x="1075555" y="60137"/>
                    <a:pt x="1075555" y="81844"/>
                  </a:cubicBezTo>
                  <a:lnTo>
                    <a:pt x="1075555" y="780592"/>
                  </a:lnTo>
                  <a:cubicBezTo>
                    <a:pt x="1075555" y="825793"/>
                    <a:pt x="1038913" y="862436"/>
                    <a:pt x="993712" y="862436"/>
                  </a:cubicBezTo>
                  <a:lnTo>
                    <a:pt x="81844" y="862436"/>
                  </a:lnTo>
                  <a:cubicBezTo>
                    <a:pt x="60137" y="862436"/>
                    <a:pt x="39320" y="853813"/>
                    <a:pt x="23971" y="838465"/>
                  </a:cubicBezTo>
                  <a:cubicBezTo>
                    <a:pt x="8623" y="823116"/>
                    <a:pt x="0" y="802299"/>
                    <a:pt x="0" y="780592"/>
                  </a:cubicBezTo>
                  <a:lnTo>
                    <a:pt x="0" y="81844"/>
                  </a:lnTo>
                  <a:cubicBezTo>
                    <a:pt x="0" y="60137"/>
                    <a:pt x="8623" y="39320"/>
                    <a:pt x="23971" y="23971"/>
                  </a:cubicBezTo>
                  <a:cubicBezTo>
                    <a:pt x="39320" y="8623"/>
                    <a:pt x="60137" y="0"/>
                    <a:pt x="81844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  <p:txBody>
            <a:bodyPr/>
            <a:lstStyle/>
            <a:p>
              <a:endParaRPr lang="en-NA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070732" y="7742714"/>
            <a:ext cx="2932415" cy="847111"/>
            <a:chOff x="0" y="0"/>
            <a:chExt cx="1075555" cy="31070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75555" cy="310705"/>
            </a:xfrm>
            <a:custGeom>
              <a:avLst/>
              <a:gdLst/>
              <a:ahLst/>
              <a:cxnLst/>
              <a:rect l="l" t="t" r="r" b="b"/>
              <a:pathLst>
                <a:path w="1075555" h="310705">
                  <a:moveTo>
                    <a:pt x="81844" y="0"/>
                  </a:moveTo>
                  <a:lnTo>
                    <a:pt x="993712" y="0"/>
                  </a:lnTo>
                  <a:cubicBezTo>
                    <a:pt x="1015418" y="0"/>
                    <a:pt x="1036235" y="8623"/>
                    <a:pt x="1051584" y="23971"/>
                  </a:cubicBezTo>
                  <a:cubicBezTo>
                    <a:pt x="1066932" y="39320"/>
                    <a:pt x="1075555" y="60137"/>
                    <a:pt x="1075555" y="81844"/>
                  </a:cubicBezTo>
                  <a:lnTo>
                    <a:pt x="1075555" y="228861"/>
                  </a:lnTo>
                  <a:cubicBezTo>
                    <a:pt x="1075555" y="250567"/>
                    <a:pt x="1066932" y="271385"/>
                    <a:pt x="1051584" y="286733"/>
                  </a:cubicBezTo>
                  <a:cubicBezTo>
                    <a:pt x="1036235" y="302082"/>
                    <a:pt x="1015418" y="310705"/>
                    <a:pt x="993712" y="310705"/>
                  </a:cubicBezTo>
                  <a:lnTo>
                    <a:pt x="81844" y="310705"/>
                  </a:lnTo>
                  <a:cubicBezTo>
                    <a:pt x="36643" y="310705"/>
                    <a:pt x="0" y="274062"/>
                    <a:pt x="0" y="228861"/>
                  </a:cubicBezTo>
                  <a:lnTo>
                    <a:pt x="0" y="81844"/>
                  </a:lnTo>
                  <a:cubicBezTo>
                    <a:pt x="0" y="60137"/>
                    <a:pt x="8623" y="39320"/>
                    <a:pt x="23971" y="23971"/>
                  </a:cubicBezTo>
                  <a:cubicBezTo>
                    <a:pt x="39320" y="8623"/>
                    <a:pt x="60137" y="0"/>
                    <a:pt x="81844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  <p:txBody>
            <a:bodyPr/>
            <a:lstStyle/>
            <a:p>
              <a:endParaRPr lang="en-NA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046312" y="3696538"/>
            <a:ext cx="2932415" cy="2351362"/>
            <a:chOff x="0" y="0"/>
            <a:chExt cx="1075555" cy="86243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75555" cy="862436"/>
            </a:xfrm>
            <a:custGeom>
              <a:avLst/>
              <a:gdLst/>
              <a:ahLst/>
              <a:cxnLst/>
              <a:rect l="l" t="t" r="r" b="b"/>
              <a:pathLst>
                <a:path w="1075555" h="862436">
                  <a:moveTo>
                    <a:pt x="81844" y="0"/>
                  </a:moveTo>
                  <a:lnTo>
                    <a:pt x="993712" y="0"/>
                  </a:lnTo>
                  <a:cubicBezTo>
                    <a:pt x="1015418" y="0"/>
                    <a:pt x="1036235" y="8623"/>
                    <a:pt x="1051584" y="23971"/>
                  </a:cubicBezTo>
                  <a:cubicBezTo>
                    <a:pt x="1066932" y="39320"/>
                    <a:pt x="1075555" y="60137"/>
                    <a:pt x="1075555" y="81844"/>
                  </a:cubicBezTo>
                  <a:lnTo>
                    <a:pt x="1075555" y="780592"/>
                  </a:lnTo>
                  <a:cubicBezTo>
                    <a:pt x="1075555" y="825793"/>
                    <a:pt x="1038913" y="862436"/>
                    <a:pt x="993712" y="862436"/>
                  </a:cubicBezTo>
                  <a:lnTo>
                    <a:pt x="81844" y="862436"/>
                  </a:lnTo>
                  <a:cubicBezTo>
                    <a:pt x="60137" y="862436"/>
                    <a:pt x="39320" y="853813"/>
                    <a:pt x="23971" y="838465"/>
                  </a:cubicBezTo>
                  <a:cubicBezTo>
                    <a:pt x="8623" y="823116"/>
                    <a:pt x="0" y="802299"/>
                    <a:pt x="0" y="780592"/>
                  </a:cubicBezTo>
                  <a:lnTo>
                    <a:pt x="0" y="81844"/>
                  </a:lnTo>
                  <a:cubicBezTo>
                    <a:pt x="0" y="60137"/>
                    <a:pt x="8623" y="39320"/>
                    <a:pt x="23971" y="23971"/>
                  </a:cubicBezTo>
                  <a:cubicBezTo>
                    <a:pt x="39320" y="8623"/>
                    <a:pt x="60137" y="0"/>
                    <a:pt x="81844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  <p:txBody>
            <a:bodyPr/>
            <a:lstStyle/>
            <a:p>
              <a:endParaRPr lang="en-NA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046312" y="6157334"/>
            <a:ext cx="2932415" cy="847111"/>
            <a:chOff x="0" y="0"/>
            <a:chExt cx="1075555" cy="31070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075555" cy="310705"/>
            </a:xfrm>
            <a:custGeom>
              <a:avLst/>
              <a:gdLst/>
              <a:ahLst/>
              <a:cxnLst/>
              <a:rect l="l" t="t" r="r" b="b"/>
              <a:pathLst>
                <a:path w="1075555" h="310705">
                  <a:moveTo>
                    <a:pt x="81844" y="0"/>
                  </a:moveTo>
                  <a:lnTo>
                    <a:pt x="993712" y="0"/>
                  </a:lnTo>
                  <a:cubicBezTo>
                    <a:pt x="1015418" y="0"/>
                    <a:pt x="1036235" y="8623"/>
                    <a:pt x="1051584" y="23971"/>
                  </a:cubicBezTo>
                  <a:cubicBezTo>
                    <a:pt x="1066932" y="39320"/>
                    <a:pt x="1075555" y="60137"/>
                    <a:pt x="1075555" y="81844"/>
                  </a:cubicBezTo>
                  <a:lnTo>
                    <a:pt x="1075555" y="228861"/>
                  </a:lnTo>
                  <a:cubicBezTo>
                    <a:pt x="1075555" y="250567"/>
                    <a:pt x="1066932" y="271385"/>
                    <a:pt x="1051584" y="286733"/>
                  </a:cubicBezTo>
                  <a:cubicBezTo>
                    <a:pt x="1036235" y="302082"/>
                    <a:pt x="1015418" y="310705"/>
                    <a:pt x="993712" y="310705"/>
                  </a:cubicBezTo>
                  <a:lnTo>
                    <a:pt x="81844" y="310705"/>
                  </a:lnTo>
                  <a:cubicBezTo>
                    <a:pt x="36643" y="310705"/>
                    <a:pt x="0" y="274062"/>
                    <a:pt x="0" y="228861"/>
                  </a:cubicBezTo>
                  <a:lnTo>
                    <a:pt x="0" y="81844"/>
                  </a:lnTo>
                  <a:cubicBezTo>
                    <a:pt x="0" y="60137"/>
                    <a:pt x="8623" y="39320"/>
                    <a:pt x="23971" y="23971"/>
                  </a:cubicBezTo>
                  <a:cubicBezTo>
                    <a:pt x="39320" y="8623"/>
                    <a:pt x="60137" y="0"/>
                    <a:pt x="81844" y="0"/>
                  </a:cubicBez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  <p:txBody>
            <a:bodyPr/>
            <a:lstStyle/>
            <a:p>
              <a:endParaRPr lang="en-NA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 rot="-1885381">
            <a:off x="12158125" y="7633280"/>
            <a:ext cx="1776375" cy="501826"/>
          </a:xfrm>
          <a:custGeom>
            <a:avLst/>
            <a:gdLst/>
            <a:ahLst/>
            <a:cxnLst/>
            <a:rect l="l" t="t" r="r" b="b"/>
            <a:pathLst>
              <a:path w="1776375" h="501826">
                <a:moveTo>
                  <a:pt x="0" y="0"/>
                </a:moveTo>
                <a:lnTo>
                  <a:pt x="1776374" y="0"/>
                </a:lnTo>
                <a:lnTo>
                  <a:pt x="1776374" y="501826"/>
                </a:lnTo>
                <a:lnTo>
                  <a:pt x="0" y="5018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A"/>
          </a:p>
        </p:txBody>
      </p:sp>
      <p:sp>
        <p:nvSpPr>
          <p:cNvPr id="25" name="TextBox 25"/>
          <p:cNvSpPr txBox="1"/>
          <p:nvPr/>
        </p:nvSpPr>
        <p:spPr>
          <a:xfrm>
            <a:off x="1503257" y="5518826"/>
            <a:ext cx="6394567" cy="10925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006" algn="just">
              <a:lnSpc>
                <a:spcPct val="150000"/>
              </a:lnSpc>
              <a:buSzPct val="60000"/>
            </a:pP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 savings goals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096628" y="6340006"/>
            <a:ext cx="4717834" cy="971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006">
              <a:lnSpc>
                <a:spcPct val="150000"/>
              </a:lnSpc>
              <a:buSzPct val="60000"/>
            </a:pP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budget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003147" y="4191761"/>
            <a:ext cx="5529149" cy="8901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006" algn="just">
              <a:lnSpc>
                <a:spcPct val="150000"/>
              </a:lnSpc>
              <a:buSzPct val="60000"/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Spend responsibly </a:t>
            </a:r>
          </a:p>
        </p:txBody>
      </p:sp>
      <p:sp>
        <p:nvSpPr>
          <p:cNvPr id="30" name="Freeform 30"/>
          <p:cNvSpPr/>
          <p:nvPr/>
        </p:nvSpPr>
        <p:spPr>
          <a:xfrm rot="-8970905" flipH="1">
            <a:off x="7337391" y="7248542"/>
            <a:ext cx="1776375" cy="501826"/>
          </a:xfrm>
          <a:custGeom>
            <a:avLst/>
            <a:gdLst/>
            <a:ahLst/>
            <a:cxnLst/>
            <a:rect l="l" t="t" r="r" b="b"/>
            <a:pathLst>
              <a:path w="1776375" h="501826">
                <a:moveTo>
                  <a:pt x="1776375" y="0"/>
                </a:moveTo>
                <a:lnTo>
                  <a:pt x="0" y="0"/>
                </a:lnTo>
                <a:lnTo>
                  <a:pt x="0" y="501826"/>
                </a:lnTo>
                <a:lnTo>
                  <a:pt x="1776375" y="501826"/>
                </a:lnTo>
                <a:lnTo>
                  <a:pt x="177637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A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A055EFD-1B57-17D2-6AEA-751D08CD3682}"/>
              </a:ext>
            </a:extLst>
          </p:cNvPr>
          <p:cNvSpPr txBox="1"/>
          <p:nvPr/>
        </p:nvSpPr>
        <p:spPr>
          <a:xfrm>
            <a:off x="228600" y="620973"/>
            <a:ext cx="16462599" cy="41549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SAVINGS</a:t>
            </a:r>
          </a:p>
          <a:p>
            <a:pPr algn="ctr"/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NOW!!</a:t>
            </a:r>
          </a:p>
          <a:p>
            <a:pPr algn="ctr"/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br>
              <a:rPr lang="en-GB" sz="4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200" b="1" dirty="0">
              <a:latin typeface="Arial" panose="020B0604020202020204" pitchFamily="34" charset="0"/>
              <a:ea typeface="Fira Sans OT" panose="020B06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Money saving - Free business and finance icons">
            <a:extLst>
              <a:ext uri="{FF2B5EF4-FFF2-40B4-BE49-F238E27FC236}">
                <a16:creationId xmlns:a16="http://schemas.microsoft.com/office/drawing/2014/main" id="{E2B1AC8B-2160-6D52-9493-8446576AC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952" y="265266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Freeform 32"/>
          <p:cNvSpPr/>
          <p:nvPr/>
        </p:nvSpPr>
        <p:spPr>
          <a:xfrm rot="887923">
            <a:off x="-6052941" y="519622"/>
            <a:ext cx="13977230" cy="14342307"/>
          </a:xfrm>
          <a:custGeom>
            <a:avLst/>
            <a:gdLst/>
            <a:ahLst/>
            <a:cxnLst/>
            <a:rect l="l" t="t" r="r" b="b"/>
            <a:pathLst>
              <a:path w="13977230" h="14342307">
                <a:moveTo>
                  <a:pt x="0" y="0"/>
                </a:moveTo>
                <a:lnTo>
                  <a:pt x="13977230" y="0"/>
                </a:lnTo>
                <a:lnTo>
                  <a:pt x="13977230" y="14342307"/>
                </a:lnTo>
                <a:lnTo>
                  <a:pt x="0" y="143423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A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65854DC-4D56-236F-B9B8-ABAF4F8B1231}"/>
              </a:ext>
            </a:extLst>
          </p:cNvPr>
          <p:cNvSpPr/>
          <p:nvPr/>
        </p:nvSpPr>
        <p:spPr>
          <a:xfrm>
            <a:off x="355333" y="8470444"/>
            <a:ext cx="17176963" cy="1672332"/>
          </a:xfrm>
          <a:custGeom>
            <a:avLst/>
            <a:gdLst>
              <a:gd name="connsiteX0" fmla="*/ 0 w 17176963"/>
              <a:gd name="connsiteY0" fmla="*/ 278728 h 1672332"/>
              <a:gd name="connsiteX1" fmla="*/ 278728 w 17176963"/>
              <a:gd name="connsiteY1" fmla="*/ 0 h 1672332"/>
              <a:gd name="connsiteX2" fmla="*/ 16898235 w 17176963"/>
              <a:gd name="connsiteY2" fmla="*/ 0 h 1672332"/>
              <a:gd name="connsiteX3" fmla="*/ 17176963 w 17176963"/>
              <a:gd name="connsiteY3" fmla="*/ 278728 h 1672332"/>
              <a:gd name="connsiteX4" fmla="*/ 17176963 w 17176963"/>
              <a:gd name="connsiteY4" fmla="*/ 1393604 h 1672332"/>
              <a:gd name="connsiteX5" fmla="*/ 16898235 w 17176963"/>
              <a:gd name="connsiteY5" fmla="*/ 1672332 h 1672332"/>
              <a:gd name="connsiteX6" fmla="*/ 278728 w 17176963"/>
              <a:gd name="connsiteY6" fmla="*/ 1672332 h 1672332"/>
              <a:gd name="connsiteX7" fmla="*/ 0 w 17176963"/>
              <a:gd name="connsiteY7" fmla="*/ 1393604 h 1672332"/>
              <a:gd name="connsiteX8" fmla="*/ 0 w 17176963"/>
              <a:gd name="connsiteY8" fmla="*/ 278728 h 1672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76963" h="1672332" fill="none" extrusionOk="0">
                <a:moveTo>
                  <a:pt x="0" y="278728"/>
                </a:moveTo>
                <a:cubicBezTo>
                  <a:pt x="3024" y="121065"/>
                  <a:pt x="133860" y="248"/>
                  <a:pt x="278728" y="0"/>
                </a:cubicBezTo>
                <a:cubicBezTo>
                  <a:pt x="7952320" y="5678"/>
                  <a:pt x="11531196" y="59884"/>
                  <a:pt x="16898235" y="0"/>
                </a:cubicBezTo>
                <a:cubicBezTo>
                  <a:pt x="17048152" y="-952"/>
                  <a:pt x="17156622" y="123688"/>
                  <a:pt x="17176963" y="278728"/>
                </a:cubicBezTo>
                <a:cubicBezTo>
                  <a:pt x="17162601" y="569587"/>
                  <a:pt x="17116160" y="1169233"/>
                  <a:pt x="17176963" y="1393604"/>
                </a:cubicBezTo>
                <a:cubicBezTo>
                  <a:pt x="17149671" y="1554027"/>
                  <a:pt x="17068197" y="1648151"/>
                  <a:pt x="16898235" y="1672332"/>
                </a:cubicBezTo>
                <a:cubicBezTo>
                  <a:pt x="12651571" y="1558767"/>
                  <a:pt x="2622878" y="1630203"/>
                  <a:pt x="278728" y="1672332"/>
                </a:cubicBezTo>
                <a:cubicBezTo>
                  <a:pt x="103654" y="1650058"/>
                  <a:pt x="7244" y="1555840"/>
                  <a:pt x="0" y="1393604"/>
                </a:cubicBezTo>
                <a:cubicBezTo>
                  <a:pt x="-19681" y="1003756"/>
                  <a:pt x="35174" y="820448"/>
                  <a:pt x="0" y="278728"/>
                </a:cubicBezTo>
                <a:close/>
              </a:path>
              <a:path w="17176963" h="1672332" stroke="0" extrusionOk="0">
                <a:moveTo>
                  <a:pt x="0" y="278728"/>
                </a:moveTo>
                <a:cubicBezTo>
                  <a:pt x="23537" y="120423"/>
                  <a:pt x="130818" y="571"/>
                  <a:pt x="278728" y="0"/>
                </a:cubicBezTo>
                <a:cubicBezTo>
                  <a:pt x="2012176" y="67860"/>
                  <a:pt x="9271231" y="135832"/>
                  <a:pt x="16898235" y="0"/>
                </a:cubicBezTo>
                <a:cubicBezTo>
                  <a:pt x="17060905" y="-862"/>
                  <a:pt x="17194984" y="139792"/>
                  <a:pt x="17176963" y="278728"/>
                </a:cubicBezTo>
                <a:cubicBezTo>
                  <a:pt x="17156002" y="727937"/>
                  <a:pt x="17230814" y="1161918"/>
                  <a:pt x="17176963" y="1393604"/>
                </a:cubicBezTo>
                <a:cubicBezTo>
                  <a:pt x="17178811" y="1574529"/>
                  <a:pt x="17055924" y="1669231"/>
                  <a:pt x="16898235" y="1672332"/>
                </a:cubicBezTo>
                <a:cubicBezTo>
                  <a:pt x="11703192" y="1674081"/>
                  <a:pt x="5897549" y="1829782"/>
                  <a:pt x="278728" y="1672332"/>
                </a:cubicBezTo>
                <a:cubicBezTo>
                  <a:pt x="129271" y="1672382"/>
                  <a:pt x="11525" y="1547971"/>
                  <a:pt x="0" y="1393604"/>
                </a:cubicBezTo>
                <a:cubicBezTo>
                  <a:pt x="-98791" y="1164114"/>
                  <a:pt x="6839" y="486520"/>
                  <a:pt x="0" y="278728"/>
                </a:cubicBezTo>
                <a:close/>
              </a:path>
            </a:pathLst>
          </a:custGeom>
          <a:solidFill>
            <a:schemeClr val="tx1"/>
          </a:solidFill>
          <a:ln>
            <a:prstDash val="dashDot"/>
            <a:extLst>
              <a:ext uri="{C807C97D-BFC1-408E-A445-0C87EB9F89A2}">
                <ask:lineSketchStyleProps xmlns:ask="http://schemas.microsoft.com/office/drawing/2018/sketchyshapes" sd="85505101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433388" indent="-433388" algn="just">
              <a:lnSpc>
                <a:spcPct val="80000"/>
              </a:lnSpc>
            </a:pPr>
            <a:endParaRPr lang="en-US" sz="2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3388" indent="-433388" algn="ctr">
              <a:lnSpc>
                <a:spcPct val="8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MATTERS IS A SAVINGS HABIT; NOT HOW MUCH YOU SAVE</a:t>
            </a:r>
          </a:p>
        </p:txBody>
      </p:sp>
      <p:sp>
        <p:nvSpPr>
          <p:cNvPr id="3" name="Freeform 3"/>
          <p:cNvSpPr/>
          <p:nvPr/>
        </p:nvSpPr>
        <p:spPr>
          <a:xfrm rot="887923">
            <a:off x="10659606" y="-5257519"/>
            <a:ext cx="13977230" cy="14342307"/>
          </a:xfrm>
          <a:custGeom>
            <a:avLst/>
            <a:gdLst/>
            <a:ahLst/>
            <a:cxnLst/>
            <a:rect l="l" t="t" r="r" b="b"/>
            <a:pathLst>
              <a:path w="13977230" h="14342307">
                <a:moveTo>
                  <a:pt x="0" y="0"/>
                </a:moveTo>
                <a:lnTo>
                  <a:pt x="13977230" y="0"/>
                </a:lnTo>
                <a:lnTo>
                  <a:pt x="13977230" y="14342307"/>
                </a:lnTo>
                <a:lnTo>
                  <a:pt x="0" y="143423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A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4" b="21875"/>
          <a:stretch>
            <a:fillRect/>
          </a:stretch>
        </p:blipFill>
        <p:spPr>
          <a:xfrm flipH="1" flipV="1"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009461" y="1205980"/>
            <a:ext cx="6422296" cy="6422996"/>
            <a:chOff x="0" y="0"/>
            <a:chExt cx="6603840" cy="66045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03873" cy="6604508"/>
            </a:xfrm>
            <a:custGeom>
              <a:avLst/>
              <a:gdLst/>
              <a:ahLst/>
              <a:cxnLst/>
              <a:rect l="l" t="t" r="r" b="b"/>
              <a:pathLst>
                <a:path w="6603873" h="6604508">
                  <a:moveTo>
                    <a:pt x="0" y="3302254"/>
                  </a:moveTo>
                  <a:cubicBezTo>
                    <a:pt x="0" y="1478534"/>
                    <a:pt x="1478280" y="0"/>
                    <a:pt x="3301873" y="0"/>
                  </a:cubicBezTo>
                  <a:lnTo>
                    <a:pt x="3301873" y="25527"/>
                  </a:lnTo>
                  <a:lnTo>
                    <a:pt x="3301873" y="0"/>
                  </a:lnTo>
                  <a:cubicBezTo>
                    <a:pt x="5125466" y="0"/>
                    <a:pt x="6603873" y="1478534"/>
                    <a:pt x="6603873" y="3302254"/>
                  </a:cubicBezTo>
                  <a:cubicBezTo>
                    <a:pt x="6603873" y="5125974"/>
                    <a:pt x="5125466" y="6604508"/>
                    <a:pt x="3301873" y="6604508"/>
                  </a:cubicBezTo>
                  <a:lnTo>
                    <a:pt x="3301873" y="6578981"/>
                  </a:lnTo>
                  <a:lnTo>
                    <a:pt x="3301873" y="6604508"/>
                  </a:lnTo>
                  <a:cubicBezTo>
                    <a:pt x="1478280" y="6604508"/>
                    <a:pt x="0" y="5126101"/>
                    <a:pt x="0" y="3302254"/>
                  </a:cubicBezTo>
                  <a:lnTo>
                    <a:pt x="25527" y="3302254"/>
                  </a:lnTo>
                  <a:lnTo>
                    <a:pt x="46990" y="3316097"/>
                  </a:lnTo>
                  <a:cubicBezTo>
                    <a:pt x="40894" y="3325622"/>
                    <a:pt x="29210" y="3330067"/>
                    <a:pt x="18288" y="3326892"/>
                  </a:cubicBezTo>
                  <a:cubicBezTo>
                    <a:pt x="7366" y="3323717"/>
                    <a:pt x="0" y="3313684"/>
                    <a:pt x="0" y="3302254"/>
                  </a:cubicBezTo>
                  <a:moveTo>
                    <a:pt x="51181" y="3302254"/>
                  </a:moveTo>
                  <a:lnTo>
                    <a:pt x="25527" y="3302254"/>
                  </a:lnTo>
                  <a:lnTo>
                    <a:pt x="4064" y="3288538"/>
                  </a:lnTo>
                  <a:cubicBezTo>
                    <a:pt x="10160" y="3279013"/>
                    <a:pt x="21844" y="3274568"/>
                    <a:pt x="32766" y="3277743"/>
                  </a:cubicBezTo>
                  <a:cubicBezTo>
                    <a:pt x="43688" y="3280918"/>
                    <a:pt x="51181" y="3290951"/>
                    <a:pt x="51181" y="3302254"/>
                  </a:cubicBezTo>
                  <a:cubicBezTo>
                    <a:pt x="51181" y="5097780"/>
                    <a:pt x="1506601" y="6553454"/>
                    <a:pt x="3302000" y="6553454"/>
                  </a:cubicBezTo>
                  <a:cubicBezTo>
                    <a:pt x="5097399" y="6553454"/>
                    <a:pt x="6552819" y="5097907"/>
                    <a:pt x="6552819" y="3302254"/>
                  </a:cubicBezTo>
                  <a:lnTo>
                    <a:pt x="6578346" y="3302254"/>
                  </a:lnTo>
                  <a:lnTo>
                    <a:pt x="6552819" y="3302254"/>
                  </a:lnTo>
                  <a:cubicBezTo>
                    <a:pt x="6552819" y="1506728"/>
                    <a:pt x="5097399" y="51054"/>
                    <a:pt x="3302000" y="51054"/>
                  </a:cubicBezTo>
                  <a:lnTo>
                    <a:pt x="3302000" y="25527"/>
                  </a:lnTo>
                  <a:lnTo>
                    <a:pt x="3302000" y="51181"/>
                  </a:lnTo>
                  <a:cubicBezTo>
                    <a:pt x="1506601" y="51181"/>
                    <a:pt x="51181" y="1506728"/>
                    <a:pt x="51181" y="3302381"/>
                  </a:cubicBezTo>
                  <a:close/>
                </a:path>
              </a:pathLst>
            </a:custGeom>
            <a:solidFill>
              <a:srgbClr val="999999"/>
            </a:solidFill>
          </p:spPr>
          <p:txBody>
            <a:bodyPr/>
            <a:lstStyle/>
            <a:p>
              <a:endParaRPr lang="en-NA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3249489" y="3420644"/>
            <a:ext cx="1883556" cy="1883556"/>
            <a:chOff x="0" y="0"/>
            <a:chExt cx="1936800" cy="1936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36750" cy="1936750"/>
            </a:xfrm>
            <a:custGeom>
              <a:avLst/>
              <a:gdLst/>
              <a:ahLst/>
              <a:cxnLst/>
              <a:rect l="l" t="t" r="r" b="b"/>
              <a:pathLst>
                <a:path w="1936750" h="1936750">
                  <a:moveTo>
                    <a:pt x="0" y="968375"/>
                  </a:moveTo>
                  <a:cubicBezTo>
                    <a:pt x="0" y="433578"/>
                    <a:pt x="433578" y="0"/>
                    <a:pt x="968375" y="0"/>
                  </a:cubicBezTo>
                  <a:cubicBezTo>
                    <a:pt x="1503172" y="0"/>
                    <a:pt x="1936750" y="433578"/>
                    <a:pt x="1936750" y="968375"/>
                  </a:cubicBezTo>
                  <a:cubicBezTo>
                    <a:pt x="1936750" y="1503172"/>
                    <a:pt x="1503172" y="1936750"/>
                    <a:pt x="968375" y="1936750"/>
                  </a:cubicBezTo>
                  <a:cubicBezTo>
                    <a:pt x="433578" y="1936750"/>
                    <a:pt x="0" y="1503172"/>
                    <a:pt x="0" y="968375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555555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NA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0F70D0A-D3BB-3B04-A2D9-E68F91E89BDC}"/>
              </a:ext>
            </a:extLst>
          </p:cNvPr>
          <p:cNvGrpSpPr/>
          <p:nvPr/>
        </p:nvGrpSpPr>
        <p:grpSpPr>
          <a:xfrm>
            <a:off x="10417906" y="561956"/>
            <a:ext cx="7595843" cy="7175718"/>
            <a:chOff x="9144000" y="1950126"/>
            <a:chExt cx="7595843" cy="7175718"/>
          </a:xfrm>
        </p:grpSpPr>
        <p:grpSp>
          <p:nvGrpSpPr>
            <p:cNvPr id="5" name="Group 5"/>
            <p:cNvGrpSpPr/>
            <p:nvPr/>
          </p:nvGrpSpPr>
          <p:grpSpPr>
            <a:xfrm>
              <a:off x="10860907" y="4278313"/>
              <a:ext cx="1309387" cy="2127228"/>
              <a:chOff x="0" y="0"/>
              <a:chExt cx="1346400" cy="218736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346454" cy="2187448"/>
              </a:xfrm>
              <a:custGeom>
                <a:avLst/>
                <a:gdLst/>
                <a:ahLst/>
                <a:cxnLst/>
                <a:rect l="l" t="t" r="r" b="b"/>
                <a:pathLst>
                  <a:path w="1346454" h="2187448">
                    <a:moveTo>
                      <a:pt x="1346454" y="472694"/>
                    </a:moveTo>
                    <a:cubicBezTo>
                      <a:pt x="993775" y="0"/>
                      <a:pt x="993775" y="0"/>
                      <a:pt x="993775" y="0"/>
                    </a:cubicBezTo>
                    <a:cubicBezTo>
                      <a:pt x="697230" y="216281"/>
                      <a:pt x="464820" y="512826"/>
                      <a:pt x="328549" y="849249"/>
                    </a:cubicBezTo>
                    <a:cubicBezTo>
                      <a:pt x="0" y="897382"/>
                      <a:pt x="0" y="897382"/>
                      <a:pt x="0" y="897382"/>
                    </a:cubicBezTo>
                    <a:cubicBezTo>
                      <a:pt x="240411" y="1129792"/>
                      <a:pt x="240411" y="1129792"/>
                      <a:pt x="240411" y="1129792"/>
                    </a:cubicBezTo>
                    <a:cubicBezTo>
                      <a:pt x="208407" y="1274064"/>
                      <a:pt x="184277" y="1426210"/>
                      <a:pt x="184277" y="1586484"/>
                    </a:cubicBezTo>
                    <a:cubicBezTo>
                      <a:pt x="184277" y="1794764"/>
                      <a:pt x="216281" y="1995170"/>
                      <a:pt x="280416" y="2187448"/>
                    </a:cubicBezTo>
                    <a:cubicBezTo>
                      <a:pt x="865505" y="1971040"/>
                      <a:pt x="865505" y="1971040"/>
                      <a:pt x="865505" y="1971040"/>
                    </a:cubicBezTo>
                    <a:cubicBezTo>
                      <a:pt x="817372" y="1842897"/>
                      <a:pt x="793369" y="1698625"/>
                      <a:pt x="793369" y="1554353"/>
                    </a:cubicBezTo>
                    <a:cubicBezTo>
                      <a:pt x="793369" y="1105662"/>
                      <a:pt x="1017778" y="713105"/>
                      <a:pt x="1346327" y="47269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0000">
                      <a:alpha val="100000"/>
                    </a:srgbClr>
                  </a:gs>
                  <a:gs pos="100000">
                    <a:srgbClr val="555555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NA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11132587" y="6192678"/>
              <a:ext cx="1806533" cy="1522249"/>
              <a:chOff x="0" y="0"/>
              <a:chExt cx="1857600" cy="156528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857629" cy="1565275"/>
              </a:xfrm>
              <a:custGeom>
                <a:avLst/>
                <a:gdLst/>
                <a:ahLst/>
                <a:cxnLst/>
                <a:rect l="l" t="t" r="r" b="b"/>
                <a:pathLst>
                  <a:path w="1857629" h="1565275">
                    <a:moveTo>
                      <a:pt x="1857629" y="931164"/>
                    </a:moveTo>
                    <a:cubicBezTo>
                      <a:pt x="1857629" y="931164"/>
                      <a:pt x="1857629" y="931164"/>
                      <a:pt x="1857629" y="931164"/>
                    </a:cubicBezTo>
                    <a:cubicBezTo>
                      <a:pt x="1265047" y="931164"/>
                      <a:pt x="760603" y="537845"/>
                      <a:pt x="584454" y="0"/>
                    </a:cubicBezTo>
                    <a:cubicBezTo>
                      <a:pt x="0" y="216789"/>
                      <a:pt x="0" y="216789"/>
                      <a:pt x="0" y="216789"/>
                    </a:cubicBezTo>
                    <a:cubicBezTo>
                      <a:pt x="112141" y="569976"/>
                      <a:pt x="320294" y="874903"/>
                      <a:pt x="592455" y="1099693"/>
                    </a:cubicBezTo>
                    <a:cubicBezTo>
                      <a:pt x="536448" y="1444879"/>
                      <a:pt x="536448" y="1444879"/>
                      <a:pt x="536448" y="1444879"/>
                    </a:cubicBezTo>
                    <a:cubicBezTo>
                      <a:pt x="840740" y="1284351"/>
                      <a:pt x="840740" y="1284351"/>
                      <a:pt x="840740" y="1284351"/>
                    </a:cubicBezTo>
                    <a:cubicBezTo>
                      <a:pt x="1137031" y="1461008"/>
                      <a:pt x="1489329" y="1565275"/>
                      <a:pt x="1857629" y="1565275"/>
                    </a:cubicBezTo>
                    <a:lnTo>
                      <a:pt x="1857629" y="931164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00">
                      <a:alpha val="100000"/>
                    </a:srgbClr>
                  </a:gs>
                  <a:gs pos="100000">
                    <a:srgbClr val="555555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NA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12939120" y="6192678"/>
              <a:ext cx="1806533" cy="1522249"/>
              <a:chOff x="0" y="0"/>
              <a:chExt cx="1857600" cy="156528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857629" cy="1565275"/>
              </a:xfrm>
              <a:custGeom>
                <a:avLst/>
                <a:gdLst/>
                <a:ahLst/>
                <a:cxnLst/>
                <a:rect l="l" t="t" r="r" b="b"/>
                <a:pathLst>
                  <a:path w="1857629" h="1565275">
                    <a:moveTo>
                      <a:pt x="1857629" y="216789"/>
                    </a:moveTo>
                    <a:cubicBezTo>
                      <a:pt x="1273048" y="0"/>
                      <a:pt x="1273048" y="0"/>
                      <a:pt x="1273048" y="0"/>
                    </a:cubicBezTo>
                    <a:cubicBezTo>
                      <a:pt x="1096899" y="537845"/>
                      <a:pt x="592455" y="931164"/>
                      <a:pt x="0" y="931164"/>
                    </a:cubicBezTo>
                    <a:cubicBezTo>
                      <a:pt x="0" y="1565275"/>
                      <a:pt x="0" y="1565275"/>
                      <a:pt x="0" y="1565275"/>
                    </a:cubicBezTo>
                    <a:cubicBezTo>
                      <a:pt x="368300" y="1565275"/>
                      <a:pt x="720598" y="1460881"/>
                      <a:pt x="1016889" y="1284351"/>
                    </a:cubicBezTo>
                    <a:cubicBezTo>
                      <a:pt x="1321181" y="1444879"/>
                      <a:pt x="1321181" y="1444879"/>
                      <a:pt x="1321181" y="1444879"/>
                    </a:cubicBezTo>
                    <a:cubicBezTo>
                      <a:pt x="1265174" y="1099693"/>
                      <a:pt x="1265174" y="1099693"/>
                      <a:pt x="1265174" y="1099693"/>
                    </a:cubicBezTo>
                    <a:cubicBezTo>
                      <a:pt x="1537462" y="874903"/>
                      <a:pt x="1745615" y="569849"/>
                      <a:pt x="1857629" y="21666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0000">
                      <a:alpha val="100000"/>
                    </a:srgbClr>
                  </a:gs>
                  <a:gs pos="100000">
                    <a:srgbClr val="555555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NA"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13710748" y="4278313"/>
              <a:ext cx="1306586" cy="2127228"/>
              <a:chOff x="0" y="0"/>
              <a:chExt cx="1343520" cy="218736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343533" cy="2187321"/>
              </a:xfrm>
              <a:custGeom>
                <a:avLst/>
                <a:gdLst/>
                <a:ahLst/>
                <a:cxnLst/>
                <a:rect l="l" t="t" r="r" b="b"/>
                <a:pathLst>
                  <a:path w="1343533" h="2187321">
                    <a:moveTo>
                      <a:pt x="1343533" y="897382"/>
                    </a:moveTo>
                    <a:cubicBezTo>
                      <a:pt x="1015619" y="849249"/>
                      <a:pt x="1015619" y="849249"/>
                      <a:pt x="1015619" y="849249"/>
                    </a:cubicBezTo>
                    <a:cubicBezTo>
                      <a:pt x="879729" y="512826"/>
                      <a:pt x="647827" y="216281"/>
                      <a:pt x="351917" y="0"/>
                    </a:cubicBezTo>
                    <a:cubicBezTo>
                      <a:pt x="0" y="472694"/>
                      <a:pt x="0" y="472694"/>
                      <a:pt x="0" y="472694"/>
                    </a:cubicBezTo>
                    <a:cubicBezTo>
                      <a:pt x="327914" y="713105"/>
                      <a:pt x="551815" y="1105662"/>
                      <a:pt x="551815" y="1554353"/>
                    </a:cubicBezTo>
                    <a:cubicBezTo>
                      <a:pt x="551815" y="1698625"/>
                      <a:pt x="527812" y="1842770"/>
                      <a:pt x="479806" y="1971040"/>
                    </a:cubicBezTo>
                    <a:cubicBezTo>
                      <a:pt x="1063625" y="2187321"/>
                      <a:pt x="1063625" y="2187321"/>
                      <a:pt x="1063625" y="2187321"/>
                    </a:cubicBezTo>
                    <a:cubicBezTo>
                      <a:pt x="1127633" y="1995043"/>
                      <a:pt x="1159637" y="1794764"/>
                      <a:pt x="1159637" y="1586357"/>
                    </a:cubicBezTo>
                    <a:cubicBezTo>
                      <a:pt x="1159637" y="1426083"/>
                      <a:pt x="1135634" y="1273937"/>
                      <a:pt x="1103630" y="1129665"/>
                    </a:cubicBezTo>
                    <a:lnTo>
                      <a:pt x="1343533" y="89725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00">
                      <a:alpha val="100000"/>
                    </a:srgbClr>
                  </a:gs>
                  <a:gs pos="100000">
                    <a:srgbClr val="555555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NA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1824391" y="3645326"/>
              <a:ext cx="2229458" cy="1093023"/>
              <a:chOff x="0" y="0"/>
              <a:chExt cx="2292480" cy="112392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292477" cy="1123950"/>
              </a:xfrm>
              <a:custGeom>
                <a:avLst/>
                <a:gdLst/>
                <a:ahLst/>
                <a:cxnLst/>
                <a:rect l="l" t="t" r="r" b="b"/>
                <a:pathLst>
                  <a:path w="2292477" h="1123950">
                    <a:moveTo>
                      <a:pt x="1290574" y="280924"/>
                    </a:moveTo>
                    <a:cubicBezTo>
                      <a:pt x="1146302" y="0"/>
                      <a:pt x="1146302" y="0"/>
                      <a:pt x="1146302" y="0"/>
                    </a:cubicBezTo>
                    <a:cubicBezTo>
                      <a:pt x="1001903" y="280924"/>
                      <a:pt x="1001903" y="280924"/>
                      <a:pt x="1001903" y="280924"/>
                    </a:cubicBezTo>
                    <a:cubicBezTo>
                      <a:pt x="625221" y="313055"/>
                      <a:pt x="280543" y="441579"/>
                      <a:pt x="0" y="650240"/>
                    </a:cubicBezTo>
                    <a:cubicBezTo>
                      <a:pt x="352679" y="1123950"/>
                      <a:pt x="352679" y="1123950"/>
                      <a:pt x="352679" y="1123950"/>
                    </a:cubicBezTo>
                    <a:cubicBezTo>
                      <a:pt x="577088" y="955294"/>
                      <a:pt x="849630" y="859028"/>
                      <a:pt x="1146302" y="859028"/>
                    </a:cubicBezTo>
                    <a:cubicBezTo>
                      <a:pt x="1442974" y="859028"/>
                      <a:pt x="1715389" y="955421"/>
                      <a:pt x="1939798" y="1123950"/>
                    </a:cubicBezTo>
                    <a:cubicBezTo>
                      <a:pt x="2292477" y="650240"/>
                      <a:pt x="2292477" y="650240"/>
                      <a:pt x="2292477" y="650240"/>
                    </a:cubicBezTo>
                    <a:cubicBezTo>
                      <a:pt x="2011934" y="441452"/>
                      <a:pt x="1667256" y="313055"/>
                      <a:pt x="1290574" y="28092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0000">
                      <a:alpha val="100000"/>
                    </a:srgbClr>
                  </a:gs>
                  <a:gs pos="100000">
                    <a:srgbClr val="555555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NA"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12238213" y="1950126"/>
              <a:ext cx="1404615" cy="1404615"/>
              <a:chOff x="0" y="0"/>
              <a:chExt cx="1444320" cy="144432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444244" cy="1444244"/>
              </a:xfrm>
              <a:custGeom>
                <a:avLst/>
                <a:gdLst/>
                <a:ahLst/>
                <a:cxnLst/>
                <a:rect l="l" t="t" r="r" b="b"/>
                <a:pathLst>
                  <a:path w="1444244" h="1444244">
                    <a:moveTo>
                      <a:pt x="0" y="722122"/>
                    </a:moveTo>
                    <a:cubicBezTo>
                      <a:pt x="0" y="323342"/>
                      <a:pt x="323342" y="0"/>
                      <a:pt x="722122" y="0"/>
                    </a:cubicBezTo>
                    <a:cubicBezTo>
                      <a:pt x="1120902" y="0"/>
                      <a:pt x="1444244" y="323342"/>
                      <a:pt x="1444244" y="722122"/>
                    </a:cubicBezTo>
                    <a:cubicBezTo>
                      <a:pt x="1444244" y="1120902"/>
                      <a:pt x="1120902" y="1444244"/>
                      <a:pt x="722122" y="1444244"/>
                    </a:cubicBezTo>
                    <a:cubicBezTo>
                      <a:pt x="323342" y="1444244"/>
                      <a:pt x="0" y="1121029"/>
                      <a:pt x="0" y="72212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0000">
                      <a:alpha val="100000"/>
                    </a:srgbClr>
                  </a:gs>
                  <a:gs pos="100000">
                    <a:srgbClr val="555555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NA"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15335228" y="4145274"/>
              <a:ext cx="1404615" cy="1405315"/>
              <a:chOff x="0" y="0"/>
              <a:chExt cx="1444320" cy="144504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444244" cy="1445006"/>
              </a:xfrm>
              <a:custGeom>
                <a:avLst/>
                <a:gdLst/>
                <a:ahLst/>
                <a:cxnLst/>
                <a:rect l="l" t="t" r="r" b="b"/>
                <a:pathLst>
                  <a:path w="1444244" h="1445006">
                    <a:moveTo>
                      <a:pt x="0" y="722503"/>
                    </a:moveTo>
                    <a:cubicBezTo>
                      <a:pt x="0" y="323469"/>
                      <a:pt x="323342" y="0"/>
                      <a:pt x="722122" y="0"/>
                    </a:cubicBezTo>
                    <a:cubicBezTo>
                      <a:pt x="1120902" y="0"/>
                      <a:pt x="1444244" y="323469"/>
                      <a:pt x="1444244" y="722503"/>
                    </a:cubicBezTo>
                    <a:cubicBezTo>
                      <a:pt x="1444244" y="1121537"/>
                      <a:pt x="1120902" y="1445006"/>
                      <a:pt x="722122" y="1445006"/>
                    </a:cubicBezTo>
                    <a:cubicBezTo>
                      <a:pt x="323342" y="1445006"/>
                      <a:pt x="0" y="1121537"/>
                      <a:pt x="0" y="72250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0000">
                      <a:alpha val="100000"/>
                    </a:srgbClr>
                  </a:gs>
                  <a:gs pos="100000">
                    <a:srgbClr val="555555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NA"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14180587" y="7721229"/>
              <a:ext cx="1404615" cy="1404615"/>
              <a:chOff x="0" y="0"/>
              <a:chExt cx="1444320" cy="144432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444244" cy="1444244"/>
              </a:xfrm>
              <a:custGeom>
                <a:avLst/>
                <a:gdLst/>
                <a:ahLst/>
                <a:cxnLst/>
                <a:rect l="l" t="t" r="r" b="b"/>
                <a:pathLst>
                  <a:path w="1444244" h="1444244">
                    <a:moveTo>
                      <a:pt x="0" y="722122"/>
                    </a:moveTo>
                    <a:cubicBezTo>
                      <a:pt x="0" y="323342"/>
                      <a:pt x="323342" y="0"/>
                      <a:pt x="722122" y="0"/>
                    </a:cubicBezTo>
                    <a:cubicBezTo>
                      <a:pt x="1120902" y="0"/>
                      <a:pt x="1444244" y="323342"/>
                      <a:pt x="1444244" y="722122"/>
                    </a:cubicBezTo>
                    <a:cubicBezTo>
                      <a:pt x="1444244" y="1120902"/>
                      <a:pt x="1120902" y="1444244"/>
                      <a:pt x="722122" y="1444244"/>
                    </a:cubicBezTo>
                    <a:cubicBezTo>
                      <a:pt x="323342" y="1444244"/>
                      <a:pt x="0" y="1121029"/>
                      <a:pt x="0" y="72212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0000">
                      <a:alpha val="100000"/>
                    </a:srgbClr>
                  </a:gs>
                  <a:gs pos="100000">
                    <a:srgbClr val="555555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NA"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0376364" y="7721229"/>
              <a:ext cx="1404615" cy="1404615"/>
              <a:chOff x="0" y="0"/>
              <a:chExt cx="1444320" cy="144432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444244" cy="1444244"/>
              </a:xfrm>
              <a:custGeom>
                <a:avLst/>
                <a:gdLst/>
                <a:ahLst/>
                <a:cxnLst/>
                <a:rect l="l" t="t" r="r" b="b"/>
                <a:pathLst>
                  <a:path w="1444244" h="1444244">
                    <a:moveTo>
                      <a:pt x="0" y="722122"/>
                    </a:moveTo>
                    <a:cubicBezTo>
                      <a:pt x="0" y="323342"/>
                      <a:pt x="323342" y="0"/>
                      <a:pt x="722122" y="0"/>
                    </a:cubicBezTo>
                    <a:cubicBezTo>
                      <a:pt x="1120902" y="0"/>
                      <a:pt x="1444244" y="323342"/>
                      <a:pt x="1444244" y="722122"/>
                    </a:cubicBezTo>
                    <a:cubicBezTo>
                      <a:pt x="1444244" y="1120902"/>
                      <a:pt x="1120902" y="1444244"/>
                      <a:pt x="722122" y="1444244"/>
                    </a:cubicBezTo>
                    <a:cubicBezTo>
                      <a:pt x="323342" y="1444244"/>
                      <a:pt x="0" y="1121029"/>
                      <a:pt x="0" y="72212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0000">
                      <a:alpha val="100000"/>
                    </a:srgbClr>
                  </a:gs>
                  <a:gs pos="100000">
                    <a:srgbClr val="555555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NA"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9144000" y="4145274"/>
              <a:ext cx="1405315" cy="1405315"/>
              <a:chOff x="0" y="0"/>
              <a:chExt cx="1445040" cy="144504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445006" cy="1445006"/>
              </a:xfrm>
              <a:custGeom>
                <a:avLst/>
                <a:gdLst/>
                <a:ahLst/>
                <a:cxnLst/>
                <a:rect l="l" t="t" r="r" b="b"/>
                <a:pathLst>
                  <a:path w="1445006" h="1445006">
                    <a:moveTo>
                      <a:pt x="0" y="722503"/>
                    </a:moveTo>
                    <a:cubicBezTo>
                      <a:pt x="0" y="323469"/>
                      <a:pt x="323469" y="0"/>
                      <a:pt x="722503" y="0"/>
                    </a:cubicBezTo>
                    <a:cubicBezTo>
                      <a:pt x="1121537" y="0"/>
                      <a:pt x="1445006" y="323469"/>
                      <a:pt x="1445006" y="722503"/>
                    </a:cubicBezTo>
                    <a:cubicBezTo>
                      <a:pt x="1445006" y="1121537"/>
                      <a:pt x="1121537" y="1445006"/>
                      <a:pt x="722503" y="1445006"/>
                    </a:cubicBezTo>
                    <a:cubicBezTo>
                      <a:pt x="323469" y="1445006"/>
                      <a:pt x="0" y="1121537"/>
                      <a:pt x="0" y="72250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0000">
                      <a:alpha val="100000"/>
                    </a:srgbClr>
                  </a:gs>
                  <a:gs pos="100000">
                    <a:srgbClr val="555555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NA"/>
              </a:p>
            </p:txBody>
          </p:sp>
        </p:grpSp>
        <p:sp>
          <p:nvSpPr>
            <p:cNvPr id="30" name="Freeform 30"/>
            <p:cNvSpPr/>
            <p:nvPr/>
          </p:nvSpPr>
          <p:spPr>
            <a:xfrm>
              <a:off x="14486118" y="8030286"/>
              <a:ext cx="849110" cy="827496"/>
            </a:xfrm>
            <a:custGeom>
              <a:avLst/>
              <a:gdLst/>
              <a:ahLst/>
              <a:cxnLst/>
              <a:rect l="l" t="t" r="r" b="b"/>
              <a:pathLst>
                <a:path w="849110" h="827496">
                  <a:moveTo>
                    <a:pt x="0" y="0"/>
                  </a:moveTo>
                  <a:lnTo>
                    <a:pt x="849110" y="0"/>
                  </a:lnTo>
                  <a:lnTo>
                    <a:pt x="849110" y="827497"/>
                  </a:lnTo>
                  <a:lnTo>
                    <a:pt x="0" y="8274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NA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15632519" y="4364397"/>
              <a:ext cx="810032" cy="779103"/>
            </a:xfrm>
            <a:custGeom>
              <a:avLst/>
              <a:gdLst/>
              <a:ahLst/>
              <a:cxnLst/>
              <a:rect l="l" t="t" r="r" b="b"/>
              <a:pathLst>
                <a:path w="810032" h="779103">
                  <a:moveTo>
                    <a:pt x="0" y="0"/>
                  </a:moveTo>
                  <a:lnTo>
                    <a:pt x="810032" y="0"/>
                  </a:lnTo>
                  <a:lnTo>
                    <a:pt x="810032" y="779103"/>
                  </a:lnTo>
                  <a:lnTo>
                    <a:pt x="0" y="7791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NA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10628887" y="7989290"/>
              <a:ext cx="899568" cy="868492"/>
            </a:xfrm>
            <a:custGeom>
              <a:avLst/>
              <a:gdLst/>
              <a:ahLst/>
              <a:cxnLst/>
              <a:rect l="l" t="t" r="r" b="b"/>
              <a:pathLst>
                <a:path w="899568" h="868492">
                  <a:moveTo>
                    <a:pt x="0" y="0"/>
                  </a:moveTo>
                  <a:lnTo>
                    <a:pt x="899568" y="0"/>
                  </a:lnTo>
                  <a:lnTo>
                    <a:pt x="899568" y="868493"/>
                  </a:lnTo>
                  <a:lnTo>
                    <a:pt x="0" y="8684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NA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12541476" y="2268825"/>
              <a:ext cx="787256" cy="767216"/>
            </a:xfrm>
            <a:custGeom>
              <a:avLst/>
              <a:gdLst/>
              <a:ahLst/>
              <a:cxnLst/>
              <a:rect l="l" t="t" r="r" b="b"/>
              <a:pathLst>
                <a:path w="787256" h="767216">
                  <a:moveTo>
                    <a:pt x="0" y="0"/>
                  </a:moveTo>
                  <a:lnTo>
                    <a:pt x="787256" y="0"/>
                  </a:lnTo>
                  <a:lnTo>
                    <a:pt x="787256" y="767216"/>
                  </a:lnTo>
                  <a:lnTo>
                    <a:pt x="0" y="767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NA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9357344" y="4301671"/>
              <a:ext cx="978628" cy="991244"/>
            </a:xfrm>
            <a:custGeom>
              <a:avLst/>
              <a:gdLst/>
              <a:ahLst/>
              <a:cxnLst/>
              <a:rect l="l" t="t" r="r" b="b"/>
              <a:pathLst>
                <a:path w="978628" h="991244">
                  <a:moveTo>
                    <a:pt x="0" y="0"/>
                  </a:moveTo>
                  <a:lnTo>
                    <a:pt x="978627" y="0"/>
                  </a:lnTo>
                  <a:lnTo>
                    <a:pt x="978627" y="991244"/>
                  </a:lnTo>
                  <a:lnTo>
                    <a:pt x="0" y="991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NA"/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1245782" y="2453798"/>
            <a:ext cx="898685" cy="892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75"/>
              </a:lnSpc>
              <a:spcBef>
                <a:spcPct val="0"/>
              </a:spcBef>
            </a:pPr>
            <a:r>
              <a:rPr lang="en-US" sz="4982" spc="-99" dirty="0">
                <a:solidFill>
                  <a:srgbClr val="010101"/>
                </a:solidFill>
                <a:latin typeface="Montserrat Light Bold"/>
              </a:rPr>
              <a:t>01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112425" y="2320781"/>
            <a:ext cx="898685" cy="892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75"/>
              </a:lnSpc>
              <a:spcBef>
                <a:spcPct val="0"/>
              </a:spcBef>
            </a:pPr>
            <a:r>
              <a:rPr lang="en-US" sz="4982" spc="-99" dirty="0">
                <a:solidFill>
                  <a:srgbClr val="010101"/>
                </a:solidFill>
                <a:latin typeface="Montserrat Light Bold"/>
              </a:rPr>
              <a:t>02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432435" y="6519351"/>
            <a:ext cx="898685" cy="892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75"/>
              </a:lnSpc>
              <a:spcBef>
                <a:spcPct val="0"/>
              </a:spcBef>
            </a:pPr>
            <a:r>
              <a:rPr lang="en-US" sz="4982" spc="-99" dirty="0">
                <a:solidFill>
                  <a:srgbClr val="010101"/>
                </a:solidFill>
                <a:latin typeface="Montserrat Light Bold"/>
              </a:rPr>
              <a:t>03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7058189" y="6640625"/>
            <a:ext cx="898685" cy="892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75"/>
              </a:lnSpc>
              <a:spcBef>
                <a:spcPct val="0"/>
              </a:spcBef>
            </a:pPr>
            <a:r>
              <a:rPr lang="en-US" sz="4982" spc="-99" dirty="0">
                <a:solidFill>
                  <a:srgbClr val="010101"/>
                </a:solidFill>
                <a:latin typeface="Montserrat Light Bold"/>
              </a:rPr>
              <a:t>04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DF0B377-CC74-79CC-4F54-64710E15A42F}"/>
              </a:ext>
            </a:extLst>
          </p:cNvPr>
          <p:cNvSpPr txBox="1"/>
          <p:nvPr/>
        </p:nvSpPr>
        <p:spPr>
          <a:xfrm>
            <a:off x="-2859974" y="254972"/>
            <a:ext cx="1584929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SAVINGS &amp; INVESTMENT </a:t>
            </a:r>
            <a:br>
              <a:rPr lang="en-GB" sz="4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9">
            <a:extLst>
              <a:ext uri="{FF2B5EF4-FFF2-40B4-BE49-F238E27FC236}">
                <a16:creationId xmlns:a16="http://schemas.microsoft.com/office/drawing/2014/main" id="{174F5C8E-C684-7462-B7B7-7DC156041594}"/>
              </a:ext>
            </a:extLst>
          </p:cNvPr>
          <p:cNvSpPr txBox="1"/>
          <p:nvPr/>
        </p:nvSpPr>
        <p:spPr>
          <a:xfrm>
            <a:off x="290830" y="4027224"/>
            <a:ext cx="4633242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 algn="just">
              <a:spcAft>
                <a:spcPts val="1500"/>
              </a:spcAft>
              <a:buFont typeface="Symbol" panose="05050102010706020507" pitchFamily="18" charset="2"/>
              <a:buChar char=""/>
            </a:pP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Every savings and investment carry certain degree of risk  </a:t>
            </a:r>
            <a:endParaRPr lang="en-NA" sz="3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3" name="TextBox 9">
            <a:extLst>
              <a:ext uri="{FF2B5EF4-FFF2-40B4-BE49-F238E27FC236}">
                <a16:creationId xmlns:a16="http://schemas.microsoft.com/office/drawing/2014/main" id="{DDA9B587-EEC7-5FCE-BA45-BF85B69564EA}"/>
              </a:ext>
            </a:extLst>
          </p:cNvPr>
          <p:cNvSpPr txBox="1"/>
          <p:nvPr/>
        </p:nvSpPr>
        <p:spPr>
          <a:xfrm>
            <a:off x="5801294" y="3935793"/>
            <a:ext cx="4633242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 algn="just">
              <a:spcAft>
                <a:spcPts val="1500"/>
              </a:spcAft>
              <a:buFont typeface="Symbol" panose="05050102010706020507" pitchFamily="18" charset="2"/>
              <a:buChar char=""/>
            </a:pP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Risk is determined by the type of investment or savings vehicle and the financial institution’s credibility </a:t>
            </a:r>
            <a:endParaRPr lang="en-NA" sz="3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4" name="TextBox 9">
            <a:extLst>
              <a:ext uri="{FF2B5EF4-FFF2-40B4-BE49-F238E27FC236}">
                <a16:creationId xmlns:a16="http://schemas.microsoft.com/office/drawing/2014/main" id="{20333A14-D60A-EB25-37BA-18C07A93AF57}"/>
              </a:ext>
            </a:extLst>
          </p:cNvPr>
          <p:cNvSpPr txBox="1"/>
          <p:nvPr/>
        </p:nvSpPr>
        <p:spPr>
          <a:xfrm>
            <a:off x="38350" y="7737674"/>
            <a:ext cx="4633242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 algn="just">
              <a:spcAft>
                <a:spcPts val="1500"/>
              </a:spcAft>
              <a:buFont typeface="Symbol" panose="05050102010706020507" pitchFamily="18" charset="2"/>
              <a:buChar char=""/>
            </a:pP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Savings are short-term in nature, normally have a lesser risk and hence lower returns</a:t>
            </a:r>
            <a:endParaRPr lang="en-NA" sz="3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5" name="TextBox 9">
            <a:extLst>
              <a:ext uri="{FF2B5EF4-FFF2-40B4-BE49-F238E27FC236}">
                <a16:creationId xmlns:a16="http://schemas.microsoft.com/office/drawing/2014/main" id="{058475C5-7D88-15C3-7FE7-2F5CD33CA00A}"/>
              </a:ext>
            </a:extLst>
          </p:cNvPr>
          <p:cNvSpPr txBox="1"/>
          <p:nvPr/>
        </p:nvSpPr>
        <p:spPr>
          <a:xfrm>
            <a:off x="6034758" y="8085772"/>
            <a:ext cx="4633242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 algn="just">
              <a:spcAft>
                <a:spcPts val="1500"/>
              </a:spcAft>
              <a:buFont typeface="Symbol" panose="05050102010706020507" pitchFamily="18" charset="2"/>
              <a:buChar char=""/>
            </a:pP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Investments are long-term in nature thus risk is elevated </a:t>
            </a:r>
            <a:endParaRPr lang="en-NA" sz="3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9" name="TextBox 7">
            <a:extLst>
              <a:ext uri="{FF2B5EF4-FFF2-40B4-BE49-F238E27FC236}">
                <a16:creationId xmlns:a16="http://schemas.microsoft.com/office/drawing/2014/main" id="{494C9670-2659-D437-3708-7991A6ABDE55}"/>
              </a:ext>
            </a:extLst>
          </p:cNvPr>
          <p:cNvSpPr txBox="1"/>
          <p:nvPr/>
        </p:nvSpPr>
        <p:spPr>
          <a:xfrm>
            <a:off x="11068551" y="7188002"/>
            <a:ext cx="4208864" cy="430750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59"/>
              </a:lnSpc>
            </a:pPr>
            <a:endParaRPr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A223C600-8878-01EA-F353-D3848A6A763F}"/>
              </a:ext>
            </a:extLst>
          </p:cNvPr>
          <p:cNvSpPr/>
          <p:nvPr/>
        </p:nvSpPr>
        <p:spPr>
          <a:xfrm>
            <a:off x="357958" y="1066833"/>
            <a:ext cx="10452684" cy="1170617"/>
          </a:xfrm>
          <a:custGeom>
            <a:avLst/>
            <a:gdLst>
              <a:gd name="connsiteX0" fmla="*/ 0 w 10452684"/>
              <a:gd name="connsiteY0" fmla="*/ 585309 h 1170617"/>
              <a:gd name="connsiteX1" fmla="*/ 5226342 w 10452684"/>
              <a:gd name="connsiteY1" fmla="*/ 0 h 1170617"/>
              <a:gd name="connsiteX2" fmla="*/ 10452684 w 10452684"/>
              <a:gd name="connsiteY2" fmla="*/ 585309 h 1170617"/>
              <a:gd name="connsiteX3" fmla="*/ 5226342 w 10452684"/>
              <a:gd name="connsiteY3" fmla="*/ 1170618 h 1170617"/>
              <a:gd name="connsiteX4" fmla="*/ 0 w 10452684"/>
              <a:gd name="connsiteY4" fmla="*/ 585309 h 1170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52684" h="1170617" fill="none" extrusionOk="0">
                <a:moveTo>
                  <a:pt x="0" y="585309"/>
                </a:moveTo>
                <a:cubicBezTo>
                  <a:pt x="184969" y="160682"/>
                  <a:pt x="2874479" y="-45055"/>
                  <a:pt x="5226342" y="0"/>
                </a:cubicBezTo>
                <a:cubicBezTo>
                  <a:pt x="8100569" y="7731"/>
                  <a:pt x="10542777" y="275480"/>
                  <a:pt x="10452684" y="585309"/>
                </a:cubicBezTo>
                <a:cubicBezTo>
                  <a:pt x="10613975" y="732651"/>
                  <a:pt x="7689656" y="1032821"/>
                  <a:pt x="5226342" y="1170618"/>
                </a:cubicBezTo>
                <a:cubicBezTo>
                  <a:pt x="2297701" y="1197486"/>
                  <a:pt x="34622" y="975259"/>
                  <a:pt x="0" y="585309"/>
                </a:cubicBezTo>
                <a:close/>
              </a:path>
              <a:path w="10452684" h="1170617" stroke="0" extrusionOk="0">
                <a:moveTo>
                  <a:pt x="0" y="585309"/>
                </a:moveTo>
                <a:cubicBezTo>
                  <a:pt x="411606" y="-112566"/>
                  <a:pt x="2486341" y="371536"/>
                  <a:pt x="5226342" y="0"/>
                </a:cubicBezTo>
                <a:cubicBezTo>
                  <a:pt x="8079231" y="-18550"/>
                  <a:pt x="10407734" y="277098"/>
                  <a:pt x="10452684" y="585309"/>
                </a:cubicBezTo>
                <a:cubicBezTo>
                  <a:pt x="10599073" y="962681"/>
                  <a:pt x="8013459" y="1296443"/>
                  <a:pt x="5226342" y="1170618"/>
                </a:cubicBezTo>
                <a:cubicBezTo>
                  <a:pt x="2372336" y="1196150"/>
                  <a:pt x="-73557" y="951110"/>
                  <a:pt x="0" y="585309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808761005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700" i="1" dirty="0">
                <a:latin typeface="Arial" panose="020B0604020202020204" pitchFamily="34" charset="0"/>
                <a:cs typeface="Arial" panose="020B0604020202020204" pitchFamily="34" charset="0"/>
              </a:rPr>
              <a:t>The higher the risk, the higher the return”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 flipH="1" flipV="1">
            <a:off x="915091" y="150986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7475469" y="7252546"/>
            <a:ext cx="7673056" cy="7673056"/>
          </a:xfrm>
          <a:custGeom>
            <a:avLst/>
            <a:gdLst/>
            <a:ahLst/>
            <a:cxnLst/>
            <a:rect l="l" t="t" r="r" b="b"/>
            <a:pathLst>
              <a:path w="7673056" h="7673056">
                <a:moveTo>
                  <a:pt x="0" y="0"/>
                </a:moveTo>
                <a:lnTo>
                  <a:pt x="7673056" y="0"/>
                </a:lnTo>
                <a:lnTo>
                  <a:pt x="7673056" y="7673056"/>
                </a:lnTo>
                <a:lnTo>
                  <a:pt x="0" y="7673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A"/>
          </a:p>
        </p:txBody>
      </p:sp>
      <p:sp>
        <p:nvSpPr>
          <p:cNvPr id="4" name="Freeform 4"/>
          <p:cNvSpPr/>
          <p:nvPr/>
        </p:nvSpPr>
        <p:spPr>
          <a:xfrm>
            <a:off x="8024816" y="5501099"/>
            <a:ext cx="2238367" cy="2238367"/>
          </a:xfrm>
          <a:custGeom>
            <a:avLst/>
            <a:gdLst/>
            <a:ahLst/>
            <a:cxnLst/>
            <a:rect l="l" t="t" r="r" b="b"/>
            <a:pathLst>
              <a:path w="2238367" h="2238367">
                <a:moveTo>
                  <a:pt x="0" y="0"/>
                </a:moveTo>
                <a:lnTo>
                  <a:pt x="2238368" y="0"/>
                </a:lnTo>
                <a:lnTo>
                  <a:pt x="2238368" y="2238367"/>
                </a:lnTo>
                <a:lnTo>
                  <a:pt x="0" y="22383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A"/>
          </a:p>
        </p:txBody>
      </p:sp>
      <p:sp>
        <p:nvSpPr>
          <p:cNvPr id="5" name="Freeform 5"/>
          <p:cNvSpPr/>
          <p:nvPr/>
        </p:nvSpPr>
        <p:spPr>
          <a:xfrm>
            <a:off x="8663659" y="6071953"/>
            <a:ext cx="960682" cy="1052540"/>
          </a:xfrm>
          <a:custGeom>
            <a:avLst/>
            <a:gdLst/>
            <a:ahLst/>
            <a:cxnLst/>
            <a:rect l="l" t="t" r="r" b="b"/>
            <a:pathLst>
              <a:path w="960682" h="1052540">
                <a:moveTo>
                  <a:pt x="0" y="0"/>
                </a:moveTo>
                <a:lnTo>
                  <a:pt x="960682" y="0"/>
                </a:lnTo>
                <a:lnTo>
                  <a:pt x="960682" y="1052541"/>
                </a:lnTo>
                <a:lnTo>
                  <a:pt x="0" y="10525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A"/>
          </a:p>
        </p:txBody>
      </p:sp>
      <p:sp>
        <p:nvSpPr>
          <p:cNvPr id="6" name="Freeform 6"/>
          <p:cNvSpPr/>
          <p:nvPr/>
        </p:nvSpPr>
        <p:spPr>
          <a:xfrm>
            <a:off x="11539534" y="7377531"/>
            <a:ext cx="2238367" cy="2238367"/>
          </a:xfrm>
          <a:custGeom>
            <a:avLst/>
            <a:gdLst/>
            <a:ahLst/>
            <a:cxnLst/>
            <a:rect l="l" t="t" r="r" b="b"/>
            <a:pathLst>
              <a:path w="2238367" h="2238367">
                <a:moveTo>
                  <a:pt x="0" y="0"/>
                </a:moveTo>
                <a:lnTo>
                  <a:pt x="2238367" y="0"/>
                </a:lnTo>
                <a:lnTo>
                  <a:pt x="2238367" y="2238368"/>
                </a:lnTo>
                <a:lnTo>
                  <a:pt x="0" y="22383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A"/>
          </a:p>
        </p:txBody>
      </p:sp>
      <p:sp>
        <p:nvSpPr>
          <p:cNvPr id="7" name="Freeform 7"/>
          <p:cNvSpPr/>
          <p:nvPr/>
        </p:nvSpPr>
        <p:spPr>
          <a:xfrm>
            <a:off x="4510099" y="7377531"/>
            <a:ext cx="2238367" cy="2238367"/>
          </a:xfrm>
          <a:custGeom>
            <a:avLst/>
            <a:gdLst/>
            <a:ahLst/>
            <a:cxnLst/>
            <a:rect l="l" t="t" r="r" b="b"/>
            <a:pathLst>
              <a:path w="2238367" h="2238367">
                <a:moveTo>
                  <a:pt x="0" y="0"/>
                </a:moveTo>
                <a:lnTo>
                  <a:pt x="2238367" y="0"/>
                </a:lnTo>
                <a:lnTo>
                  <a:pt x="2238367" y="2238368"/>
                </a:lnTo>
                <a:lnTo>
                  <a:pt x="0" y="22383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A"/>
          </a:p>
        </p:txBody>
      </p:sp>
      <p:sp>
        <p:nvSpPr>
          <p:cNvPr id="8" name="Freeform 8"/>
          <p:cNvSpPr/>
          <p:nvPr/>
        </p:nvSpPr>
        <p:spPr>
          <a:xfrm>
            <a:off x="4994936" y="7891202"/>
            <a:ext cx="1268693" cy="1211025"/>
          </a:xfrm>
          <a:custGeom>
            <a:avLst/>
            <a:gdLst/>
            <a:ahLst/>
            <a:cxnLst/>
            <a:rect l="l" t="t" r="r" b="b"/>
            <a:pathLst>
              <a:path w="1268693" h="1211025">
                <a:moveTo>
                  <a:pt x="0" y="0"/>
                </a:moveTo>
                <a:lnTo>
                  <a:pt x="1268693" y="0"/>
                </a:lnTo>
                <a:lnTo>
                  <a:pt x="1268693" y="1211025"/>
                </a:lnTo>
                <a:lnTo>
                  <a:pt x="0" y="12110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A"/>
          </a:p>
        </p:txBody>
      </p:sp>
      <p:sp>
        <p:nvSpPr>
          <p:cNvPr id="9" name="Freeform 9"/>
          <p:cNvSpPr/>
          <p:nvPr/>
        </p:nvSpPr>
        <p:spPr>
          <a:xfrm>
            <a:off x="12106315" y="7936159"/>
            <a:ext cx="1104804" cy="1121111"/>
          </a:xfrm>
          <a:custGeom>
            <a:avLst/>
            <a:gdLst/>
            <a:ahLst/>
            <a:cxnLst/>
            <a:rect l="l" t="t" r="r" b="b"/>
            <a:pathLst>
              <a:path w="1104804" h="1121111">
                <a:moveTo>
                  <a:pt x="0" y="0"/>
                </a:moveTo>
                <a:lnTo>
                  <a:pt x="1104805" y="0"/>
                </a:lnTo>
                <a:lnTo>
                  <a:pt x="1104805" y="1121111"/>
                </a:lnTo>
                <a:lnTo>
                  <a:pt x="0" y="112111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A"/>
          </a:p>
        </p:txBody>
      </p:sp>
      <p:grpSp>
        <p:nvGrpSpPr>
          <p:cNvPr id="10" name="Group 10"/>
          <p:cNvGrpSpPr/>
          <p:nvPr/>
        </p:nvGrpSpPr>
        <p:grpSpPr>
          <a:xfrm>
            <a:off x="2074228" y="2591257"/>
            <a:ext cx="3474003" cy="647719"/>
            <a:chOff x="0" y="0"/>
            <a:chExt cx="914964" cy="17059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14964" cy="170593"/>
            </a:xfrm>
            <a:custGeom>
              <a:avLst/>
              <a:gdLst/>
              <a:ahLst/>
              <a:cxnLst/>
              <a:rect l="l" t="t" r="r" b="b"/>
              <a:pathLst>
                <a:path w="914964" h="170593">
                  <a:moveTo>
                    <a:pt x="0" y="0"/>
                  </a:moveTo>
                  <a:lnTo>
                    <a:pt x="914964" y="0"/>
                  </a:lnTo>
                  <a:lnTo>
                    <a:pt x="914964" y="170593"/>
                  </a:lnTo>
                  <a:lnTo>
                    <a:pt x="0" y="170593"/>
                  </a:lnTo>
                  <a:close/>
                </a:path>
              </a:pathLst>
            </a:custGeom>
            <a:solidFill>
              <a:srgbClr val="1A1A1A"/>
            </a:solidFill>
          </p:spPr>
          <p:txBody>
            <a:bodyPr/>
            <a:lstStyle/>
            <a:p>
              <a:endParaRPr lang="en-NA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r>
                <a:rPr lang="en-US" sz="2981" spc="29">
                  <a:solidFill>
                    <a:srgbClr val="FFFFFF"/>
                  </a:solidFill>
                  <a:latin typeface="DM Sans Bold"/>
                </a:rPr>
                <a:t>Objective n° 1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926745" y="796896"/>
            <a:ext cx="11552977" cy="1166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87"/>
              </a:lnSpc>
            </a:pPr>
            <a:r>
              <a:rPr lang="en-US" sz="6947" b="1" spc="368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 ON INVESTMENT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90436" y="3516736"/>
            <a:ext cx="6286394" cy="50908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287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Stocks/Shares</a:t>
            </a:r>
          </a:p>
          <a:p>
            <a:pPr marL="10287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Bonds</a:t>
            </a:r>
          </a:p>
          <a:p>
            <a:pPr marL="10287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Mutual Funds and Exchange-Traded Funds (ETFs)</a:t>
            </a:r>
          </a:p>
          <a:p>
            <a:pPr marL="10287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Real Estate</a:t>
            </a:r>
          </a:p>
          <a:p>
            <a:pPr marL="10287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Index Funds</a:t>
            </a:r>
          </a:p>
          <a:p>
            <a:pPr marL="10287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Properties</a:t>
            </a:r>
          </a:p>
          <a:p>
            <a:pPr marL="10287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Livestock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8627549" y="3238976"/>
            <a:ext cx="3956917" cy="1166783"/>
          </a:xfrm>
          <a:custGeom>
            <a:avLst/>
            <a:gdLst/>
            <a:ahLst/>
            <a:cxnLst/>
            <a:rect l="l" t="t" r="r" b="b"/>
            <a:pathLst>
              <a:path w="914964" h="170593">
                <a:moveTo>
                  <a:pt x="0" y="0"/>
                </a:moveTo>
                <a:lnTo>
                  <a:pt x="914964" y="0"/>
                </a:lnTo>
                <a:lnTo>
                  <a:pt x="914964" y="170593"/>
                </a:lnTo>
                <a:lnTo>
                  <a:pt x="0" y="170593"/>
                </a:lnTo>
                <a:close/>
              </a:path>
            </a:pathLst>
          </a:custGeom>
          <a:solidFill>
            <a:srgbClr val="1A1A1A"/>
          </a:solidFill>
        </p:spPr>
        <p:txBody>
          <a:bodyPr/>
          <a:lstStyle/>
          <a:p>
            <a:endParaRPr lang="en-NA"/>
          </a:p>
        </p:txBody>
      </p:sp>
      <p:grpSp>
        <p:nvGrpSpPr>
          <p:cNvPr id="19" name="Group 19"/>
          <p:cNvGrpSpPr/>
          <p:nvPr/>
        </p:nvGrpSpPr>
        <p:grpSpPr>
          <a:xfrm>
            <a:off x="13513192" y="4141334"/>
            <a:ext cx="4301971" cy="1632510"/>
            <a:chOff x="0" y="0"/>
            <a:chExt cx="914964" cy="17059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14964" cy="170593"/>
            </a:xfrm>
            <a:custGeom>
              <a:avLst/>
              <a:gdLst/>
              <a:ahLst/>
              <a:cxnLst/>
              <a:rect l="l" t="t" r="r" b="b"/>
              <a:pathLst>
                <a:path w="914964" h="170593">
                  <a:moveTo>
                    <a:pt x="0" y="0"/>
                  </a:moveTo>
                  <a:lnTo>
                    <a:pt x="914964" y="0"/>
                  </a:lnTo>
                  <a:lnTo>
                    <a:pt x="914964" y="170593"/>
                  </a:lnTo>
                  <a:lnTo>
                    <a:pt x="0" y="170593"/>
                  </a:lnTo>
                  <a:close/>
                </a:path>
              </a:pathLst>
            </a:custGeom>
            <a:solidFill>
              <a:srgbClr val="1A1A1A"/>
            </a:solidFill>
          </p:spPr>
          <p:txBody>
            <a:bodyPr/>
            <a:lstStyle/>
            <a:p>
              <a:endParaRPr lang="en-NA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r>
                <a:rPr lang="en-US" sz="2981" spc="29" dirty="0">
                  <a:solidFill>
                    <a:srgbClr val="FFFFFF"/>
                  </a:solidFill>
                  <a:latin typeface="DM Sans Bold"/>
                </a:rPr>
                <a:t>Objective n° 3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14479722" y="-4833750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A"/>
          </a:p>
        </p:txBody>
      </p:sp>
      <p:sp>
        <p:nvSpPr>
          <p:cNvPr id="24" name="Freeform 24"/>
          <p:cNvSpPr/>
          <p:nvPr/>
        </p:nvSpPr>
        <p:spPr>
          <a:xfrm rot="-4176364">
            <a:off x="-4105129" y="6530238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6"/>
                </a:lnTo>
                <a:lnTo>
                  <a:pt x="0" y="781549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A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48A33B-4F2B-DEF5-3097-EF39B71F5172}"/>
              </a:ext>
            </a:extLst>
          </p:cNvPr>
          <p:cNvSpPr txBox="1"/>
          <p:nvPr/>
        </p:nvSpPr>
        <p:spPr>
          <a:xfrm>
            <a:off x="2378292" y="2600990"/>
            <a:ext cx="3250990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Diversified Portfolio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2363DC8-3E66-2B28-CE3A-19DC1888A3EF}"/>
              </a:ext>
            </a:extLst>
          </p:cNvPr>
          <p:cNvSpPr txBox="1"/>
          <p:nvPr/>
        </p:nvSpPr>
        <p:spPr>
          <a:xfrm>
            <a:off x="8649146" y="3163293"/>
            <a:ext cx="3956917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and Personal Development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3B68F2D-D56D-BDA3-014B-BDB56C7AFEEE}"/>
              </a:ext>
            </a:extLst>
          </p:cNvPr>
          <p:cNvSpPr txBox="1"/>
          <p:nvPr/>
        </p:nvSpPr>
        <p:spPr>
          <a:xfrm>
            <a:off x="13597762" y="4379739"/>
            <a:ext cx="4779593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 a Financial Advisor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C92A29-8507-41C5-9A59-0C83D62EE57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93522F-95C1-76F0-1F0D-F109A391E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4054" y="3844978"/>
            <a:ext cx="10795728" cy="2376918"/>
          </a:xfrm>
        </p:spPr>
        <p:txBody>
          <a:bodyPr vert="horz" lIns="137160" tIns="68580" rIns="137160" bIns="68580" rtlCol="0" anchor="ctr">
            <a:noAutofit/>
          </a:bodyPr>
          <a:lstStyle/>
          <a:p>
            <a:r>
              <a:rPr lang="en-US" sz="8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14E391-89C5-EF97-9C0F-CCE639EC3A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94" y="8244111"/>
            <a:ext cx="4050645" cy="165147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DB30C55-C1A7-94BB-48A5-0F1C3AF614CE}"/>
              </a:ext>
            </a:extLst>
          </p:cNvPr>
          <p:cNvCxnSpPr/>
          <p:nvPr/>
        </p:nvCxnSpPr>
        <p:spPr>
          <a:xfrm>
            <a:off x="6221895" y="4253948"/>
            <a:ext cx="0" cy="1967948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768701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C92A29-8507-41C5-9A59-0C83D62EE57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93522F-95C1-76F0-1F0D-F109A391E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0" y="4049463"/>
            <a:ext cx="12725400" cy="2376918"/>
          </a:xfrm>
        </p:spPr>
        <p:txBody>
          <a:bodyPr vert="horz" lIns="137160" tIns="68580" rIns="137160" bIns="68580" rtlCol="0" anchor="ctr">
            <a:no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NAMFISA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14E391-89C5-EF97-9C0F-CCE639EC3A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94" y="8244111"/>
            <a:ext cx="4050645" cy="165147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DB30C55-C1A7-94BB-48A5-0F1C3AF614CE}"/>
              </a:ext>
            </a:extLst>
          </p:cNvPr>
          <p:cNvCxnSpPr/>
          <p:nvPr/>
        </p:nvCxnSpPr>
        <p:spPr>
          <a:xfrm>
            <a:off x="6221895" y="4253948"/>
            <a:ext cx="0" cy="1967948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1380765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4" name="Picture 12" descr="Few tips on the Journey to Financial Freedom - Sandra's Blog">
            <a:extLst>
              <a:ext uri="{FF2B5EF4-FFF2-40B4-BE49-F238E27FC236}">
                <a16:creationId xmlns:a16="http://schemas.microsoft.com/office/drawing/2014/main" id="{A53D1662-C03A-74EE-CC5D-396D7F32F4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0"/>
          <a:stretch/>
        </p:blipFill>
        <p:spPr bwMode="auto">
          <a:xfrm>
            <a:off x="-72332" y="-447404"/>
            <a:ext cx="18299573" cy="5590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3"/>
          <p:cNvGrpSpPr/>
          <p:nvPr/>
        </p:nvGrpSpPr>
        <p:grpSpPr>
          <a:xfrm rot="-5400000">
            <a:off x="8692563" y="667403"/>
            <a:ext cx="1088513" cy="18288000"/>
            <a:chOff x="0" y="0"/>
            <a:chExt cx="28668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6687" cy="4816592"/>
            </a:xfrm>
            <a:custGeom>
              <a:avLst/>
              <a:gdLst/>
              <a:ahLst/>
              <a:cxnLst/>
              <a:rect l="l" t="t" r="r" b="b"/>
              <a:pathLst>
                <a:path w="286687" h="4816592">
                  <a:moveTo>
                    <a:pt x="0" y="0"/>
                  </a:moveTo>
                  <a:lnTo>
                    <a:pt x="286687" y="0"/>
                  </a:lnTo>
                  <a:lnTo>
                    <a:pt x="28668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696969">
                    <a:alpha val="41040"/>
                  </a:srgbClr>
                </a:gs>
                <a:gs pos="33333">
                  <a:srgbClr val="B4B4B4">
                    <a:alpha val="47025"/>
                  </a:srgbClr>
                </a:gs>
                <a:gs pos="66667">
                  <a:srgbClr val="EEEEEE">
                    <a:alpha val="40185"/>
                  </a:srgbClr>
                </a:gs>
                <a:gs pos="100000">
                  <a:srgbClr val="FBFBFB">
                    <a:alpha val="12540"/>
                  </a:srgbClr>
                </a:gs>
              </a:gsLst>
              <a:lin ang="0"/>
            </a:gradFill>
            <a:ln>
              <a:noFill/>
            </a:ln>
          </p:spPr>
          <p:txBody>
            <a:bodyPr/>
            <a:lstStyle/>
            <a:p>
              <a:endParaRPr lang="en-N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465635" y="915149"/>
            <a:ext cx="8904094" cy="85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91"/>
              </a:lnSpc>
              <a:spcBef>
                <a:spcPct val="0"/>
              </a:spcBef>
            </a:pPr>
            <a:r>
              <a:rPr lang="en-US" sz="5283" b="1" spc="184" dirty="0">
                <a:solidFill>
                  <a:srgbClr val="0101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DEBT CONSIDERATION</a:t>
            </a:r>
            <a:endParaRPr lang="en-US" sz="5283" b="1" u="none" strike="noStrike" spc="184" dirty="0">
              <a:solidFill>
                <a:srgbClr val="0101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2954088" y="3875355"/>
            <a:ext cx="157787" cy="156369"/>
            <a:chOff x="0" y="0"/>
            <a:chExt cx="320400" cy="31752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20421" cy="329184"/>
            </a:xfrm>
            <a:custGeom>
              <a:avLst/>
              <a:gdLst/>
              <a:ahLst/>
              <a:cxnLst/>
              <a:rect l="l" t="t" r="r" b="b"/>
              <a:pathLst>
                <a:path w="320421" h="329184">
                  <a:moveTo>
                    <a:pt x="320421" y="329184"/>
                  </a:moveTo>
                  <a:lnTo>
                    <a:pt x="0" y="329184"/>
                  </a:lnTo>
                  <a:lnTo>
                    <a:pt x="0" y="158750"/>
                  </a:lnTo>
                  <a:cubicBezTo>
                    <a:pt x="0" y="70866"/>
                    <a:pt x="71501" y="0"/>
                    <a:pt x="160147" y="0"/>
                  </a:cubicBezTo>
                  <a:cubicBezTo>
                    <a:pt x="248793" y="0"/>
                    <a:pt x="320421" y="70866"/>
                    <a:pt x="320421" y="158750"/>
                  </a:cubicBezTo>
                  <a:lnTo>
                    <a:pt x="320421" y="329184"/>
                  </a:lnTo>
                  <a:close/>
                </a:path>
              </a:pathLst>
            </a:custGeom>
            <a:solidFill>
              <a:srgbClr val="040506"/>
            </a:solidFill>
          </p:spPr>
          <p:txBody>
            <a:bodyPr/>
            <a:lstStyle/>
            <a:p>
              <a:endParaRPr lang="en-NA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1976" y="4625282"/>
            <a:ext cx="5953479" cy="5597038"/>
            <a:chOff x="0" y="0"/>
            <a:chExt cx="1210207" cy="94116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10207" cy="941166"/>
            </a:xfrm>
            <a:custGeom>
              <a:avLst/>
              <a:gdLst/>
              <a:ahLst/>
              <a:cxnLst/>
              <a:rect l="l" t="t" r="r" b="b"/>
              <a:pathLst>
                <a:path w="1210207" h="941166">
                  <a:moveTo>
                    <a:pt x="33697" y="0"/>
                  </a:moveTo>
                  <a:lnTo>
                    <a:pt x="1176510" y="0"/>
                  </a:lnTo>
                  <a:cubicBezTo>
                    <a:pt x="1195120" y="0"/>
                    <a:pt x="1210207" y="15087"/>
                    <a:pt x="1210207" y="33697"/>
                  </a:cubicBezTo>
                  <a:lnTo>
                    <a:pt x="1210207" y="907469"/>
                  </a:lnTo>
                  <a:cubicBezTo>
                    <a:pt x="1210207" y="916406"/>
                    <a:pt x="1206657" y="924977"/>
                    <a:pt x="1200337" y="931297"/>
                  </a:cubicBezTo>
                  <a:cubicBezTo>
                    <a:pt x="1194018" y="937616"/>
                    <a:pt x="1185447" y="941166"/>
                    <a:pt x="1176510" y="941166"/>
                  </a:cubicBezTo>
                  <a:lnTo>
                    <a:pt x="33697" y="941166"/>
                  </a:lnTo>
                  <a:cubicBezTo>
                    <a:pt x="24760" y="941166"/>
                    <a:pt x="16189" y="937616"/>
                    <a:pt x="9870" y="931297"/>
                  </a:cubicBezTo>
                  <a:cubicBezTo>
                    <a:pt x="3550" y="924977"/>
                    <a:pt x="0" y="916406"/>
                    <a:pt x="0" y="907469"/>
                  </a:cubicBezTo>
                  <a:lnTo>
                    <a:pt x="0" y="33697"/>
                  </a:lnTo>
                  <a:cubicBezTo>
                    <a:pt x="0" y="24760"/>
                    <a:pt x="3550" y="16189"/>
                    <a:pt x="9870" y="9870"/>
                  </a:cubicBezTo>
                  <a:cubicBezTo>
                    <a:pt x="16189" y="3550"/>
                    <a:pt x="24760" y="0"/>
                    <a:pt x="33697" y="0"/>
                  </a:cubicBez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363636"/>
              </a:solidFill>
            </a:ln>
          </p:spPr>
          <p:txBody>
            <a:bodyPr/>
            <a:lstStyle/>
            <a:p>
              <a:endParaRPr lang="en-NA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917132" y="4494011"/>
            <a:ext cx="1047779" cy="1124013"/>
            <a:chOff x="0" y="0"/>
            <a:chExt cx="2127600" cy="2282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136648" cy="2334387"/>
            </a:xfrm>
            <a:custGeom>
              <a:avLst/>
              <a:gdLst/>
              <a:ahLst/>
              <a:cxnLst/>
              <a:rect l="l" t="t" r="r" b="b"/>
              <a:pathLst>
                <a:path w="2136648" h="2334387">
                  <a:moveTo>
                    <a:pt x="1983994" y="0"/>
                  </a:moveTo>
                  <a:lnTo>
                    <a:pt x="144145" y="0"/>
                  </a:lnTo>
                  <a:cubicBezTo>
                    <a:pt x="64389" y="0"/>
                    <a:pt x="0" y="64262"/>
                    <a:pt x="0" y="143891"/>
                  </a:cubicBezTo>
                  <a:lnTo>
                    <a:pt x="0" y="2334387"/>
                  </a:lnTo>
                  <a:lnTo>
                    <a:pt x="991997" y="1949577"/>
                  </a:lnTo>
                  <a:lnTo>
                    <a:pt x="1983994" y="2334387"/>
                  </a:lnTo>
                  <a:lnTo>
                    <a:pt x="1983994" y="152400"/>
                  </a:lnTo>
                  <a:cubicBezTo>
                    <a:pt x="1983994" y="67945"/>
                    <a:pt x="2052574" y="0"/>
                    <a:pt x="2136648" y="0"/>
                  </a:cubicBezTo>
                  <a:lnTo>
                    <a:pt x="1983994" y="0"/>
                  </a:lnTo>
                  <a:close/>
                </a:path>
              </a:pathLst>
            </a:custGeom>
            <a:solidFill>
              <a:srgbClr val="363636"/>
            </a:solidFill>
          </p:spPr>
          <p:txBody>
            <a:bodyPr/>
            <a:lstStyle/>
            <a:p>
              <a:endParaRPr lang="en-NA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3068276" y="5133344"/>
            <a:ext cx="2745392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992"/>
              </a:lnSpc>
              <a:spcBef>
                <a:spcPct val="0"/>
              </a:spcBef>
            </a:pPr>
            <a:r>
              <a:rPr lang="en-US" sz="3600" u="none" strike="noStrike" spc="212" dirty="0">
                <a:solidFill>
                  <a:srgbClr val="000000"/>
                </a:solidFill>
                <a:latin typeface="Montserrat Classic Bold"/>
              </a:rPr>
              <a:t>Before Borrowing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6501626" y="4625282"/>
            <a:ext cx="5315938" cy="5597038"/>
            <a:chOff x="0" y="0"/>
            <a:chExt cx="1210207" cy="94116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210207" cy="941166"/>
            </a:xfrm>
            <a:custGeom>
              <a:avLst/>
              <a:gdLst/>
              <a:ahLst/>
              <a:cxnLst/>
              <a:rect l="l" t="t" r="r" b="b"/>
              <a:pathLst>
                <a:path w="1210207" h="941166">
                  <a:moveTo>
                    <a:pt x="33697" y="0"/>
                  </a:moveTo>
                  <a:lnTo>
                    <a:pt x="1176510" y="0"/>
                  </a:lnTo>
                  <a:cubicBezTo>
                    <a:pt x="1195120" y="0"/>
                    <a:pt x="1210207" y="15087"/>
                    <a:pt x="1210207" y="33697"/>
                  </a:cubicBezTo>
                  <a:lnTo>
                    <a:pt x="1210207" y="907469"/>
                  </a:lnTo>
                  <a:cubicBezTo>
                    <a:pt x="1210207" y="916406"/>
                    <a:pt x="1206657" y="924977"/>
                    <a:pt x="1200337" y="931297"/>
                  </a:cubicBezTo>
                  <a:cubicBezTo>
                    <a:pt x="1194018" y="937616"/>
                    <a:pt x="1185447" y="941166"/>
                    <a:pt x="1176510" y="941166"/>
                  </a:cubicBezTo>
                  <a:lnTo>
                    <a:pt x="33697" y="941166"/>
                  </a:lnTo>
                  <a:cubicBezTo>
                    <a:pt x="24760" y="941166"/>
                    <a:pt x="16189" y="937616"/>
                    <a:pt x="9870" y="931297"/>
                  </a:cubicBezTo>
                  <a:cubicBezTo>
                    <a:pt x="3550" y="924977"/>
                    <a:pt x="0" y="916406"/>
                    <a:pt x="0" y="907469"/>
                  </a:cubicBezTo>
                  <a:lnTo>
                    <a:pt x="0" y="33697"/>
                  </a:lnTo>
                  <a:cubicBezTo>
                    <a:pt x="0" y="24760"/>
                    <a:pt x="3550" y="16189"/>
                    <a:pt x="9870" y="9870"/>
                  </a:cubicBezTo>
                  <a:cubicBezTo>
                    <a:pt x="16189" y="3550"/>
                    <a:pt x="24760" y="0"/>
                    <a:pt x="33697" y="0"/>
                  </a:cubicBez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363636"/>
              </a:solidFill>
            </a:ln>
          </p:spPr>
          <p:txBody>
            <a:bodyPr/>
            <a:lstStyle/>
            <a:p>
              <a:endParaRPr lang="en-NA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8058780" y="3875355"/>
            <a:ext cx="157787" cy="156369"/>
            <a:chOff x="0" y="0"/>
            <a:chExt cx="320400" cy="31752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320421" cy="329184"/>
            </a:xfrm>
            <a:custGeom>
              <a:avLst/>
              <a:gdLst/>
              <a:ahLst/>
              <a:cxnLst/>
              <a:rect l="l" t="t" r="r" b="b"/>
              <a:pathLst>
                <a:path w="320421" h="329184">
                  <a:moveTo>
                    <a:pt x="320421" y="329184"/>
                  </a:moveTo>
                  <a:lnTo>
                    <a:pt x="0" y="329184"/>
                  </a:lnTo>
                  <a:lnTo>
                    <a:pt x="0" y="158750"/>
                  </a:lnTo>
                  <a:cubicBezTo>
                    <a:pt x="0" y="70866"/>
                    <a:pt x="71501" y="0"/>
                    <a:pt x="160147" y="0"/>
                  </a:cubicBezTo>
                  <a:cubicBezTo>
                    <a:pt x="248793" y="0"/>
                    <a:pt x="320421" y="70866"/>
                    <a:pt x="320421" y="158750"/>
                  </a:cubicBezTo>
                  <a:lnTo>
                    <a:pt x="320421" y="329184"/>
                  </a:lnTo>
                  <a:close/>
                </a:path>
              </a:pathLst>
            </a:custGeom>
            <a:solidFill>
              <a:srgbClr val="040506"/>
            </a:solidFill>
          </p:spPr>
          <p:txBody>
            <a:bodyPr/>
            <a:lstStyle/>
            <a:p>
              <a:endParaRPr lang="en-NA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084507" y="4540348"/>
            <a:ext cx="1047779" cy="1124013"/>
            <a:chOff x="0" y="0"/>
            <a:chExt cx="2127600" cy="22824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136648" cy="2334387"/>
            </a:xfrm>
            <a:custGeom>
              <a:avLst/>
              <a:gdLst/>
              <a:ahLst/>
              <a:cxnLst/>
              <a:rect l="l" t="t" r="r" b="b"/>
              <a:pathLst>
                <a:path w="2136648" h="2334387">
                  <a:moveTo>
                    <a:pt x="1983994" y="0"/>
                  </a:moveTo>
                  <a:lnTo>
                    <a:pt x="144145" y="0"/>
                  </a:lnTo>
                  <a:cubicBezTo>
                    <a:pt x="64389" y="0"/>
                    <a:pt x="0" y="64262"/>
                    <a:pt x="0" y="143891"/>
                  </a:cubicBezTo>
                  <a:lnTo>
                    <a:pt x="0" y="2334387"/>
                  </a:lnTo>
                  <a:lnTo>
                    <a:pt x="991997" y="1949577"/>
                  </a:lnTo>
                  <a:lnTo>
                    <a:pt x="1983994" y="2334387"/>
                  </a:lnTo>
                  <a:lnTo>
                    <a:pt x="1983994" y="152400"/>
                  </a:lnTo>
                  <a:cubicBezTo>
                    <a:pt x="1983994" y="67945"/>
                    <a:pt x="2052574" y="0"/>
                    <a:pt x="2136648" y="0"/>
                  </a:cubicBezTo>
                  <a:lnTo>
                    <a:pt x="1983994" y="0"/>
                  </a:lnTo>
                  <a:close/>
                </a:path>
              </a:pathLst>
            </a:custGeom>
            <a:solidFill>
              <a:srgbClr val="363636"/>
            </a:solidFill>
          </p:spPr>
          <p:txBody>
            <a:bodyPr/>
            <a:lstStyle/>
            <a:p>
              <a:endParaRPr lang="en-NA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2543708" y="4639395"/>
            <a:ext cx="5648679" cy="5597038"/>
            <a:chOff x="0" y="0"/>
            <a:chExt cx="1210207" cy="941166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210207" cy="941166"/>
            </a:xfrm>
            <a:custGeom>
              <a:avLst/>
              <a:gdLst/>
              <a:ahLst/>
              <a:cxnLst/>
              <a:rect l="l" t="t" r="r" b="b"/>
              <a:pathLst>
                <a:path w="1210207" h="941166">
                  <a:moveTo>
                    <a:pt x="33697" y="0"/>
                  </a:moveTo>
                  <a:lnTo>
                    <a:pt x="1176510" y="0"/>
                  </a:lnTo>
                  <a:cubicBezTo>
                    <a:pt x="1195120" y="0"/>
                    <a:pt x="1210207" y="15087"/>
                    <a:pt x="1210207" y="33697"/>
                  </a:cubicBezTo>
                  <a:lnTo>
                    <a:pt x="1210207" y="907469"/>
                  </a:lnTo>
                  <a:cubicBezTo>
                    <a:pt x="1210207" y="916406"/>
                    <a:pt x="1206657" y="924977"/>
                    <a:pt x="1200337" y="931297"/>
                  </a:cubicBezTo>
                  <a:cubicBezTo>
                    <a:pt x="1194018" y="937616"/>
                    <a:pt x="1185447" y="941166"/>
                    <a:pt x="1176510" y="941166"/>
                  </a:cubicBezTo>
                  <a:lnTo>
                    <a:pt x="33697" y="941166"/>
                  </a:lnTo>
                  <a:cubicBezTo>
                    <a:pt x="24760" y="941166"/>
                    <a:pt x="16189" y="937616"/>
                    <a:pt x="9870" y="931297"/>
                  </a:cubicBezTo>
                  <a:cubicBezTo>
                    <a:pt x="3550" y="924977"/>
                    <a:pt x="0" y="916406"/>
                    <a:pt x="0" y="907469"/>
                  </a:cubicBezTo>
                  <a:lnTo>
                    <a:pt x="0" y="33697"/>
                  </a:lnTo>
                  <a:cubicBezTo>
                    <a:pt x="0" y="24760"/>
                    <a:pt x="3550" y="16189"/>
                    <a:pt x="9870" y="9870"/>
                  </a:cubicBezTo>
                  <a:cubicBezTo>
                    <a:pt x="16189" y="3550"/>
                    <a:pt x="24760" y="0"/>
                    <a:pt x="33697" y="0"/>
                  </a:cubicBez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363636"/>
              </a:solidFill>
            </a:ln>
          </p:spPr>
          <p:txBody>
            <a:bodyPr/>
            <a:lstStyle/>
            <a:p>
              <a:endParaRPr lang="en-NA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8235651" y="4986705"/>
            <a:ext cx="3550492" cy="7783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l">
              <a:lnSpc>
                <a:spcPts val="2992"/>
              </a:lnSpc>
              <a:spcBef>
                <a:spcPct val="0"/>
              </a:spcBef>
            </a:pPr>
            <a:r>
              <a:rPr lang="en-US" sz="3600" b="1" u="none" strike="noStrike" spc="21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Over-Indebtedness</a:t>
            </a:r>
          </a:p>
        </p:txBody>
      </p:sp>
      <p:grpSp>
        <p:nvGrpSpPr>
          <p:cNvPr id="36" name="Group 36"/>
          <p:cNvGrpSpPr/>
          <p:nvPr/>
        </p:nvGrpSpPr>
        <p:grpSpPr>
          <a:xfrm>
            <a:off x="13168135" y="3875355"/>
            <a:ext cx="157787" cy="156369"/>
            <a:chOff x="0" y="0"/>
            <a:chExt cx="320400" cy="31752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320421" cy="329184"/>
            </a:xfrm>
            <a:custGeom>
              <a:avLst/>
              <a:gdLst/>
              <a:ahLst/>
              <a:cxnLst/>
              <a:rect l="l" t="t" r="r" b="b"/>
              <a:pathLst>
                <a:path w="320421" h="329184">
                  <a:moveTo>
                    <a:pt x="320421" y="329184"/>
                  </a:moveTo>
                  <a:lnTo>
                    <a:pt x="0" y="329184"/>
                  </a:lnTo>
                  <a:lnTo>
                    <a:pt x="0" y="158750"/>
                  </a:lnTo>
                  <a:cubicBezTo>
                    <a:pt x="0" y="70866"/>
                    <a:pt x="71501" y="0"/>
                    <a:pt x="160147" y="0"/>
                  </a:cubicBezTo>
                  <a:cubicBezTo>
                    <a:pt x="248793" y="0"/>
                    <a:pt x="320421" y="70866"/>
                    <a:pt x="320421" y="158750"/>
                  </a:cubicBezTo>
                  <a:lnTo>
                    <a:pt x="320421" y="329184"/>
                  </a:lnTo>
                  <a:close/>
                </a:path>
              </a:pathLst>
            </a:custGeom>
            <a:solidFill>
              <a:srgbClr val="040506"/>
            </a:solidFill>
          </p:spPr>
          <p:txBody>
            <a:bodyPr/>
            <a:lstStyle/>
            <a:p>
              <a:endParaRPr lang="en-NA"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3213607" y="4561518"/>
            <a:ext cx="1047779" cy="1124013"/>
            <a:chOff x="0" y="0"/>
            <a:chExt cx="2127600" cy="22824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2136648" cy="2334387"/>
            </a:xfrm>
            <a:custGeom>
              <a:avLst/>
              <a:gdLst/>
              <a:ahLst/>
              <a:cxnLst/>
              <a:rect l="l" t="t" r="r" b="b"/>
              <a:pathLst>
                <a:path w="2136648" h="2334387">
                  <a:moveTo>
                    <a:pt x="1983994" y="0"/>
                  </a:moveTo>
                  <a:lnTo>
                    <a:pt x="144145" y="0"/>
                  </a:lnTo>
                  <a:cubicBezTo>
                    <a:pt x="64389" y="0"/>
                    <a:pt x="0" y="64262"/>
                    <a:pt x="0" y="143891"/>
                  </a:cubicBezTo>
                  <a:lnTo>
                    <a:pt x="0" y="2334387"/>
                  </a:lnTo>
                  <a:lnTo>
                    <a:pt x="991997" y="1949577"/>
                  </a:lnTo>
                  <a:lnTo>
                    <a:pt x="1983994" y="2334387"/>
                  </a:lnTo>
                  <a:lnTo>
                    <a:pt x="1983994" y="152400"/>
                  </a:lnTo>
                  <a:cubicBezTo>
                    <a:pt x="1983994" y="67945"/>
                    <a:pt x="2052574" y="0"/>
                    <a:pt x="2136648" y="0"/>
                  </a:cubicBezTo>
                  <a:lnTo>
                    <a:pt x="1983994" y="0"/>
                  </a:lnTo>
                  <a:close/>
                </a:path>
              </a:pathLst>
            </a:custGeom>
            <a:solidFill>
              <a:srgbClr val="363636"/>
            </a:solidFill>
          </p:spPr>
          <p:txBody>
            <a:bodyPr/>
            <a:lstStyle/>
            <a:p>
              <a:endParaRPr lang="en-NA"/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14415879" y="5068818"/>
            <a:ext cx="3414633" cy="393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l">
              <a:lnSpc>
                <a:spcPts val="2992"/>
              </a:lnSpc>
              <a:spcBef>
                <a:spcPct val="0"/>
              </a:spcBef>
            </a:pPr>
            <a:r>
              <a:rPr lang="en-US" sz="3600" b="1" u="none" strike="noStrike" spc="21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 Debt 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2726505" y="5794521"/>
            <a:ext cx="5483309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spc="12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 terms and conditions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spc="12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Prioritize repayment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spc="12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Avoid excessive borrowing</a:t>
            </a:r>
          </a:p>
        </p:txBody>
      </p:sp>
      <p:pic>
        <p:nvPicPr>
          <p:cNvPr id="8194" name="Picture 2" descr="Debt Vectors &amp; Illustrations for Free Download | Freepik">
            <a:extLst>
              <a:ext uri="{FF2B5EF4-FFF2-40B4-BE49-F238E27FC236}">
                <a16:creationId xmlns:a16="http://schemas.microsoft.com/office/drawing/2014/main" id="{FFC595CE-6B5E-E47C-E30A-49F6BA6DE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769" y="7296662"/>
            <a:ext cx="3196191" cy="319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1"/>
          <p:cNvSpPr txBox="1"/>
          <p:nvPr/>
        </p:nvSpPr>
        <p:spPr>
          <a:xfrm>
            <a:off x="8257709" y="5911009"/>
            <a:ext cx="3196191" cy="215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spc="12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Stress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spc="12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 credit record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spc="12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Seizure of assets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spc="12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Depression</a:t>
            </a:r>
            <a:endParaRPr lang="en-US" sz="1285" spc="125" dirty="0">
              <a:solidFill>
                <a:srgbClr val="000000"/>
              </a:solidFill>
              <a:latin typeface="Montserrat Light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869483" y="5905191"/>
            <a:ext cx="4933792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spc="125" dirty="0">
                <a:latin typeface="Arial" panose="020B0604020202020204" pitchFamily="34" charset="0"/>
                <a:cs typeface="Arial" panose="020B0604020202020204" pitchFamily="34" charset="0"/>
              </a:rPr>
              <a:t>Needs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spc="12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spc="125" dirty="0">
                <a:latin typeface="Arial" panose="020B0604020202020204" pitchFamily="34" charset="0"/>
                <a:cs typeface="Arial" panose="020B0604020202020204" pitchFamily="34" charset="0"/>
              </a:rPr>
              <a:t>Is it the best option, i.e.</a:t>
            </a:r>
          </a:p>
          <a:p>
            <a:pPr marL="800100" lvl="1" indent="-342900">
              <a:buFontTx/>
              <a:buChar char="-"/>
            </a:pPr>
            <a:r>
              <a:rPr lang="en-US" sz="2000" b="1" i="1" spc="125" dirty="0">
                <a:latin typeface="Arial" panose="020B0604020202020204" pitchFamily="34" charset="0"/>
                <a:cs typeface="Arial" panose="020B0604020202020204" pitchFamily="34" charset="0"/>
              </a:rPr>
              <a:t>shop around </a:t>
            </a:r>
          </a:p>
          <a:p>
            <a:pPr marL="800100" lvl="1" indent="-342900">
              <a:buFontTx/>
              <a:buChar char="-"/>
            </a:pPr>
            <a:r>
              <a:rPr lang="en-US" sz="2000" b="1" i="1" spc="125" dirty="0">
                <a:latin typeface="Arial" panose="020B0604020202020204" pitchFamily="34" charset="0"/>
                <a:cs typeface="Arial" panose="020B0604020202020204" pitchFamily="34" charset="0"/>
              </a:rPr>
              <a:t>keep repayment period short</a:t>
            </a:r>
          </a:p>
          <a:p>
            <a:pPr marL="800100" lvl="1" indent="-342900">
              <a:buFontTx/>
              <a:buChar char="-"/>
            </a:pPr>
            <a:r>
              <a:rPr lang="en-US" sz="2000" b="1" i="1" spc="125" dirty="0">
                <a:latin typeface="Arial" panose="020B0604020202020204" pitchFamily="34" charset="0"/>
                <a:cs typeface="Arial" panose="020B0604020202020204" pitchFamily="34" charset="0"/>
              </a:rPr>
              <a:t>Hidden costs </a:t>
            </a:r>
          </a:p>
          <a:p>
            <a:pPr marL="800100" lvl="1" indent="-342900">
              <a:buFontTx/>
              <a:buChar char="-"/>
            </a:pPr>
            <a:endParaRPr lang="en-US" sz="2000" b="1" i="1" spc="12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spc="125" dirty="0">
                <a:latin typeface="Arial" panose="020B0604020202020204" pitchFamily="34" charset="0"/>
                <a:cs typeface="Arial" panose="020B0604020202020204" pitchFamily="34" charset="0"/>
              </a:rPr>
              <a:t>Affordability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spc="12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spc="125" dirty="0">
                <a:latin typeface="Arial" panose="020B0604020202020204" pitchFamily="34" charset="0"/>
                <a:cs typeface="Arial" panose="020B0604020202020204" pitchFamily="34" charset="0"/>
              </a:rPr>
              <a:t>Registered institution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spc="12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spc="125" dirty="0">
                <a:latin typeface="Arial" panose="020B0604020202020204" pitchFamily="34" charset="0"/>
                <a:cs typeface="Arial" panose="020B0604020202020204" pitchFamily="34" charset="0"/>
              </a:rPr>
              <a:t>Other financial worries</a:t>
            </a:r>
            <a:endParaRPr lang="en-US" sz="2000" b="1" spc="1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200" name="Picture 8" descr="Debt free icon Royalty Free Vector Image - VectorStock">
            <a:extLst>
              <a:ext uri="{FF2B5EF4-FFF2-40B4-BE49-F238E27FC236}">
                <a16:creationId xmlns:a16="http://schemas.microsoft.com/office/drawing/2014/main" id="{B51B88A0-40C9-1B1B-C40E-0AED64CC25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7" t="7451" r="13379" b="13667"/>
          <a:stretch/>
        </p:blipFill>
        <p:spPr bwMode="auto">
          <a:xfrm>
            <a:off x="14161533" y="6779450"/>
            <a:ext cx="1722134" cy="196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3">
            <a:extLst>
              <a:ext uri="{FF2B5EF4-FFF2-40B4-BE49-F238E27FC236}">
                <a16:creationId xmlns:a16="http://schemas.microsoft.com/office/drawing/2014/main" id="{980B49C9-3C77-4EC5-E5E6-BF3ACB0F6DD2}"/>
              </a:ext>
            </a:extLst>
          </p:cNvPr>
          <p:cNvSpPr txBox="1"/>
          <p:nvPr/>
        </p:nvSpPr>
        <p:spPr>
          <a:xfrm>
            <a:off x="13381542" y="8954103"/>
            <a:ext cx="5483309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spc="12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Stick to your budget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spc="12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 unnecessary expense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spc="12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 within budget</a:t>
            </a:r>
          </a:p>
        </p:txBody>
      </p:sp>
    </p:spTree>
    <p:extLst>
      <p:ext uri="{BB962C8B-B14F-4D97-AF65-F5344CB8AC3E}">
        <p14:creationId xmlns:p14="http://schemas.microsoft.com/office/powerpoint/2010/main" val="13273640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C92A29-8507-41C5-9A59-0C83D62EE57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93522F-95C1-76F0-1F0D-F109A391E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4054" y="3844978"/>
            <a:ext cx="10795728" cy="2376918"/>
          </a:xfrm>
        </p:spPr>
        <p:txBody>
          <a:bodyPr vert="horz" lIns="137160" tIns="68580" rIns="137160" bIns="68580" rtlCol="0" anchor="ctr">
            <a:noAutofit/>
          </a:bodyPr>
          <a:lstStyle/>
          <a:p>
            <a:r>
              <a:rPr lang="en-US" sz="8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RETIREMENT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14E391-89C5-EF97-9C0F-CCE639EC3A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94" y="8244111"/>
            <a:ext cx="4050645" cy="165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687573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21874" b="21875"/>
          <a:stretch>
            <a:fillRect/>
          </a:stretch>
        </p:blipFill>
        <p:spPr>
          <a:xfrm flipH="1" flipV="1">
            <a:off x="291970" y="856034"/>
            <a:ext cx="18288000" cy="10287000"/>
          </a:xfrm>
          <a:prstGeom prst="flowChartConnector">
            <a:avLst/>
          </a:prstGeom>
        </p:spPr>
      </p:pic>
      <p:sp>
        <p:nvSpPr>
          <p:cNvPr id="3" name="Freeform 3"/>
          <p:cNvSpPr/>
          <p:nvPr/>
        </p:nvSpPr>
        <p:spPr>
          <a:xfrm rot="1711277">
            <a:off x="9261101" y="1500259"/>
            <a:ext cx="10771889" cy="1140752"/>
          </a:xfrm>
          <a:custGeom>
            <a:avLst/>
            <a:gdLst/>
            <a:ahLst/>
            <a:cxnLst/>
            <a:rect l="l" t="t" r="r" b="b"/>
            <a:pathLst>
              <a:path w="10771889" h="1140752">
                <a:moveTo>
                  <a:pt x="0" y="0"/>
                </a:moveTo>
                <a:lnTo>
                  <a:pt x="10771889" y="0"/>
                </a:lnTo>
                <a:lnTo>
                  <a:pt x="10771889" y="1140752"/>
                </a:lnTo>
                <a:lnTo>
                  <a:pt x="0" y="11407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6495"/>
            </a:stretch>
          </a:blipFill>
        </p:spPr>
        <p:txBody>
          <a:bodyPr/>
          <a:lstStyle/>
          <a:p>
            <a:endParaRPr lang="en-NA"/>
          </a:p>
        </p:txBody>
      </p:sp>
      <p:sp>
        <p:nvSpPr>
          <p:cNvPr id="4" name="Freeform 4"/>
          <p:cNvSpPr/>
          <p:nvPr/>
        </p:nvSpPr>
        <p:spPr>
          <a:xfrm rot="-8949716">
            <a:off x="-638210" y="8817370"/>
            <a:ext cx="8937699" cy="1140752"/>
          </a:xfrm>
          <a:custGeom>
            <a:avLst/>
            <a:gdLst/>
            <a:ahLst/>
            <a:cxnLst/>
            <a:rect l="l" t="t" r="r" b="b"/>
            <a:pathLst>
              <a:path w="10771889" h="1140752">
                <a:moveTo>
                  <a:pt x="0" y="0"/>
                </a:moveTo>
                <a:lnTo>
                  <a:pt x="10771889" y="0"/>
                </a:lnTo>
                <a:lnTo>
                  <a:pt x="10771889" y="1140752"/>
                </a:lnTo>
                <a:lnTo>
                  <a:pt x="0" y="11407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6495"/>
            </a:stretch>
          </a:blipFill>
        </p:spPr>
        <p:txBody>
          <a:bodyPr/>
          <a:lstStyle/>
          <a:p>
            <a:endParaRPr lang="en-NA"/>
          </a:p>
        </p:txBody>
      </p:sp>
      <p:sp>
        <p:nvSpPr>
          <p:cNvPr id="5" name="TextBox 5"/>
          <p:cNvSpPr txBox="1"/>
          <p:nvPr/>
        </p:nvSpPr>
        <p:spPr>
          <a:xfrm>
            <a:off x="3723984" y="764350"/>
            <a:ext cx="9537014" cy="85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291"/>
              </a:lnSpc>
              <a:spcBef>
                <a:spcPct val="0"/>
              </a:spcBef>
            </a:pPr>
            <a:r>
              <a:rPr lang="en-US" sz="5283" b="1" spc="184" dirty="0">
                <a:solidFill>
                  <a:srgbClr val="0101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RETIREMENT FUND</a:t>
            </a:r>
            <a:endParaRPr lang="en-US" sz="5283" b="1" u="none" strike="noStrike" spc="184" dirty="0">
              <a:solidFill>
                <a:srgbClr val="0101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1016914" y="4958778"/>
            <a:ext cx="4988948" cy="528334"/>
          </a:xfrm>
          <a:custGeom>
            <a:avLst/>
            <a:gdLst/>
            <a:ahLst/>
            <a:cxnLst/>
            <a:rect l="l" t="t" r="r" b="b"/>
            <a:pathLst>
              <a:path w="4988948" h="528334">
                <a:moveTo>
                  <a:pt x="0" y="0"/>
                </a:moveTo>
                <a:lnTo>
                  <a:pt x="4988948" y="0"/>
                </a:lnTo>
                <a:lnTo>
                  <a:pt x="4988948" y="528334"/>
                </a:lnTo>
                <a:lnTo>
                  <a:pt x="0" y="5283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6495"/>
            </a:stretch>
          </a:blipFill>
        </p:spPr>
        <p:txBody>
          <a:bodyPr/>
          <a:lstStyle/>
          <a:p>
            <a:endParaRPr lang="en-NA"/>
          </a:p>
        </p:txBody>
      </p:sp>
      <p:sp>
        <p:nvSpPr>
          <p:cNvPr id="8" name="Freeform 8"/>
          <p:cNvSpPr/>
          <p:nvPr/>
        </p:nvSpPr>
        <p:spPr>
          <a:xfrm>
            <a:off x="3802124" y="7668412"/>
            <a:ext cx="4988948" cy="528334"/>
          </a:xfrm>
          <a:custGeom>
            <a:avLst/>
            <a:gdLst/>
            <a:ahLst/>
            <a:cxnLst/>
            <a:rect l="l" t="t" r="r" b="b"/>
            <a:pathLst>
              <a:path w="4988948" h="528334">
                <a:moveTo>
                  <a:pt x="0" y="0"/>
                </a:moveTo>
                <a:lnTo>
                  <a:pt x="4988948" y="0"/>
                </a:lnTo>
                <a:lnTo>
                  <a:pt x="4988948" y="528334"/>
                </a:lnTo>
                <a:lnTo>
                  <a:pt x="0" y="5283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6495"/>
            </a:stretch>
          </a:blipFill>
        </p:spPr>
        <p:txBody>
          <a:bodyPr/>
          <a:lstStyle/>
          <a:p>
            <a:endParaRPr lang="en-NA"/>
          </a:p>
        </p:txBody>
      </p:sp>
      <p:sp>
        <p:nvSpPr>
          <p:cNvPr id="9" name="Freeform 9"/>
          <p:cNvSpPr/>
          <p:nvPr/>
        </p:nvSpPr>
        <p:spPr>
          <a:xfrm>
            <a:off x="11016914" y="7819154"/>
            <a:ext cx="4988948" cy="528334"/>
          </a:xfrm>
          <a:custGeom>
            <a:avLst/>
            <a:gdLst/>
            <a:ahLst/>
            <a:cxnLst/>
            <a:rect l="l" t="t" r="r" b="b"/>
            <a:pathLst>
              <a:path w="4988948" h="528334">
                <a:moveTo>
                  <a:pt x="0" y="0"/>
                </a:moveTo>
                <a:lnTo>
                  <a:pt x="4988948" y="0"/>
                </a:lnTo>
                <a:lnTo>
                  <a:pt x="4988948" y="528333"/>
                </a:lnTo>
                <a:lnTo>
                  <a:pt x="0" y="5283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6495"/>
            </a:stretch>
          </a:blipFill>
        </p:spPr>
        <p:txBody>
          <a:bodyPr/>
          <a:lstStyle/>
          <a:p>
            <a:endParaRPr lang="en-NA"/>
          </a:p>
        </p:txBody>
      </p:sp>
      <p:grpSp>
        <p:nvGrpSpPr>
          <p:cNvPr id="10" name="Group 10"/>
          <p:cNvGrpSpPr/>
          <p:nvPr/>
        </p:nvGrpSpPr>
        <p:grpSpPr>
          <a:xfrm>
            <a:off x="485193" y="3106223"/>
            <a:ext cx="16014595" cy="2782683"/>
            <a:chOff x="0" y="-38100"/>
            <a:chExt cx="1569119" cy="8509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69119" cy="503617"/>
            </a:xfrm>
            <a:custGeom>
              <a:avLst/>
              <a:gdLst/>
              <a:ahLst/>
              <a:cxnLst/>
              <a:rect l="l" t="t" r="r" b="b"/>
              <a:pathLst>
                <a:path w="1569119" h="503617">
                  <a:moveTo>
                    <a:pt x="18333" y="0"/>
                  </a:moveTo>
                  <a:lnTo>
                    <a:pt x="1550786" y="0"/>
                  </a:lnTo>
                  <a:cubicBezTo>
                    <a:pt x="1555648" y="0"/>
                    <a:pt x="1560311" y="1932"/>
                    <a:pt x="1563749" y="5370"/>
                  </a:cubicBezTo>
                  <a:cubicBezTo>
                    <a:pt x="1567187" y="8808"/>
                    <a:pt x="1569119" y="13471"/>
                    <a:pt x="1569119" y="18333"/>
                  </a:cubicBezTo>
                  <a:lnTo>
                    <a:pt x="1569119" y="485284"/>
                  </a:lnTo>
                  <a:cubicBezTo>
                    <a:pt x="1569119" y="495409"/>
                    <a:pt x="1560911" y="503617"/>
                    <a:pt x="1550786" y="503617"/>
                  </a:cubicBezTo>
                  <a:lnTo>
                    <a:pt x="18333" y="503617"/>
                  </a:lnTo>
                  <a:cubicBezTo>
                    <a:pt x="8208" y="503617"/>
                    <a:pt x="0" y="495409"/>
                    <a:pt x="0" y="485284"/>
                  </a:cubicBezTo>
                  <a:lnTo>
                    <a:pt x="0" y="18333"/>
                  </a:lnTo>
                  <a:cubicBezTo>
                    <a:pt x="0" y="8208"/>
                    <a:pt x="8208" y="0"/>
                    <a:pt x="18333" y="0"/>
                  </a:cubicBezTo>
                  <a:close/>
                </a:path>
              </a:pathLst>
            </a:custGeom>
            <a:solidFill>
              <a:srgbClr val="100F0D"/>
            </a:solidFill>
          </p:spPr>
          <p:txBody>
            <a:bodyPr/>
            <a:lstStyle/>
            <a:p>
              <a:endParaRPr lang="en-NA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03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04688" y="3511046"/>
            <a:ext cx="1521267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Retirement Fund (Scheme) is a savings plan to help an individual to save money for later life </a:t>
            </a:r>
          </a:p>
        </p:txBody>
      </p:sp>
      <p:sp>
        <p:nvSpPr>
          <p:cNvPr id="18" name="Freeform 18"/>
          <p:cNvSpPr/>
          <p:nvPr/>
        </p:nvSpPr>
        <p:spPr>
          <a:xfrm>
            <a:off x="533400" y="188403"/>
            <a:ext cx="2924951" cy="2925333"/>
          </a:xfrm>
          <a:custGeom>
            <a:avLst/>
            <a:gdLst/>
            <a:ahLst/>
            <a:cxnLst/>
            <a:rect l="l" t="t" r="r" b="b"/>
            <a:pathLst>
              <a:path w="6350000" h="6349987">
                <a:moveTo>
                  <a:pt x="3175000" y="6349987"/>
                </a:moveTo>
                <a:cubicBezTo>
                  <a:pt x="1424279" y="6349987"/>
                  <a:pt x="0" y="4925733"/>
                  <a:pt x="0" y="3175038"/>
                </a:cubicBezTo>
                <a:cubicBezTo>
                  <a:pt x="0" y="1424317"/>
                  <a:pt x="1424292" y="0"/>
                  <a:pt x="3175000" y="0"/>
                </a:cubicBezTo>
                <a:cubicBezTo>
                  <a:pt x="4925733" y="0"/>
                  <a:pt x="6350000" y="1424330"/>
                  <a:pt x="6350000" y="3175038"/>
                </a:cubicBezTo>
                <a:cubicBezTo>
                  <a:pt x="6350000" y="4925720"/>
                  <a:pt x="4925733" y="6349987"/>
                  <a:pt x="3175000" y="6349987"/>
                </a:cubicBezTo>
                <a:close/>
                <a:moveTo>
                  <a:pt x="3175000" y="115760"/>
                </a:moveTo>
                <a:cubicBezTo>
                  <a:pt x="1488135" y="115760"/>
                  <a:pt x="115760" y="1488148"/>
                  <a:pt x="115760" y="3175038"/>
                </a:cubicBezTo>
                <a:cubicBezTo>
                  <a:pt x="115760" y="4861915"/>
                  <a:pt x="1488135" y="6234265"/>
                  <a:pt x="3175000" y="6234265"/>
                </a:cubicBezTo>
                <a:cubicBezTo>
                  <a:pt x="4861852" y="6234265"/>
                  <a:pt x="6234265" y="4861890"/>
                  <a:pt x="6234265" y="3175038"/>
                </a:cubicBezTo>
                <a:cubicBezTo>
                  <a:pt x="6234265" y="1488148"/>
                  <a:pt x="4861852" y="115760"/>
                  <a:pt x="3175000" y="115760"/>
                </a:cubicBezTo>
                <a:close/>
              </a:path>
            </a:pathLst>
          </a:custGeom>
          <a:solidFill>
            <a:srgbClr val="100F0D"/>
          </a:solidFill>
        </p:spPr>
        <p:txBody>
          <a:bodyPr/>
          <a:lstStyle/>
          <a:p>
            <a:endParaRPr lang="en-NA"/>
          </a:p>
        </p:txBody>
      </p:sp>
      <p:sp>
        <p:nvSpPr>
          <p:cNvPr id="21" name="TextBox 21"/>
          <p:cNvSpPr txBox="1"/>
          <p:nvPr/>
        </p:nvSpPr>
        <p:spPr>
          <a:xfrm>
            <a:off x="10516135" y="3189321"/>
            <a:ext cx="2843666" cy="2976965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903"/>
              </a:lnSpc>
            </a:pPr>
            <a:endParaRPr/>
          </a:p>
        </p:txBody>
      </p:sp>
      <p:grpSp>
        <p:nvGrpSpPr>
          <p:cNvPr id="47" name="Group 47"/>
          <p:cNvGrpSpPr>
            <a:grpSpLocks noChangeAspect="1"/>
          </p:cNvGrpSpPr>
          <p:nvPr/>
        </p:nvGrpSpPr>
        <p:grpSpPr>
          <a:xfrm>
            <a:off x="11006092" y="-6332"/>
            <a:ext cx="7281908" cy="4096074"/>
            <a:chOff x="0" y="0"/>
            <a:chExt cx="6089457" cy="342532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6089457" y="3425320"/>
                  </a:moveTo>
                  <a:lnTo>
                    <a:pt x="6089457" y="0"/>
                  </a:lnTo>
                  <a:lnTo>
                    <a:pt x="0" y="0"/>
                  </a:lnTo>
                  <a:cubicBezTo>
                    <a:pt x="2029819" y="1141773"/>
                    <a:pt x="4059638" y="2283546"/>
                    <a:pt x="6089457" y="3425320"/>
                  </a:cubicBezTo>
                  <a:close/>
                </a:path>
              </a:pathLst>
            </a:custGeom>
            <a:solidFill>
              <a:srgbClr val="539BE0"/>
            </a:solidFill>
          </p:spPr>
          <p:txBody>
            <a:bodyPr/>
            <a:lstStyle/>
            <a:p>
              <a:endParaRPr lang="en-NA"/>
            </a:p>
          </p:txBody>
        </p:sp>
        <p:sp>
          <p:nvSpPr>
            <p:cNvPr id="49" name="Freeform 49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6089457" y="3425320"/>
                  </a:moveTo>
                  <a:lnTo>
                    <a:pt x="6089457" y="0"/>
                  </a:lnTo>
                  <a:lnTo>
                    <a:pt x="0" y="0"/>
                  </a:lnTo>
                  <a:cubicBezTo>
                    <a:pt x="2029819" y="1141773"/>
                    <a:pt x="4059638" y="2283546"/>
                    <a:pt x="6089457" y="3425320"/>
                  </a:cubicBezTo>
                  <a:close/>
                </a:path>
              </a:pathLst>
            </a:custGeom>
            <a:blipFill>
              <a:blip r:embed="rId5"/>
              <a:stretch>
                <a:fillRect t="-5555" b="-5555"/>
              </a:stretch>
            </a:blipFill>
          </p:spPr>
          <p:txBody>
            <a:bodyPr/>
            <a:lstStyle/>
            <a:p>
              <a:endParaRPr lang="en-NA"/>
            </a:p>
          </p:txBody>
        </p:sp>
      </p:grpSp>
      <p:pic>
        <p:nvPicPr>
          <p:cNvPr id="12290" name="Picture 2" descr="Establishing A Retirement Fund | Queensway Academy">
            <a:extLst>
              <a:ext uri="{FF2B5EF4-FFF2-40B4-BE49-F238E27FC236}">
                <a16:creationId xmlns:a16="http://schemas.microsoft.com/office/drawing/2014/main" id="{EEE3534A-4A60-DFE5-DD02-496B5F0E9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07" y="247905"/>
            <a:ext cx="2806327" cy="280632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2B25BAF-2616-308C-587A-3377ABBD0BEF}"/>
              </a:ext>
            </a:extLst>
          </p:cNvPr>
          <p:cNvSpPr/>
          <p:nvPr/>
        </p:nvSpPr>
        <p:spPr>
          <a:xfrm>
            <a:off x="1715345" y="5104518"/>
            <a:ext cx="13791356" cy="4482532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i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Rationale For Retirement Funds </a:t>
            </a:r>
          </a:p>
          <a:p>
            <a:pPr marL="428625" indent="-428625" algn="just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living longer (live expectancy increase)</a:t>
            </a:r>
          </a:p>
          <a:p>
            <a:pPr marL="428625" indent="-428625" algn="just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Expenses to cater for in old age </a:t>
            </a:r>
          </a:p>
          <a:p>
            <a:pPr marL="428625" indent="-428625" algn="just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Depending on children decreasing </a:t>
            </a:r>
          </a:p>
          <a:p>
            <a:pPr marL="428625" indent="-428625" algn="just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Benefiting from tax reliefs</a:t>
            </a:r>
          </a:p>
          <a:p>
            <a:pPr marL="428625" indent="-428625" algn="just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protection in the form of lump sums and annuities  </a:t>
            </a:r>
            <a:endParaRPr lang="en-NA" sz="2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891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2A8E25BA-1130-18A0-41DA-DD4387147675}"/>
              </a:ext>
            </a:extLst>
          </p:cNvPr>
          <p:cNvSpPr/>
          <p:nvPr/>
        </p:nvSpPr>
        <p:spPr>
          <a:xfrm>
            <a:off x="-79811" y="0"/>
            <a:ext cx="18608040" cy="1068265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A"/>
          </a:p>
        </p:txBody>
      </p:sp>
      <p:grpSp>
        <p:nvGrpSpPr>
          <p:cNvPr id="2" name="Group 2"/>
          <p:cNvGrpSpPr/>
          <p:nvPr/>
        </p:nvGrpSpPr>
        <p:grpSpPr>
          <a:xfrm>
            <a:off x="6577445" y="4899177"/>
            <a:ext cx="11710555" cy="2178600"/>
            <a:chOff x="0" y="0"/>
            <a:chExt cx="3084261" cy="5737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84261" cy="573788"/>
            </a:xfrm>
            <a:custGeom>
              <a:avLst/>
              <a:gdLst/>
              <a:ahLst/>
              <a:cxnLst/>
              <a:rect l="l" t="t" r="r" b="b"/>
              <a:pathLst>
                <a:path w="3084261" h="573788">
                  <a:moveTo>
                    <a:pt x="0" y="0"/>
                  </a:moveTo>
                  <a:lnTo>
                    <a:pt x="3084261" y="0"/>
                  </a:lnTo>
                  <a:lnTo>
                    <a:pt x="3084261" y="573788"/>
                  </a:lnTo>
                  <a:lnTo>
                    <a:pt x="0" y="5737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N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796153" y="2845309"/>
            <a:ext cx="6090071" cy="2505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 retirement goals</a:t>
            </a:r>
          </a:p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 retirement expenses</a:t>
            </a:r>
          </a:p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 your current financial situation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929378" y="7167369"/>
            <a:ext cx="7377269" cy="31518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for healthcare costs</a:t>
            </a:r>
          </a:p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and update your plan regularly</a:t>
            </a:r>
          </a:p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Educate yourself and seek professional advice</a:t>
            </a:r>
          </a:p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on financial education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5886224" y="4851042"/>
            <a:ext cx="1947105" cy="1955833"/>
          </a:xfrm>
          <a:custGeom>
            <a:avLst/>
            <a:gdLst/>
            <a:ahLst/>
            <a:cxnLst/>
            <a:rect l="l" t="t" r="r" b="b"/>
            <a:pathLst>
              <a:path w="809173" h="812800">
                <a:moveTo>
                  <a:pt x="404587" y="0"/>
                </a:moveTo>
                <a:cubicBezTo>
                  <a:pt x="628326" y="1001"/>
                  <a:pt x="809174" y="182659"/>
                  <a:pt x="809174" y="406400"/>
                </a:cubicBezTo>
                <a:cubicBezTo>
                  <a:pt x="809174" y="630141"/>
                  <a:pt x="628326" y="811799"/>
                  <a:pt x="404587" y="812800"/>
                </a:cubicBezTo>
                <a:cubicBezTo>
                  <a:pt x="180848" y="811799"/>
                  <a:pt x="0" y="630141"/>
                  <a:pt x="0" y="406400"/>
                </a:cubicBezTo>
                <a:cubicBezTo>
                  <a:pt x="0" y="182659"/>
                  <a:pt x="180848" y="1001"/>
                  <a:pt x="404587" y="0"/>
                </a:cubicBezTo>
                <a:close/>
              </a:path>
            </a:pathLst>
          </a:custGeom>
          <a:ln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endParaRPr lang="en-NA"/>
          </a:p>
        </p:txBody>
      </p:sp>
      <p:grpSp>
        <p:nvGrpSpPr>
          <p:cNvPr id="11" name="Group 11"/>
          <p:cNvGrpSpPr/>
          <p:nvPr/>
        </p:nvGrpSpPr>
        <p:grpSpPr>
          <a:xfrm>
            <a:off x="7613226" y="2796947"/>
            <a:ext cx="1994451" cy="2003391"/>
            <a:chOff x="27635" y="8954"/>
            <a:chExt cx="809173" cy="812800"/>
          </a:xfrm>
        </p:grpSpPr>
        <p:sp>
          <p:nvSpPr>
            <p:cNvPr id="12" name="Freeform 12"/>
            <p:cNvSpPr/>
            <p:nvPr/>
          </p:nvSpPr>
          <p:spPr>
            <a:xfrm>
              <a:off x="27635" y="8954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000000"/>
              </a:solidFill>
            </a:ln>
          </p:spPr>
          <p:txBody>
            <a:bodyPr/>
            <a:lstStyle/>
            <a:p>
              <a:endParaRPr lang="en-NA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545111" y="7373051"/>
            <a:ext cx="2003391" cy="2003391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000000"/>
              </a:solidFill>
            </a:ln>
          </p:spPr>
          <p:txBody>
            <a:bodyPr/>
            <a:lstStyle/>
            <a:p>
              <a:endParaRPr lang="en-NA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9218" name="Picture 2" descr="Retirement Planning: A Comprehensive Guide - Cordros Capital Ltd">
            <a:extLst>
              <a:ext uri="{FF2B5EF4-FFF2-40B4-BE49-F238E27FC236}">
                <a16:creationId xmlns:a16="http://schemas.microsoft.com/office/drawing/2014/main" id="{90968719-690D-4058-B7B6-E3D726A2B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474" y="-21800"/>
            <a:ext cx="8599674" cy="1070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2"/>
          <p:cNvSpPr txBox="1"/>
          <p:nvPr/>
        </p:nvSpPr>
        <p:spPr>
          <a:xfrm>
            <a:off x="7794592" y="7862588"/>
            <a:ext cx="1504429" cy="1068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99"/>
              </a:lnSpc>
            </a:pPr>
            <a:r>
              <a:rPr lang="en-US" sz="7999" dirty="0">
                <a:latin typeface="Archivo Black Bold"/>
              </a:rPr>
              <a:t>03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794592" y="3264413"/>
            <a:ext cx="1504429" cy="1068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99"/>
              </a:lnSpc>
            </a:pPr>
            <a:r>
              <a:rPr lang="en-US" sz="7999" dirty="0">
                <a:latin typeface="Archivo Black Bold"/>
              </a:rPr>
              <a:t>01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796153" y="5058894"/>
            <a:ext cx="6151734" cy="185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Create a retirement savings plan</a:t>
            </a:r>
          </a:p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Diversify your investments</a:t>
            </a:r>
          </a:p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Manage debt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6125418" y="5463861"/>
            <a:ext cx="1468716" cy="1049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09"/>
              </a:lnSpc>
            </a:pPr>
            <a:r>
              <a:rPr lang="en-US" sz="7809" dirty="0">
                <a:solidFill>
                  <a:srgbClr val="FFFFFF"/>
                </a:solidFill>
                <a:latin typeface="Archivo Black Bold"/>
              </a:rPr>
              <a:t>02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490325" y="211094"/>
            <a:ext cx="10878106" cy="11946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69"/>
              </a:lnSpc>
            </a:pPr>
            <a:r>
              <a:rPr 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PREPARE FOR RETIREMENT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C92A29-8507-41C5-9A59-0C83D62EE57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93522F-95C1-76F0-1F0D-F109A391E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4054" y="3844978"/>
            <a:ext cx="12298946" cy="2376918"/>
          </a:xfrm>
        </p:spPr>
        <p:txBody>
          <a:bodyPr vert="horz" lIns="137160" tIns="68580" rIns="137160" bIns="68580" rtlCol="0" anchor="ctr">
            <a:noAutofit/>
          </a:bodyPr>
          <a:lstStyle/>
          <a:p>
            <a:r>
              <a:rPr lang="en-US" sz="8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ESTATE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14E391-89C5-EF97-9C0F-CCE639EC3A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94" y="8244111"/>
            <a:ext cx="4050645" cy="165147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DB30C55-C1A7-94BB-48A5-0F1C3AF614CE}"/>
              </a:ext>
            </a:extLst>
          </p:cNvPr>
          <p:cNvCxnSpPr/>
          <p:nvPr/>
        </p:nvCxnSpPr>
        <p:spPr>
          <a:xfrm>
            <a:off x="4776152" y="4159526"/>
            <a:ext cx="0" cy="1967948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4382203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>
            <a:extLst>
              <a:ext uri="{FF2B5EF4-FFF2-40B4-BE49-F238E27FC236}">
                <a16:creationId xmlns:a16="http://schemas.microsoft.com/office/drawing/2014/main" id="{3A108A03-959E-D734-31BF-3F8CE0FD0139}"/>
              </a:ext>
            </a:extLst>
          </p:cNvPr>
          <p:cNvGrpSpPr/>
          <p:nvPr/>
        </p:nvGrpSpPr>
        <p:grpSpPr>
          <a:xfrm>
            <a:off x="1036185" y="2245059"/>
            <a:ext cx="11188669" cy="3714177"/>
            <a:chOff x="0" y="0"/>
            <a:chExt cx="2161091" cy="533778"/>
          </a:xfrm>
        </p:grpSpPr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D7797E36-98D3-A04D-F616-B2013C229EC1}"/>
                </a:ext>
              </a:extLst>
            </p:cNvPr>
            <p:cNvSpPr/>
            <p:nvPr/>
          </p:nvSpPr>
          <p:spPr>
            <a:xfrm>
              <a:off x="0" y="0"/>
              <a:ext cx="2161091" cy="533778"/>
            </a:xfrm>
            <a:custGeom>
              <a:avLst/>
              <a:gdLst/>
              <a:ahLst/>
              <a:cxnLst/>
              <a:rect l="l" t="t" r="r" b="b"/>
              <a:pathLst>
                <a:path w="2161091" h="533778">
                  <a:moveTo>
                    <a:pt x="13451" y="0"/>
                  </a:moveTo>
                  <a:lnTo>
                    <a:pt x="2147640" y="0"/>
                  </a:lnTo>
                  <a:cubicBezTo>
                    <a:pt x="2151207" y="0"/>
                    <a:pt x="2154629" y="1417"/>
                    <a:pt x="2157151" y="3940"/>
                  </a:cubicBezTo>
                  <a:cubicBezTo>
                    <a:pt x="2159674" y="6462"/>
                    <a:pt x="2161091" y="9883"/>
                    <a:pt x="2161091" y="13451"/>
                  </a:cubicBezTo>
                  <a:lnTo>
                    <a:pt x="2161091" y="520327"/>
                  </a:lnTo>
                  <a:cubicBezTo>
                    <a:pt x="2161091" y="527756"/>
                    <a:pt x="2155069" y="533778"/>
                    <a:pt x="2147640" y="533778"/>
                  </a:cubicBezTo>
                  <a:lnTo>
                    <a:pt x="13451" y="533778"/>
                  </a:lnTo>
                  <a:cubicBezTo>
                    <a:pt x="6022" y="533778"/>
                    <a:pt x="0" y="527756"/>
                    <a:pt x="0" y="520327"/>
                  </a:cubicBezTo>
                  <a:lnTo>
                    <a:pt x="0" y="13451"/>
                  </a:lnTo>
                  <a:cubicBezTo>
                    <a:pt x="0" y="6022"/>
                    <a:pt x="6022" y="0"/>
                    <a:pt x="13451" y="0"/>
                  </a:cubicBezTo>
                  <a:close/>
                </a:path>
              </a:pathLst>
            </a:custGeom>
            <a:solidFill>
              <a:srgbClr val="131211"/>
            </a:solidFill>
          </p:spPr>
          <p:txBody>
            <a:bodyPr/>
            <a:lstStyle/>
            <a:p>
              <a:endParaRPr lang="en-NA"/>
            </a:p>
          </p:txBody>
        </p:sp>
        <p:sp>
          <p:nvSpPr>
            <p:cNvPr id="23" name="TextBox 17">
              <a:extLst>
                <a:ext uri="{FF2B5EF4-FFF2-40B4-BE49-F238E27FC236}">
                  <a16:creationId xmlns:a16="http://schemas.microsoft.com/office/drawing/2014/main" id="{087CC1B3-28AC-F492-64AE-FD9B7D0D0B15}"/>
                </a:ext>
              </a:extLst>
            </p:cNvPr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3" name="Freeform 3"/>
          <p:cNvSpPr/>
          <p:nvPr/>
        </p:nvSpPr>
        <p:spPr>
          <a:xfrm rot="1844104">
            <a:off x="6380559" y="2491180"/>
            <a:ext cx="13471756" cy="1426670"/>
          </a:xfrm>
          <a:custGeom>
            <a:avLst/>
            <a:gdLst/>
            <a:ahLst/>
            <a:cxnLst/>
            <a:rect l="l" t="t" r="r" b="b"/>
            <a:pathLst>
              <a:path w="13471756" h="1426670">
                <a:moveTo>
                  <a:pt x="0" y="0"/>
                </a:moveTo>
                <a:lnTo>
                  <a:pt x="13471756" y="0"/>
                </a:lnTo>
                <a:lnTo>
                  <a:pt x="13471756" y="1426671"/>
                </a:lnTo>
                <a:lnTo>
                  <a:pt x="0" y="14266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495"/>
            </a:stretch>
          </a:blipFill>
        </p:spPr>
        <p:txBody>
          <a:bodyPr/>
          <a:lstStyle/>
          <a:p>
            <a:endParaRPr lang="en-NA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7613275" y="0"/>
            <a:ext cx="10674725" cy="6004533"/>
            <a:chOff x="0" y="0"/>
            <a:chExt cx="6089457" cy="342532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6089457" y="3425320"/>
                  </a:moveTo>
                  <a:lnTo>
                    <a:pt x="6089457" y="0"/>
                  </a:lnTo>
                  <a:lnTo>
                    <a:pt x="0" y="0"/>
                  </a:lnTo>
                  <a:cubicBezTo>
                    <a:pt x="2029819" y="1141773"/>
                    <a:pt x="4059638" y="2283546"/>
                    <a:pt x="6089457" y="3425320"/>
                  </a:cubicBezTo>
                  <a:close/>
                </a:path>
              </a:pathLst>
            </a:custGeom>
            <a:solidFill>
              <a:srgbClr val="539BE0"/>
            </a:solidFill>
          </p:spPr>
          <p:txBody>
            <a:bodyPr/>
            <a:lstStyle/>
            <a:p>
              <a:endParaRPr lang="en-NA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6089457" y="3425320"/>
                  </a:moveTo>
                  <a:lnTo>
                    <a:pt x="6089457" y="0"/>
                  </a:lnTo>
                  <a:lnTo>
                    <a:pt x="0" y="0"/>
                  </a:lnTo>
                  <a:cubicBezTo>
                    <a:pt x="2029819" y="1141773"/>
                    <a:pt x="4059638" y="2283546"/>
                    <a:pt x="6089457" y="3425320"/>
                  </a:cubicBezTo>
                  <a:close/>
                </a:path>
              </a:pathLst>
            </a:custGeom>
            <a:blipFill>
              <a:blip r:embed="rId4"/>
              <a:stretch>
                <a:fillRect t="-9259" b="-9259"/>
              </a:stretch>
            </a:blipFill>
          </p:spPr>
          <p:txBody>
            <a:bodyPr/>
            <a:lstStyle/>
            <a:p>
              <a:endParaRPr lang="en-NA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347278" y="1451097"/>
            <a:ext cx="9561321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6842"/>
              </a:lnSpc>
              <a:spcBef>
                <a:spcPct val="0"/>
              </a:spcBef>
            </a:pPr>
            <a:r>
              <a:rPr lang="en-US" sz="6000" b="1" spc="173" dirty="0">
                <a:solidFill>
                  <a:srgbClr val="0101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ESTATE</a:t>
            </a:r>
            <a:endParaRPr lang="en-US" sz="6000" b="1" u="none" strike="noStrike" spc="173" dirty="0">
              <a:solidFill>
                <a:srgbClr val="0101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8532706" y="3222627"/>
            <a:ext cx="2381235" cy="2046374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FFFF"/>
            </a:solidFill>
            <a:ln w="161925">
              <a:solidFill>
                <a:srgbClr val="000000"/>
              </a:solidFill>
            </a:ln>
          </p:spPr>
          <p:txBody>
            <a:bodyPr/>
            <a:lstStyle/>
            <a:p>
              <a:endParaRPr lang="en-NA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14300" y="-19050"/>
              <a:ext cx="5842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370626" y="2868638"/>
            <a:ext cx="7128427" cy="1732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Assets and belongings that an individual owns or possess. 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4934839" y="5327323"/>
            <a:ext cx="11995705" cy="5788246"/>
            <a:chOff x="0" y="-19050"/>
            <a:chExt cx="2316970" cy="831850"/>
          </a:xfrm>
        </p:grpSpPr>
        <p:sp>
          <p:nvSpPr>
            <p:cNvPr id="16" name="Freeform 16"/>
            <p:cNvSpPr/>
            <p:nvPr/>
          </p:nvSpPr>
          <p:spPr>
            <a:xfrm>
              <a:off x="155879" y="149279"/>
              <a:ext cx="2161091" cy="533778"/>
            </a:xfrm>
            <a:custGeom>
              <a:avLst/>
              <a:gdLst/>
              <a:ahLst/>
              <a:cxnLst/>
              <a:rect l="l" t="t" r="r" b="b"/>
              <a:pathLst>
                <a:path w="2161091" h="533778">
                  <a:moveTo>
                    <a:pt x="13451" y="0"/>
                  </a:moveTo>
                  <a:lnTo>
                    <a:pt x="2147640" y="0"/>
                  </a:lnTo>
                  <a:cubicBezTo>
                    <a:pt x="2151207" y="0"/>
                    <a:pt x="2154629" y="1417"/>
                    <a:pt x="2157151" y="3940"/>
                  </a:cubicBezTo>
                  <a:cubicBezTo>
                    <a:pt x="2159674" y="6462"/>
                    <a:pt x="2161091" y="9883"/>
                    <a:pt x="2161091" y="13451"/>
                  </a:cubicBezTo>
                  <a:lnTo>
                    <a:pt x="2161091" y="520327"/>
                  </a:lnTo>
                  <a:cubicBezTo>
                    <a:pt x="2161091" y="527756"/>
                    <a:pt x="2155069" y="533778"/>
                    <a:pt x="2147640" y="533778"/>
                  </a:cubicBezTo>
                  <a:lnTo>
                    <a:pt x="13451" y="533778"/>
                  </a:lnTo>
                  <a:cubicBezTo>
                    <a:pt x="6022" y="533778"/>
                    <a:pt x="0" y="527756"/>
                    <a:pt x="0" y="520327"/>
                  </a:cubicBezTo>
                  <a:lnTo>
                    <a:pt x="0" y="13451"/>
                  </a:lnTo>
                  <a:cubicBezTo>
                    <a:pt x="0" y="6022"/>
                    <a:pt x="6022" y="0"/>
                    <a:pt x="13451" y="0"/>
                  </a:cubicBezTo>
                  <a:close/>
                </a:path>
              </a:pathLst>
            </a:custGeom>
            <a:solidFill>
              <a:srgbClr val="131211"/>
            </a:solidFill>
          </p:spPr>
          <p:txBody>
            <a:bodyPr/>
            <a:lstStyle/>
            <a:p>
              <a:endParaRPr lang="en-NA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629193" y="5662144"/>
            <a:ext cx="2381235" cy="2046374"/>
            <a:chOff x="0" y="0"/>
            <a:chExt cx="812800" cy="6985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FFFF"/>
            </a:solidFill>
            <a:ln w="161925">
              <a:solidFill>
                <a:srgbClr val="000000"/>
              </a:solidFill>
            </a:ln>
          </p:spPr>
          <p:txBody>
            <a:bodyPr/>
            <a:lstStyle/>
            <a:p>
              <a:endParaRPr lang="en-NA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14300" y="-19050"/>
              <a:ext cx="5842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6630519" y="7628471"/>
            <a:ext cx="9697598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estate includes various types of property, possessions, investments, livestock, financial accounts owned by an individual during their lifetime </a:t>
            </a:r>
            <a:endParaRPr lang="en-US" sz="3600" spc="155" dirty="0">
              <a:solidFill>
                <a:schemeClr val="bg1"/>
              </a:solidFill>
              <a:latin typeface="Montserrat Light"/>
            </a:endParaRPr>
          </a:p>
        </p:txBody>
      </p:sp>
      <p:pic>
        <p:nvPicPr>
          <p:cNvPr id="14338" name="Picture 2" descr="House loan icon simple element from personal Vector Image">
            <a:extLst>
              <a:ext uri="{FF2B5EF4-FFF2-40B4-BE49-F238E27FC236}">
                <a16:creationId xmlns:a16="http://schemas.microsoft.com/office/drawing/2014/main" id="{DBB96BB8-B29A-398F-4680-5EE1CAE1DA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4" t="22181" r="21949" b="31317"/>
          <a:stretch/>
        </p:blipFill>
        <p:spPr bwMode="auto">
          <a:xfrm>
            <a:off x="8880219" y="5798422"/>
            <a:ext cx="2058097" cy="1833730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Estate Planning Concept Icon Wealth Advisory Stock Vector (Royalty Free)  2051905094 | Shutterstock">
            <a:extLst>
              <a:ext uri="{FF2B5EF4-FFF2-40B4-BE49-F238E27FC236}">
                <a16:creationId xmlns:a16="http://schemas.microsoft.com/office/drawing/2014/main" id="{2D9E6050-836C-BF1B-19AA-021D3FE638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6" t="6523" r="8058" b="28111"/>
          <a:stretch/>
        </p:blipFill>
        <p:spPr bwMode="auto">
          <a:xfrm>
            <a:off x="8694274" y="3446543"/>
            <a:ext cx="2058098" cy="1743345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0422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 flipH="1" flipV="1">
            <a:off x="0" y="-649075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257863">
            <a:off x="-571305" y="6150994"/>
            <a:ext cx="21273218" cy="9128145"/>
          </a:xfrm>
          <a:custGeom>
            <a:avLst/>
            <a:gdLst/>
            <a:ahLst/>
            <a:cxnLst/>
            <a:rect l="l" t="t" r="r" b="b"/>
            <a:pathLst>
              <a:path w="21273218" h="9128145">
                <a:moveTo>
                  <a:pt x="0" y="0"/>
                </a:moveTo>
                <a:lnTo>
                  <a:pt x="21273219" y="0"/>
                </a:lnTo>
                <a:lnTo>
                  <a:pt x="21273219" y="9128145"/>
                </a:lnTo>
                <a:lnTo>
                  <a:pt x="0" y="91281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A"/>
          </a:p>
        </p:txBody>
      </p:sp>
      <p:sp>
        <p:nvSpPr>
          <p:cNvPr id="4" name="Freeform 4"/>
          <p:cNvSpPr/>
          <p:nvPr/>
        </p:nvSpPr>
        <p:spPr>
          <a:xfrm>
            <a:off x="11885510" y="8765585"/>
            <a:ext cx="4128022" cy="437161"/>
          </a:xfrm>
          <a:custGeom>
            <a:avLst/>
            <a:gdLst/>
            <a:ahLst/>
            <a:cxnLst/>
            <a:rect l="l" t="t" r="r" b="b"/>
            <a:pathLst>
              <a:path w="4128022" h="437161">
                <a:moveTo>
                  <a:pt x="0" y="0"/>
                </a:moveTo>
                <a:lnTo>
                  <a:pt x="4128022" y="0"/>
                </a:lnTo>
                <a:lnTo>
                  <a:pt x="4128022" y="437161"/>
                </a:lnTo>
                <a:lnTo>
                  <a:pt x="0" y="4371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6495"/>
            </a:stretch>
          </a:blipFill>
        </p:spPr>
        <p:txBody>
          <a:bodyPr/>
          <a:lstStyle/>
          <a:p>
            <a:endParaRPr lang="en-NA"/>
          </a:p>
        </p:txBody>
      </p:sp>
      <p:sp>
        <p:nvSpPr>
          <p:cNvPr id="8" name="Freeform 8"/>
          <p:cNvSpPr/>
          <p:nvPr/>
        </p:nvSpPr>
        <p:spPr>
          <a:xfrm>
            <a:off x="7080191" y="8765585"/>
            <a:ext cx="4128022" cy="437161"/>
          </a:xfrm>
          <a:custGeom>
            <a:avLst/>
            <a:gdLst/>
            <a:ahLst/>
            <a:cxnLst/>
            <a:rect l="l" t="t" r="r" b="b"/>
            <a:pathLst>
              <a:path w="4128022" h="437161">
                <a:moveTo>
                  <a:pt x="0" y="0"/>
                </a:moveTo>
                <a:lnTo>
                  <a:pt x="4128021" y="0"/>
                </a:lnTo>
                <a:lnTo>
                  <a:pt x="4128021" y="437161"/>
                </a:lnTo>
                <a:lnTo>
                  <a:pt x="0" y="4371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6495"/>
            </a:stretch>
          </a:blipFill>
        </p:spPr>
        <p:txBody>
          <a:bodyPr/>
          <a:lstStyle/>
          <a:p>
            <a:endParaRPr lang="en-NA"/>
          </a:p>
        </p:txBody>
      </p:sp>
      <p:sp>
        <p:nvSpPr>
          <p:cNvPr id="11" name="TextBox 11"/>
          <p:cNvSpPr txBox="1"/>
          <p:nvPr/>
        </p:nvSpPr>
        <p:spPr>
          <a:xfrm>
            <a:off x="7095033" y="4494425"/>
            <a:ext cx="2612434" cy="279612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4114"/>
              </a:lnSpc>
              <a:spcBef>
                <a:spcPct val="0"/>
              </a:spcBef>
            </a:pPr>
            <a:endParaRPr/>
          </a:p>
        </p:txBody>
      </p:sp>
      <p:sp>
        <p:nvSpPr>
          <p:cNvPr id="12" name="Freeform 12"/>
          <p:cNvSpPr/>
          <p:nvPr/>
        </p:nvSpPr>
        <p:spPr>
          <a:xfrm>
            <a:off x="2274468" y="8765585"/>
            <a:ext cx="4128022" cy="437161"/>
          </a:xfrm>
          <a:custGeom>
            <a:avLst/>
            <a:gdLst/>
            <a:ahLst/>
            <a:cxnLst/>
            <a:rect l="l" t="t" r="r" b="b"/>
            <a:pathLst>
              <a:path w="4128022" h="437161">
                <a:moveTo>
                  <a:pt x="0" y="0"/>
                </a:moveTo>
                <a:lnTo>
                  <a:pt x="4128022" y="0"/>
                </a:lnTo>
                <a:lnTo>
                  <a:pt x="4128022" y="437161"/>
                </a:lnTo>
                <a:lnTo>
                  <a:pt x="0" y="4371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6495"/>
            </a:stretch>
          </a:blipFill>
        </p:spPr>
        <p:txBody>
          <a:bodyPr/>
          <a:lstStyle/>
          <a:p>
            <a:endParaRPr lang="en-NA"/>
          </a:p>
        </p:txBody>
      </p:sp>
      <p:grpSp>
        <p:nvGrpSpPr>
          <p:cNvPr id="13" name="Group 13"/>
          <p:cNvGrpSpPr/>
          <p:nvPr/>
        </p:nvGrpSpPr>
        <p:grpSpPr>
          <a:xfrm>
            <a:off x="4038600" y="3352150"/>
            <a:ext cx="7756763" cy="6583159"/>
            <a:chOff x="0" y="0"/>
            <a:chExt cx="1279723" cy="127172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79723" cy="1271725"/>
            </a:xfrm>
            <a:custGeom>
              <a:avLst/>
              <a:gdLst/>
              <a:ahLst/>
              <a:cxnLst/>
              <a:rect l="l" t="t" r="r" b="b"/>
              <a:pathLst>
                <a:path w="1279723" h="1271725">
                  <a:moveTo>
                    <a:pt x="0" y="0"/>
                  </a:moveTo>
                  <a:lnTo>
                    <a:pt x="1279723" y="0"/>
                  </a:lnTo>
                  <a:lnTo>
                    <a:pt x="1279723" y="1271725"/>
                  </a:lnTo>
                  <a:lnTo>
                    <a:pt x="0" y="1271725"/>
                  </a:lnTo>
                  <a:close/>
                </a:path>
              </a:pathLst>
            </a:custGeom>
            <a:solidFill>
              <a:srgbClr val="1A1A1A"/>
            </a:solidFill>
          </p:spPr>
          <p:txBody>
            <a:bodyPr/>
            <a:lstStyle/>
            <a:p>
              <a:endParaRPr lang="en-NA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649148" y="1476644"/>
            <a:ext cx="2487426" cy="2674304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A1A1A"/>
            </a:solidFill>
          </p:spPr>
          <p:txBody>
            <a:bodyPr/>
            <a:lstStyle/>
            <a:p>
              <a:endParaRPr lang="en-NA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7080191" y="1735399"/>
            <a:ext cx="1527145" cy="1585412"/>
          </a:xfrm>
          <a:custGeom>
            <a:avLst/>
            <a:gdLst/>
            <a:ahLst/>
            <a:cxnLst/>
            <a:rect l="l" t="t" r="r" b="b"/>
            <a:pathLst>
              <a:path w="1211702" h="1322294">
                <a:moveTo>
                  <a:pt x="0" y="0"/>
                </a:moveTo>
                <a:lnTo>
                  <a:pt x="1211702" y="0"/>
                </a:lnTo>
                <a:lnTo>
                  <a:pt x="1211702" y="1322294"/>
                </a:lnTo>
                <a:lnTo>
                  <a:pt x="0" y="13222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A"/>
          </a:p>
        </p:txBody>
      </p:sp>
      <p:sp>
        <p:nvSpPr>
          <p:cNvPr id="31" name="TextBox 31"/>
          <p:cNvSpPr txBox="1"/>
          <p:nvPr/>
        </p:nvSpPr>
        <p:spPr>
          <a:xfrm>
            <a:off x="12178209" y="5624704"/>
            <a:ext cx="3542623" cy="293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7"/>
              </a:lnSpc>
            </a:pPr>
            <a:r>
              <a:rPr lang="en-US" sz="1722" spc="168" dirty="0">
                <a:solidFill>
                  <a:schemeClr val="bg1"/>
                </a:solidFill>
                <a:latin typeface="DM Sans"/>
              </a:rPr>
              <a:t>.</a:t>
            </a:r>
          </a:p>
        </p:txBody>
      </p:sp>
      <p:sp>
        <p:nvSpPr>
          <p:cNvPr id="35" name="TextBox 30">
            <a:extLst>
              <a:ext uri="{FF2B5EF4-FFF2-40B4-BE49-F238E27FC236}">
                <a16:creationId xmlns:a16="http://schemas.microsoft.com/office/drawing/2014/main" id="{07C3D0CB-F9F7-D09F-7539-F534BAD92609}"/>
              </a:ext>
            </a:extLst>
          </p:cNvPr>
          <p:cNvSpPr txBox="1"/>
          <p:nvPr/>
        </p:nvSpPr>
        <p:spPr>
          <a:xfrm>
            <a:off x="519088" y="729843"/>
            <a:ext cx="15621000" cy="858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548"/>
              </a:lnSpc>
              <a:spcBef>
                <a:spcPct val="0"/>
              </a:spcBef>
            </a:pPr>
            <a:r>
              <a:rPr lang="en-US" sz="8000" b="1" u="none" strike="noStrike" spc="37" dirty="0">
                <a:latin typeface="Arial" panose="020B0604020202020204" pitchFamily="34" charset="0"/>
                <a:cs typeface="Arial" panose="020B0604020202020204" pitchFamily="34" charset="0"/>
              </a:rPr>
              <a:t>Personal Estate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94E4A08-BB31-C34B-1097-78EEEA6BF8C0}"/>
              </a:ext>
            </a:extLst>
          </p:cNvPr>
          <p:cNvSpPr txBox="1"/>
          <p:nvPr/>
        </p:nvSpPr>
        <p:spPr>
          <a:xfrm>
            <a:off x="4423947" y="4363644"/>
            <a:ext cx="7371416" cy="3890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NA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 for one's personal estate involves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- </a:t>
            </a:r>
          </a:p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NA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creating a will, 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NA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considering estate taxes, and 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NA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ensuring the smooth transfer of assets to beneficiaries.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lnSpc>
                <a:spcPct val="150000"/>
              </a:lnSpc>
              <a:buFontTx/>
              <a:buChar char="-"/>
            </a:pP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70E84E0-0E2A-E62F-2634-C0A46CB62B4C}"/>
              </a:ext>
            </a:extLst>
          </p:cNvPr>
          <p:cNvSpPr txBox="1"/>
          <p:nvPr/>
        </p:nvSpPr>
        <p:spPr>
          <a:xfrm>
            <a:off x="4423947" y="8113543"/>
            <a:ext cx="737141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Essential to review and update estate plans regularly to reflect changing financial circumstances and family dynamics</a:t>
            </a:r>
            <a:r>
              <a:rPr lang="en-N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NA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9504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C92A29-8507-41C5-9A59-0C83D62EE57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09" y="17318"/>
            <a:ext cx="18288000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93522F-95C1-76F0-1F0D-F109A391E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9358" y="3795282"/>
            <a:ext cx="14346884" cy="2376918"/>
          </a:xfrm>
        </p:spPr>
        <p:txBody>
          <a:bodyPr vert="horz" lIns="137160" tIns="68580" rIns="137160" bIns="68580" rtlCol="0" anchor="ctr">
            <a:noAutofit/>
          </a:bodyPr>
          <a:lstStyle/>
          <a:p>
            <a:r>
              <a:rPr lang="en-US" sz="8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RECOURSE MECHANISM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14E391-89C5-EF97-9C0F-CCE639EC3A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94" y="8244111"/>
            <a:ext cx="4050645" cy="165147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DB30C55-C1A7-94BB-48A5-0F1C3AF614CE}"/>
              </a:ext>
            </a:extLst>
          </p:cNvPr>
          <p:cNvCxnSpPr/>
          <p:nvPr/>
        </p:nvCxnSpPr>
        <p:spPr>
          <a:xfrm>
            <a:off x="3657600" y="4159526"/>
            <a:ext cx="0" cy="1967948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5514966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0" name="Picture 10" descr="UCC on Twitter: &quot;#WorldConsumerRightsDay THE RIGHT TO CONSUMER EDUCATION  Consumers have a right to be educated on services being offered to them.  This education is necessary to provide them with knowledge and">
            <a:extLst>
              <a:ext uri="{FF2B5EF4-FFF2-40B4-BE49-F238E27FC236}">
                <a16:creationId xmlns:a16="http://schemas.microsoft.com/office/drawing/2014/main" id="{527563CE-38B5-E34F-6165-F126EAA507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71"/>
          <a:stretch/>
        </p:blipFill>
        <p:spPr bwMode="auto">
          <a:xfrm>
            <a:off x="-941104" y="-49068"/>
            <a:ext cx="20580328" cy="1083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1DA2B234-12CF-832F-FF6F-15A9D2239244}"/>
              </a:ext>
            </a:extLst>
          </p:cNvPr>
          <p:cNvGrpSpPr/>
          <p:nvPr/>
        </p:nvGrpSpPr>
        <p:grpSpPr>
          <a:xfrm>
            <a:off x="-352437" y="2520234"/>
            <a:ext cx="6709325" cy="5120138"/>
            <a:chOff x="1732051" y="3359820"/>
            <a:chExt cx="5500698" cy="5120138"/>
          </a:xfrm>
        </p:grpSpPr>
        <p:sp>
          <p:nvSpPr>
            <p:cNvPr id="40" name="TextBox 8">
              <a:extLst>
                <a:ext uri="{FF2B5EF4-FFF2-40B4-BE49-F238E27FC236}">
                  <a16:creationId xmlns:a16="http://schemas.microsoft.com/office/drawing/2014/main" id="{C7DBA91A-0BF1-28B6-401F-C502F00A4119}"/>
                </a:ext>
              </a:extLst>
            </p:cNvPr>
            <p:cNvSpPr txBox="1"/>
            <p:nvPr/>
          </p:nvSpPr>
          <p:spPr>
            <a:xfrm>
              <a:off x="1732051" y="3359820"/>
              <a:ext cx="5060873" cy="40519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  <p:sp>
          <p:nvSpPr>
            <p:cNvPr id="38" name="TextBox 17">
              <a:extLst>
                <a:ext uri="{FF2B5EF4-FFF2-40B4-BE49-F238E27FC236}">
                  <a16:creationId xmlns:a16="http://schemas.microsoft.com/office/drawing/2014/main" id="{89F96A7C-A935-17D8-B05E-4A6D9855D870}"/>
                </a:ext>
              </a:extLst>
            </p:cNvPr>
            <p:cNvSpPr txBox="1"/>
            <p:nvPr/>
          </p:nvSpPr>
          <p:spPr>
            <a:xfrm>
              <a:off x="2171877" y="4871479"/>
              <a:ext cx="5060872" cy="36084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lang="en-US" sz="2199" dirty="0">
                <a:solidFill>
                  <a:srgbClr val="FFFFFF"/>
                </a:solidFill>
                <a:latin typeface="Montserrat Classic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2A89FFD-30A2-5AD3-5126-2217DCDD737A}"/>
              </a:ext>
            </a:extLst>
          </p:cNvPr>
          <p:cNvGrpSpPr/>
          <p:nvPr/>
        </p:nvGrpSpPr>
        <p:grpSpPr>
          <a:xfrm>
            <a:off x="10514607" y="2403065"/>
            <a:ext cx="6709325" cy="5120138"/>
            <a:chOff x="1732051" y="3359820"/>
            <a:chExt cx="5500698" cy="5120138"/>
          </a:xfrm>
        </p:grpSpPr>
        <p:sp>
          <p:nvSpPr>
            <p:cNvPr id="57" name="TextBox 8">
              <a:extLst>
                <a:ext uri="{FF2B5EF4-FFF2-40B4-BE49-F238E27FC236}">
                  <a16:creationId xmlns:a16="http://schemas.microsoft.com/office/drawing/2014/main" id="{CA418503-91CA-AF8F-AEC2-013007E20736}"/>
                </a:ext>
              </a:extLst>
            </p:cNvPr>
            <p:cNvSpPr txBox="1"/>
            <p:nvPr/>
          </p:nvSpPr>
          <p:spPr>
            <a:xfrm>
              <a:off x="1732051" y="3359820"/>
              <a:ext cx="5060873" cy="40519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  <p:sp>
          <p:nvSpPr>
            <p:cNvPr id="55" name="TextBox 17">
              <a:extLst>
                <a:ext uri="{FF2B5EF4-FFF2-40B4-BE49-F238E27FC236}">
                  <a16:creationId xmlns:a16="http://schemas.microsoft.com/office/drawing/2014/main" id="{83759688-337A-0CC5-4BD3-4678DA6A21BC}"/>
                </a:ext>
              </a:extLst>
            </p:cNvPr>
            <p:cNvSpPr txBox="1"/>
            <p:nvPr/>
          </p:nvSpPr>
          <p:spPr>
            <a:xfrm>
              <a:off x="2171877" y="4871479"/>
              <a:ext cx="5060872" cy="36084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lang="en-US" sz="2199" dirty="0">
                <a:solidFill>
                  <a:srgbClr val="FFFFFF"/>
                </a:solidFill>
                <a:latin typeface="Montserrat Classic"/>
              </a:endParaRPr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5400000">
            <a:off x="6965584" y="-4234124"/>
            <a:ext cx="3737555" cy="18907277"/>
            <a:chOff x="-171578" y="-81551"/>
            <a:chExt cx="984378" cy="4979695"/>
          </a:xfrm>
        </p:grpSpPr>
        <p:sp>
          <p:nvSpPr>
            <p:cNvPr id="4" name="Freeform 4"/>
            <p:cNvSpPr/>
            <p:nvPr/>
          </p:nvSpPr>
          <p:spPr>
            <a:xfrm>
              <a:off x="-171578" y="-81551"/>
              <a:ext cx="286687" cy="4979695"/>
            </a:xfrm>
            <a:custGeom>
              <a:avLst/>
              <a:gdLst/>
              <a:ahLst/>
              <a:cxnLst/>
              <a:rect l="l" t="t" r="r" b="b"/>
              <a:pathLst>
                <a:path w="286687" h="4816592">
                  <a:moveTo>
                    <a:pt x="0" y="0"/>
                  </a:moveTo>
                  <a:lnTo>
                    <a:pt x="286687" y="0"/>
                  </a:lnTo>
                  <a:lnTo>
                    <a:pt x="28668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696969">
                    <a:alpha val="72000"/>
                  </a:srgbClr>
                </a:gs>
                <a:gs pos="33333">
                  <a:srgbClr val="B4B4B4">
                    <a:alpha val="82500"/>
                  </a:srgbClr>
                </a:gs>
                <a:gs pos="66667">
                  <a:srgbClr val="EEEEEE">
                    <a:alpha val="70500"/>
                  </a:srgbClr>
                </a:gs>
                <a:gs pos="100000">
                  <a:srgbClr val="FBFBFB">
                    <a:alpha val="22000"/>
                  </a:srgbClr>
                </a:gs>
              </a:gsLst>
              <a:lin ang="0"/>
            </a:gradFill>
            <a:ln>
              <a:noFill/>
            </a:ln>
          </p:spPr>
          <p:txBody>
            <a:bodyPr/>
            <a:lstStyle/>
            <a:p>
              <a:endParaRPr lang="en-N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4" b="21875"/>
          <a:stretch>
            <a:fillRect/>
          </a:stretch>
        </p:blipFill>
        <p:spPr>
          <a:xfrm flipH="1" flipV="1">
            <a:off x="0" y="0"/>
            <a:ext cx="18288000" cy="10287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5FFD6C7-3DBD-55FD-6C2A-68F47E874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19276" y="34631"/>
            <a:ext cx="18907276" cy="1063534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928014" y="436845"/>
            <a:ext cx="12731713" cy="3452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774"/>
              </a:lnSpc>
            </a:pPr>
            <a:r>
              <a:rPr lang="en-US" sz="9981" spc="79" dirty="0">
                <a:solidFill>
                  <a:srgbClr val="FFFFFF"/>
                </a:solidFill>
                <a:latin typeface="Archivo Black"/>
              </a:rPr>
              <a:t>Consumer Protection</a:t>
            </a:r>
          </a:p>
        </p:txBody>
      </p:sp>
      <p:pic>
        <p:nvPicPr>
          <p:cNvPr id="27" name="Picture 2" descr="Consumer Protection Icon - Free PNG &amp; SVG 3147066 - Noun Project">
            <a:extLst>
              <a:ext uri="{FF2B5EF4-FFF2-40B4-BE49-F238E27FC236}">
                <a16:creationId xmlns:a16="http://schemas.microsoft.com/office/drawing/2014/main" id="{67F7055C-C769-6997-4EBC-AEED88D97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6378" y="824497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7F8B6E3-1D70-E218-6FE2-B8404D08161E}"/>
              </a:ext>
            </a:extLst>
          </p:cNvPr>
          <p:cNvSpPr txBox="1"/>
          <p:nvPr/>
        </p:nvSpPr>
        <p:spPr>
          <a:xfrm>
            <a:off x="1014778" y="4495462"/>
            <a:ext cx="13710583" cy="7499033"/>
          </a:xfrm>
          <a:prstGeom prst="rect">
            <a:avLst/>
          </a:prstGeom>
        </p:spPr>
        <p:txBody>
          <a:bodyPr vert="horz" lIns="137160" tIns="68580" rIns="137160" bIns="68580" rtlCol="0" anchor="t">
            <a:normAutofit/>
          </a:bodyPr>
          <a:lstStyle/>
          <a:p>
            <a:pPr marL="1114425" lvl="1" indent="-342900">
              <a:lnSpc>
                <a:spcPct val="15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28625" indent="-342900">
              <a:lnSpc>
                <a:spcPct val="15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NAMFISA has an implied mandate to foster consumer protection, which includes: </a:t>
            </a:r>
          </a:p>
          <a:p>
            <a:pPr marL="1200150" lvl="1" indent="-428625">
              <a:lnSpc>
                <a:spcPct val="150000"/>
              </a:lnSpc>
              <a:spcAft>
                <a:spcPts val="900"/>
              </a:spcAft>
              <a:buFont typeface="Courier New" panose="02070309020205020404" pitchFamily="49" charset="0"/>
              <a:buChar char="o"/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Consumer recourse mechanism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– consumer of non-banking financial services and product can lodge complaints </a:t>
            </a:r>
          </a:p>
          <a:p>
            <a:pPr marL="1200150" lvl="1" indent="-428625">
              <a:lnSpc>
                <a:spcPct val="150000"/>
              </a:lnSpc>
              <a:spcAft>
                <a:spcPts val="900"/>
              </a:spcAft>
              <a:buFont typeface="Courier New" panose="02070309020205020404" pitchFamily="49" charset="0"/>
              <a:buChar char="o"/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Consumer education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– empowering the public to understand financial services and products. </a:t>
            </a:r>
          </a:p>
          <a:p>
            <a:pPr marL="771525" indent="-457200">
              <a:lnSpc>
                <a:spcPct val="15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Financial institutions and Regulatory Authorities have dedicated channels to handle complaints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21874" b="21875"/>
          <a:stretch>
            <a:fillRect/>
          </a:stretch>
        </p:blipFill>
        <p:spPr>
          <a:xfrm flipH="1" flipV="1"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2925483">
            <a:off x="5978889" y="4633519"/>
            <a:ext cx="15026802" cy="1591351"/>
          </a:xfrm>
          <a:custGeom>
            <a:avLst/>
            <a:gdLst/>
            <a:ahLst/>
            <a:cxnLst/>
            <a:rect l="l" t="t" r="r" b="b"/>
            <a:pathLst>
              <a:path w="15026802" h="1591351">
                <a:moveTo>
                  <a:pt x="0" y="0"/>
                </a:moveTo>
                <a:lnTo>
                  <a:pt x="15026802" y="0"/>
                </a:lnTo>
                <a:lnTo>
                  <a:pt x="15026802" y="1591350"/>
                </a:lnTo>
                <a:lnTo>
                  <a:pt x="0" y="15913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6495"/>
            </a:stretch>
          </a:blipFill>
        </p:spPr>
        <p:txBody>
          <a:bodyPr/>
          <a:lstStyle/>
          <a:p>
            <a:endParaRPr lang="en-NA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274749" y="-469393"/>
            <a:ext cx="9241021" cy="10396149"/>
            <a:chOff x="0" y="0"/>
            <a:chExt cx="5370413" cy="604171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NA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blipFill>
              <a:blip r:embed="rId5"/>
              <a:stretch>
                <a:fillRect l="-34427" r="-34427"/>
              </a:stretch>
            </a:blipFill>
          </p:spPr>
          <p:txBody>
            <a:bodyPr/>
            <a:lstStyle/>
            <a:p>
              <a:endParaRPr lang="en-NA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086620" y="3638697"/>
            <a:ext cx="1828744" cy="1828744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0101"/>
            </a:solidFill>
          </p:spPr>
          <p:txBody>
            <a:bodyPr/>
            <a:lstStyle/>
            <a:p>
              <a:endParaRPr lang="en-NA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2360286" y="4200995"/>
            <a:ext cx="1236499" cy="858804"/>
          </a:xfrm>
          <a:custGeom>
            <a:avLst/>
            <a:gdLst/>
            <a:ahLst/>
            <a:cxnLst/>
            <a:rect l="l" t="t" r="r" b="b"/>
            <a:pathLst>
              <a:path w="1236499" h="858804">
                <a:moveTo>
                  <a:pt x="0" y="0"/>
                </a:moveTo>
                <a:lnTo>
                  <a:pt x="1236498" y="0"/>
                </a:lnTo>
                <a:lnTo>
                  <a:pt x="1236498" y="858804"/>
                </a:lnTo>
                <a:lnTo>
                  <a:pt x="0" y="8588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A"/>
          </a:p>
        </p:txBody>
      </p:sp>
      <p:grpSp>
        <p:nvGrpSpPr>
          <p:cNvPr id="11" name="Group 11"/>
          <p:cNvGrpSpPr/>
          <p:nvPr/>
        </p:nvGrpSpPr>
        <p:grpSpPr>
          <a:xfrm>
            <a:off x="2013738" y="5552357"/>
            <a:ext cx="1828744" cy="182874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0101"/>
            </a:solidFill>
          </p:spPr>
          <p:txBody>
            <a:bodyPr/>
            <a:lstStyle/>
            <a:p>
              <a:endParaRPr lang="en-NA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2533574" y="5912600"/>
            <a:ext cx="1043208" cy="1029931"/>
          </a:xfrm>
          <a:custGeom>
            <a:avLst/>
            <a:gdLst/>
            <a:ahLst/>
            <a:cxnLst/>
            <a:rect l="l" t="t" r="r" b="b"/>
            <a:pathLst>
              <a:path w="1043208" h="1029931">
                <a:moveTo>
                  <a:pt x="0" y="0"/>
                </a:moveTo>
                <a:lnTo>
                  <a:pt x="1043208" y="0"/>
                </a:lnTo>
                <a:lnTo>
                  <a:pt x="1043208" y="1029931"/>
                </a:lnTo>
                <a:lnTo>
                  <a:pt x="0" y="10299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A"/>
          </a:p>
        </p:txBody>
      </p:sp>
      <p:grpSp>
        <p:nvGrpSpPr>
          <p:cNvPr id="15" name="Group 15"/>
          <p:cNvGrpSpPr/>
          <p:nvPr/>
        </p:nvGrpSpPr>
        <p:grpSpPr>
          <a:xfrm>
            <a:off x="-3950263" y="803081"/>
            <a:ext cx="15859325" cy="2258023"/>
            <a:chOff x="0" y="0"/>
            <a:chExt cx="1537211" cy="21886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537211" cy="218865"/>
            </a:xfrm>
            <a:custGeom>
              <a:avLst/>
              <a:gdLst/>
              <a:ahLst/>
              <a:cxnLst/>
              <a:rect l="l" t="t" r="r" b="b"/>
              <a:pathLst>
                <a:path w="1537211" h="218865">
                  <a:moveTo>
                    <a:pt x="1334011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1537211" y="218865"/>
                  </a:lnTo>
                  <a:lnTo>
                    <a:pt x="1334011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</p:spPr>
          <p:txBody>
            <a:bodyPr/>
            <a:lstStyle/>
            <a:p>
              <a:endParaRPr lang="en-NA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01600" y="-19050"/>
              <a:ext cx="609600" cy="628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4211649" y="5680647"/>
            <a:ext cx="11267499" cy="2523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buFont typeface="Arial" pitchFamily="34" charset="0"/>
              <a:buNone/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MANDATE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4000" dirty="0">
                <a:latin typeface="Helvetica Neue"/>
              </a:rPr>
              <a:t>Supervision</a:t>
            </a:r>
            <a:endParaRPr lang="en-US" sz="4000" dirty="0">
              <a:latin typeface="Helvetica Neue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4000" dirty="0">
                <a:latin typeface="Helvetica Neue"/>
              </a:rPr>
              <a:t>Advisory </a:t>
            </a:r>
            <a:endParaRPr lang="en-US" sz="4000" dirty="0">
              <a:latin typeface="Helvetica Neue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4000" dirty="0">
                <a:latin typeface="Helvetica Neue"/>
              </a:rPr>
              <a:t>Enforcement of Financial Intelligence Act, 2012</a:t>
            </a:r>
            <a:endParaRPr lang="en-NA" sz="4000" dirty="0"/>
          </a:p>
        </p:txBody>
      </p:sp>
      <p:sp>
        <p:nvSpPr>
          <p:cNvPr id="20" name="TextBox 20"/>
          <p:cNvSpPr txBox="1"/>
          <p:nvPr/>
        </p:nvSpPr>
        <p:spPr>
          <a:xfrm>
            <a:off x="1371601" y="1304859"/>
            <a:ext cx="8167372" cy="1134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286"/>
              </a:lnSpc>
              <a:spcBef>
                <a:spcPct val="0"/>
              </a:spcBef>
            </a:pPr>
            <a:r>
              <a:rPr lang="en-US" sz="6729" spc="53" dirty="0">
                <a:solidFill>
                  <a:srgbClr val="FFFFFF"/>
                </a:solidFill>
                <a:latin typeface="Archivo Black"/>
              </a:rPr>
              <a:t>NAMFISA AS PE </a:t>
            </a:r>
            <a:endParaRPr lang="en-US" sz="6729" u="none" strike="noStrike" spc="53" dirty="0">
              <a:solidFill>
                <a:srgbClr val="FFFFFF"/>
              </a:solidFill>
              <a:latin typeface="Archivo Black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C799241C-DC29-0A6D-0C68-DD1473002649}"/>
              </a:ext>
            </a:extLst>
          </p:cNvPr>
          <p:cNvSpPr txBox="1">
            <a:spLocks/>
          </p:cNvSpPr>
          <p:nvPr/>
        </p:nvSpPr>
        <p:spPr>
          <a:xfrm>
            <a:off x="3871050" y="3424238"/>
            <a:ext cx="8285382" cy="378541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GB" kern="0" dirty="0">
                <a:latin typeface="Arial" panose="020B0604020202020204" pitchFamily="34" charset="0"/>
                <a:cs typeface="Arial" panose="020B0604020202020204" pitchFamily="34" charset="0"/>
              </a:rPr>
              <a:t>NAMFISA was established by an Act of Parliament - NAMFISA Act, 2001 (No.3 of 2001)</a:t>
            </a:r>
            <a:endParaRPr lang="bg-BG" b="1" dirty="0">
              <a:latin typeface="Clear Sans" panose="020B0503030202020304" pitchFamily="34" charset="0"/>
              <a:ea typeface="Fira Sans OT Light" panose="020B0603050000020004" pitchFamily="34" charset="0"/>
              <a:cs typeface="Clear Sans" panose="020B05030302020203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137162C-AF10-1230-04E3-B882B453E31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53" y="7895385"/>
            <a:ext cx="5049491" cy="2058716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234632" y="-635107"/>
            <a:ext cx="16453168" cy="271095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137160" tIns="68580" rIns="137160" bIns="6858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900"/>
              </a:spcAft>
              <a:defRPr/>
            </a:pP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HOW TO LODGE A COMPLAINT WITH NAMFISA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DC2511-7A70-0A44-26F3-1B1B0E2EF18C}"/>
              </a:ext>
            </a:extLst>
          </p:cNvPr>
          <p:cNvSpPr txBox="1"/>
          <p:nvPr/>
        </p:nvSpPr>
        <p:spPr>
          <a:xfrm>
            <a:off x="-457200" y="864752"/>
            <a:ext cx="12560214" cy="8557496"/>
          </a:xfrm>
          <a:prstGeom prst="rect">
            <a:avLst/>
          </a:prstGeom>
        </p:spPr>
        <p:txBody>
          <a:bodyPr vert="horz" lIns="137160" tIns="68580" rIns="137160" bIns="68580" rtlCol="0">
            <a:normAutofit lnSpcReduction="10000"/>
          </a:bodyPr>
          <a:lstStyle/>
          <a:p>
            <a:pPr marL="2143125" lvl="3">
              <a:lnSpc>
                <a:spcPct val="150000"/>
              </a:lnSpc>
              <a:spcAft>
                <a:spcPts val="900"/>
              </a:spcAft>
            </a:pP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25" lvl="3">
              <a:lnSpc>
                <a:spcPct val="150000"/>
              </a:lnSpc>
              <a:spcAft>
                <a:spcPts val="900"/>
              </a:spcAft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In person (51 -55 Werner List Street, Gutenberg Plaza, Lower Ground Floor)</a:t>
            </a:r>
          </a:p>
          <a:p>
            <a:pPr marL="2143125" lvl="3">
              <a:lnSpc>
                <a:spcPct val="150000"/>
              </a:lnSpc>
              <a:spcAft>
                <a:spcPts val="900"/>
              </a:spcAft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Telephonically 061-290 5134/0800 290 5000</a:t>
            </a:r>
          </a:p>
          <a:p>
            <a:pPr marL="2143125" lvl="3">
              <a:lnSpc>
                <a:spcPct val="150000"/>
              </a:lnSpc>
              <a:spcAft>
                <a:spcPts val="900"/>
              </a:spcAft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(Office Hours) </a:t>
            </a:r>
          </a:p>
          <a:p>
            <a:pPr marL="2143125" lvl="3">
              <a:lnSpc>
                <a:spcPct val="150000"/>
              </a:lnSpc>
              <a:spcAft>
                <a:spcPts val="900"/>
              </a:spcAft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Toll-Free Number 0800 290 500</a:t>
            </a:r>
          </a:p>
          <a:p>
            <a:pPr marL="2143125" lvl="3">
              <a:lnSpc>
                <a:spcPct val="150000"/>
              </a:lnSpc>
              <a:spcAft>
                <a:spcPts val="900"/>
              </a:spcAft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By letter/statement or complaints form which can be: </a:t>
            </a:r>
          </a:p>
          <a:p>
            <a:pPr marL="2143125" lvl="3">
              <a:lnSpc>
                <a:spcPct val="150000"/>
              </a:lnSpc>
              <a:spcAft>
                <a:spcPts val="900"/>
              </a:spcAft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Faxed 061- 290 5161</a:t>
            </a:r>
          </a:p>
          <a:p>
            <a:pPr marL="2143125" lvl="3">
              <a:lnSpc>
                <a:spcPct val="150000"/>
              </a:lnSpc>
              <a:spcAft>
                <a:spcPts val="900"/>
              </a:spcAft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Posted (P O Box 21250, WHK)</a:t>
            </a:r>
          </a:p>
          <a:p>
            <a:pPr marL="2143125" lvl="3">
              <a:lnSpc>
                <a:spcPct val="150000"/>
              </a:lnSpc>
              <a:spcAft>
                <a:spcPts val="900"/>
              </a:spcAft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Online: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www.namfisa.com.na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25" lvl="3">
              <a:lnSpc>
                <a:spcPct val="150000"/>
              </a:lnSpc>
              <a:spcAft>
                <a:spcPts val="900"/>
              </a:spcAft>
            </a:pPr>
            <a:endParaRPr lang="en-US" sz="2700" u="sng" dirty="0">
              <a:latin typeface="Arial" panose="020B0604020202020204" pitchFamily="34" charset="0"/>
              <a:cs typeface="Arial" panose="020B0604020202020204" pitchFamily="34" charset="0"/>
              <a:hlinkClick r:id="rId4"/>
            </a:endParaRPr>
          </a:p>
          <a:p>
            <a:pPr marL="2143125" lvl="3">
              <a:lnSpc>
                <a:spcPct val="150000"/>
              </a:lnSpc>
              <a:spcAft>
                <a:spcPts val="900"/>
              </a:spcAft>
            </a:pPr>
            <a:r>
              <a:rPr lang="en-US" sz="2700" u="sng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complaintsdept@namfisa.com.na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397192-FEAA-9526-D819-EB12A7EC80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4" b="29379"/>
          <a:stretch/>
        </p:blipFill>
        <p:spPr>
          <a:xfrm>
            <a:off x="11277600" y="654083"/>
            <a:ext cx="7010400" cy="9632917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vert="horz" lIns="137160" tIns="68580" rIns="137160" bIns="68580" rtlCol="0" anchor="ctr">
            <a:normAutofit/>
          </a:bodyPr>
          <a:lstStyle/>
          <a:p>
            <a:pPr>
              <a:spcAft>
                <a:spcPts val="900"/>
              </a:spcAft>
              <a:defRPr/>
            </a:pPr>
            <a:fld id="{802910A0-F218-4896-987D-E7FBB14C683D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900"/>
                </a:spcAft>
                <a:defRPr/>
              </a:pPr>
              <a:t>40</a:t>
            </a:fld>
            <a:endParaRPr lang="en-US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269268" y="4912669"/>
            <a:ext cx="158808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0" fontAlgn="base" hangingPunct="0">
              <a:spcAft>
                <a:spcPct val="0"/>
              </a:spcAft>
              <a:buFont typeface="Arial" panose="020B0604020202020204" pitchFamily="34" charset="0"/>
              <a:buNone/>
            </a:pPr>
            <a:endParaRPr lang="en-US" alt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C2DFFC-FDB6-26C8-5B95-0A720F68A653}"/>
              </a:ext>
            </a:extLst>
          </p:cNvPr>
          <p:cNvSpPr txBox="1"/>
          <p:nvPr/>
        </p:nvSpPr>
        <p:spPr>
          <a:xfrm>
            <a:off x="-1729155" y="911245"/>
            <a:ext cx="16564709" cy="1038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28625" indent="-428625"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900"/>
              </a:spcAft>
            </a:pPr>
            <a:endParaRPr lang="en-US" sz="2700" dirty="0">
              <a:latin typeface="Garamond" panose="02020404030301010803" pitchFamily="18" charset="0"/>
            </a:endParaRPr>
          </a:p>
        </p:txBody>
      </p:sp>
      <p:pic>
        <p:nvPicPr>
          <p:cNvPr id="16388" name="Picture 4" descr="House icon">
            <a:extLst>
              <a:ext uri="{FF2B5EF4-FFF2-40B4-BE49-F238E27FC236}">
                <a16:creationId xmlns:a16="http://schemas.microsoft.com/office/drawing/2014/main" id="{E5614288-F6B2-0C52-1CF0-FD2E2E771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77" y="1321155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Telephone icon">
            <a:extLst>
              <a:ext uri="{FF2B5EF4-FFF2-40B4-BE49-F238E27FC236}">
                <a16:creationId xmlns:a16="http://schemas.microsoft.com/office/drawing/2014/main" id="{7759CB1A-7C4A-B597-9C2A-598B07A7B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63" y="3103105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Mail icon">
            <a:extLst>
              <a:ext uri="{FF2B5EF4-FFF2-40B4-BE49-F238E27FC236}">
                <a16:creationId xmlns:a16="http://schemas.microsoft.com/office/drawing/2014/main" id="{057489EE-F9E9-B377-37F4-6DAE34617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67" y="7148681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8" name="Picture 14" descr="Worldwide icon">
            <a:extLst>
              <a:ext uri="{FF2B5EF4-FFF2-40B4-BE49-F238E27FC236}">
                <a16:creationId xmlns:a16="http://schemas.microsoft.com/office/drawing/2014/main" id="{775A30DC-6B70-B9B3-A6DD-119B5A825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2" y="8450104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0" name="Picture 16" descr="Fax icon">
            <a:extLst>
              <a:ext uri="{FF2B5EF4-FFF2-40B4-BE49-F238E27FC236}">
                <a16:creationId xmlns:a16="http://schemas.microsoft.com/office/drawing/2014/main" id="{E360DEC4-EBC2-32B4-9F6E-4AB493A72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2" y="5674344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1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 flipH="1" flipV="1"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887923">
            <a:off x="-6937517" y="-8747353"/>
            <a:ext cx="13977230" cy="14342307"/>
          </a:xfrm>
          <a:custGeom>
            <a:avLst/>
            <a:gdLst/>
            <a:ahLst/>
            <a:cxnLst/>
            <a:rect l="l" t="t" r="r" b="b"/>
            <a:pathLst>
              <a:path w="13977230" h="14342307">
                <a:moveTo>
                  <a:pt x="0" y="0"/>
                </a:moveTo>
                <a:lnTo>
                  <a:pt x="13977230" y="0"/>
                </a:lnTo>
                <a:lnTo>
                  <a:pt x="13977230" y="14342307"/>
                </a:lnTo>
                <a:lnTo>
                  <a:pt x="0" y="143423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A"/>
          </a:p>
        </p:txBody>
      </p:sp>
      <p:sp>
        <p:nvSpPr>
          <p:cNvPr id="4" name="Freeform 4"/>
          <p:cNvSpPr/>
          <p:nvPr/>
        </p:nvSpPr>
        <p:spPr>
          <a:xfrm rot="-10580377">
            <a:off x="10944257" y="3600815"/>
            <a:ext cx="12102934" cy="12419055"/>
          </a:xfrm>
          <a:custGeom>
            <a:avLst/>
            <a:gdLst/>
            <a:ahLst/>
            <a:cxnLst/>
            <a:rect l="l" t="t" r="r" b="b"/>
            <a:pathLst>
              <a:path w="12102934" h="12419055">
                <a:moveTo>
                  <a:pt x="0" y="0"/>
                </a:moveTo>
                <a:lnTo>
                  <a:pt x="12102933" y="0"/>
                </a:lnTo>
                <a:lnTo>
                  <a:pt x="12102933" y="12419055"/>
                </a:lnTo>
                <a:lnTo>
                  <a:pt x="0" y="124190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A"/>
          </a:p>
        </p:txBody>
      </p:sp>
      <p:sp>
        <p:nvSpPr>
          <p:cNvPr id="9" name="TextBox 9"/>
          <p:cNvSpPr txBox="1"/>
          <p:nvPr/>
        </p:nvSpPr>
        <p:spPr>
          <a:xfrm>
            <a:off x="3860187" y="6558496"/>
            <a:ext cx="2257081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6"/>
              </a:lnSpc>
            </a:pPr>
            <a:r>
              <a:rPr lang="en-US" sz="2738" spc="136">
                <a:solidFill>
                  <a:srgbClr val="FFFBFB"/>
                </a:solidFill>
                <a:latin typeface="DM Sans"/>
              </a:rPr>
              <a:t>Everest Cantu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793461" y="7488242"/>
            <a:ext cx="2302097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4"/>
              </a:lnSpc>
            </a:pPr>
            <a:r>
              <a:rPr lang="en-US" sz="2053" spc="102">
                <a:solidFill>
                  <a:srgbClr val="FFFBFB"/>
                </a:solidFill>
                <a:latin typeface="DM Sans"/>
              </a:rPr>
              <a:t>Ceo Of Ingoude Company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005441" y="6558496"/>
            <a:ext cx="2213980" cy="840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6"/>
              </a:lnSpc>
            </a:pPr>
            <a:r>
              <a:rPr lang="en-US" sz="2738" spc="136" dirty="0">
                <a:solidFill>
                  <a:srgbClr val="FFFBFB"/>
                </a:solidFill>
                <a:latin typeface="DM Sans"/>
              </a:rPr>
              <a:t>Tim Pawlenty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949138" y="7488242"/>
            <a:ext cx="2302097" cy="1277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4"/>
              </a:lnSpc>
            </a:pPr>
            <a:r>
              <a:rPr lang="en-US" sz="2053" spc="102" dirty="0">
                <a:solidFill>
                  <a:srgbClr val="FFFBFB"/>
                </a:solidFill>
                <a:latin typeface="DM Sans"/>
              </a:rPr>
              <a:t>President and CEO, Financial Services Roundtable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294659" y="6558496"/>
            <a:ext cx="2009227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6"/>
              </a:lnSpc>
            </a:pPr>
            <a:r>
              <a:rPr lang="en-US" sz="2738" spc="136">
                <a:solidFill>
                  <a:srgbClr val="FFFBFB"/>
                </a:solidFill>
                <a:latin typeface="DM Sans"/>
              </a:rPr>
              <a:t>Remy Marsh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104005" y="7488242"/>
            <a:ext cx="2302097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4"/>
              </a:lnSpc>
            </a:pPr>
            <a:r>
              <a:rPr lang="en-US" sz="2053" spc="102">
                <a:solidFill>
                  <a:srgbClr val="FFFBFB"/>
                </a:solidFill>
                <a:latin typeface="DM Sans"/>
              </a:rPr>
              <a:t>Ceo Of Ingoude Company</a:t>
            </a:r>
          </a:p>
        </p:txBody>
      </p:sp>
      <p:sp>
        <p:nvSpPr>
          <p:cNvPr id="30" name="Freeform 30"/>
          <p:cNvSpPr/>
          <p:nvPr/>
        </p:nvSpPr>
        <p:spPr>
          <a:xfrm>
            <a:off x="3416119" y="8256064"/>
            <a:ext cx="3145217" cy="333081"/>
          </a:xfrm>
          <a:custGeom>
            <a:avLst/>
            <a:gdLst/>
            <a:ahLst/>
            <a:cxnLst/>
            <a:rect l="l" t="t" r="r" b="b"/>
            <a:pathLst>
              <a:path w="3145217" h="333081">
                <a:moveTo>
                  <a:pt x="0" y="0"/>
                </a:moveTo>
                <a:lnTo>
                  <a:pt x="3145217" y="0"/>
                </a:lnTo>
                <a:lnTo>
                  <a:pt x="3145217" y="333081"/>
                </a:lnTo>
                <a:lnTo>
                  <a:pt x="0" y="3330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6495"/>
            </a:stretch>
          </a:blipFill>
        </p:spPr>
        <p:txBody>
          <a:bodyPr/>
          <a:lstStyle/>
          <a:p>
            <a:endParaRPr lang="en-NA"/>
          </a:p>
        </p:txBody>
      </p:sp>
      <p:sp>
        <p:nvSpPr>
          <p:cNvPr id="32" name="Freeform 32"/>
          <p:cNvSpPr/>
          <p:nvPr/>
        </p:nvSpPr>
        <p:spPr>
          <a:xfrm>
            <a:off x="11726664" y="8256064"/>
            <a:ext cx="3145217" cy="333081"/>
          </a:xfrm>
          <a:custGeom>
            <a:avLst/>
            <a:gdLst/>
            <a:ahLst/>
            <a:cxnLst/>
            <a:rect l="l" t="t" r="r" b="b"/>
            <a:pathLst>
              <a:path w="3145217" h="333081">
                <a:moveTo>
                  <a:pt x="0" y="0"/>
                </a:moveTo>
                <a:lnTo>
                  <a:pt x="3145217" y="0"/>
                </a:lnTo>
                <a:lnTo>
                  <a:pt x="3145217" y="333081"/>
                </a:lnTo>
                <a:lnTo>
                  <a:pt x="0" y="3330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6495"/>
            </a:stretch>
          </a:blipFill>
        </p:spPr>
        <p:txBody>
          <a:bodyPr/>
          <a:lstStyle/>
          <a:p>
            <a:endParaRPr lang="en-NA"/>
          </a:p>
        </p:txBody>
      </p:sp>
      <p:sp>
        <p:nvSpPr>
          <p:cNvPr id="33" name="Freeform 33"/>
          <p:cNvSpPr/>
          <p:nvPr/>
        </p:nvSpPr>
        <p:spPr>
          <a:xfrm>
            <a:off x="13804097" y="8030085"/>
            <a:ext cx="3145217" cy="333081"/>
          </a:xfrm>
          <a:custGeom>
            <a:avLst/>
            <a:gdLst/>
            <a:ahLst/>
            <a:cxnLst/>
            <a:rect l="l" t="t" r="r" b="b"/>
            <a:pathLst>
              <a:path w="3145217" h="333081">
                <a:moveTo>
                  <a:pt x="0" y="0"/>
                </a:moveTo>
                <a:lnTo>
                  <a:pt x="3145218" y="0"/>
                </a:lnTo>
                <a:lnTo>
                  <a:pt x="3145218" y="333081"/>
                </a:lnTo>
                <a:lnTo>
                  <a:pt x="0" y="3330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6495"/>
            </a:stretch>
          </a:blipFill>
        </p:spPr>
        <p:txBody>
          <a:bodyPr/>
          <a:lstStyle/>
          <a:p>
            <a:endParaRPr lang="en-NA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AD95910-159E-4740-C8B1-1308C44E5294}"/>
              </a:ext>
            </a:extLst>
          </p:cNvPr>
          <p:cNvSpPr txBox="1"/>
          <p:nvPr/>
        </p:nvSpPr>
        <p:spPr>
          <a:xfrm>
            <a:off x="3943378" y="476658"/>
            <a:ext cx="1323358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PERSONAL FINANCE MANAGEMENT FINAL WORD</a:t>
            </a:r>
            <a:br>
              <a:rPr lang="en-GB" sz="5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5400" b="1" dirty="0">
              <a:latin typeface="Arial" panose="020B0604020202020204" pitchFamily="34" charset="0"/>
              <a:ea typeface="Fira Sans OT" panose="020B06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2" descr="Why is Financial Literacy Important? It's the Path to a Better Life! - MFTM">
            <a:extLst>
              <a:ext uri="{FF2B5EF4-FFF2-40B4-BE49-F238E27FC236}">
                <a16:creationId xmlns:a16="http://schemas.microsoft.com/office/drawing/2014/main" id="{529AE062-680E-C9A3-FFCD-B5132B941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416" y="2722844"/>
            <a:ext cx="7302100" cy="73021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>
            <a:extLst>
              <a:ext uri="{FF2B5EF4-FFF2-40B4-BE49-F238E27FC236}">
                <a16:creationId xmlns:a16="http://schemas.microsoft.com/office/drawing/2014/main" id="{7489D5D5-996E-37DF-D328-303B28C87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069" y="2741684"/>
            <a:ext cx="7094877" cy="709487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4" b="21875"/>
          <a:stretch>
            <a:fillRect/>
          </a:stretch>
        </p:blipFill>
        <p:spPr>
          <a:xfrm flipH="1" flipV="1">
            <a:off x="-35043" y="-183226"/>
            <a:ext cx="18358085" cy="10287000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3510710" y="-101057"/>
            <a:ext cx="10204555" cy="856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291"/>
              </a:lnSpc>
              <a:spcBef>
                <a:spcPct val="0"/>
              </a:spcBef>
            </a:pPr>
            <a:r>
              <a:rPr lang="en-US" sz="5283" b="1" spc="184" dirty="0">
                <a:solidFill>
                  <a:srgbClr val="0101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 AND MISSION</a:t>
            </a:r>
            <a:endParaRPr lang="en-US" sz="5283" b="1" u="none" strike="noStrike" spc="184" dirty="0">
              <a:solidFill>
                <a:srgbClr val="0101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2162976" y="5979047"/>
            <a:ext cx="1552289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16"/>
              </a:lnSpc>
            </a:pPr>
            <a:r>
              <a:rPr lang="en-US" sz="1847" spc="-36" dirty="0">
                <a:solidFill>
                  <a:srgbClr val="F2F4F5"/>
                </a:solidFill>
                <a:latin typeface="Montserrat Light"/>
              </a:rPr>
              <a:t>BORCELL</a:t>
            </a:r>
          </a:p>
        </p:txBody>
      </p:sp>
      <p:sp>
        <p:nvSpPr>
          <p:cNvPr id="31" name="Freeform 31"/>
          <p:cNvSpPr/>
          <p:nvPr/>
        </p:nvSpPr>
        <p:spPr>
          <a:xfrm>
            <a:off x="15632519" y="4364397"/>
            <a:ext cx="810032" cy="779103"/>
          </a:xfrm>
          <a:custGeom>
            <a:avLst/>
            <a:gdLst/>
            <a:ahLst/>
            <a:cxnLst/>
            <a:rect l="l" t="t" r="r" b="b"/>
            <a:pathLst>
              <a:path w="810032" h="779103">
                <a:moveTo>
                  <a:pt x="0" y="0"/>
                </a:moveTo>
                <a:lnTo>
                  <a:pt x="810032" y="0"/>
                </a:lnTo>
                <a:lnTo>
                  <a:pt x="810032" y="779103"/>
                </a:lnTo>
                <a:lnTo>
                  <a:pt x="0" y="7791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A"/>
          </a:p>
        </p:txBody>
      </p:sp>
      <p:sp>
        <p:nvSpPr>
          <p:cNvPr id="33" name="Freeform 33"/>
          <p:cNvSpPr/>
          <p:nvPr/>
        </p:nvSpPr>
        <p:spPr>
          <a:xfrm>
            <a:off x="12541476" y="2268825"/>
            <a:ext cx="787256" cy="767216"/>
          </a:xfrm>
          <a:custGeom>
            <a:avLst/>
            <a:gdLst/>
            <a:ahLst/>
            <a:cxnLst/>
            <a:rect l="l" t="t" r="r" b="b"/>
            <a:pathLst>
              <a:path w="787256" h="767216">
                <a:moveTo>
                  <a:pt x="0" y="0"/>
                </a:moveTo>
                <a:lnTo>
                  <a:pt x="787256" y="0"/>
                </a:lnTo>
                <a:lnTo>
                  <a:pt x="787256" y="767216"/>
                </a:lnTo>
                <a:lnTo>
                  <a:pt x="0" y="7672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A"/>
          </a:p>
        </p:txBody>
      </p:sp>
      <p:pic>
        <p:nvPicPr>
          <p:cNvPr id="51" name="Picture Placeholder 2" descr="To have a safe, stable and fair financial system contributing to the economic development of Namibia in which consumers are protected">
            <a:extLst>
              <a:ext uri="{FF2B5EF4-FFF2-40B4-BE49-F238E27FC236}">
                <a16:creationId xmlns:a16="http://schemas.microsoft.com/office/drawing/2014/main" id="{7C07AD51-EC31-C555-5726-630F3DC070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7" r="5364" b="2318"/>
          <a:stretch/>
        </p:blipFill>
        <p:spPr bwMode="auto">
          <a:xfrm>
            <a:off x="438282" y="765080"/>
            <a:ext cx="5352918" cy="520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itle 1">
            <a:extLst>
              <a:ext uri="{FF2B5EF4-FFF2-40B4-BE49-F238E27FC236}">
                <a16:creationId xmlns:a16="http://schemas.microsoft.com/office/drawing/2014/main" id="{AEB0449C-93FF-E381-F818-328B50E07042}"/>
              </a:ext>
            </a:extLst>
          </p:cNvPr>
          <p:cNvSpPr txBox="1">
            <a:spLocks/>
          </p:cNvSpPr>
          <p:nvPr/>
        </p:nvSpPr>
        <p:spPr>
          <a:xfrm>
            <a:off x="461797" y="5501778"/>
            <a:ext cx="5181600" cy="36398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To have a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safe, stable and fair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financial system contributing to the economic development of Namibia in which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consumers are protected.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FF57899-364F-7741-5F66-99748AD5BB38}"/>
              </a:ext>
            </a:extLst>
          </p:cNvPr>
          <p:cNvSpPr txBox="1"/>
          <p:nvPr/>
        </p:nvSpPr>
        <p:spPr>
          <a:xfrm>
            <a:off x="12148452" y="6368867"/>
            <a:ext cx="535220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rtl="0"/>
            <a:r>
              <a:rPr lang="en-US" sz="2800" b="0" cap="none" spc="0" dirty="0">
                <a:ln w="0"/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regulate and supervise 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financial institutions and financial intermediaries to 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foster a stable, fair 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non-banking financial sector, 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promote consumer protection 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provide sound advice 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the Minister of Finance.</a:t>
            </a:r>
          </a:p>
        </p:txBody>
      </p:sp>
      <p:pic>
        <p:nvPicPr>
          <p:cNvPr id="53" name="Picture 4" descr="How To Get Your Car Road Trip Ready | Basic Car Maintenance">
            <a:extLst>
              <a:ext uri="{FF2B5EF4-FFF2-40B4-BE49-F238E27FC236}">
                <a16:creationId xmlns:a16="http://schemas.microsoft.com/office/drawing/2014/main" id="{A0CEAB60-83D5-EC66-AD15-D0CEDB595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0780" y="755268"/>
            <a:ext cx="5189878" cy="530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558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4E8EA-B091-789A-FB68-13D0205A6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25670"/>
            <a:ext cx="15773400" cy="1988345"/>
          </a:xfrm>
        </p:spPr>
        <p:txBody>
          <a:bodyPr>
            <a:norm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SUPERVISORY SCOPE</a:t>
            </a:r>
            <a:endParaRPr lang="en-NA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F9819C3-C585-C921-5620-BC6927653F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3384910"/>
              </p:ext>
            </p:extLst>
          </p:nvPr>
        </p:nvGraphicFramePr>
        <p:xfrm>
          <a:off x="227887" y="1267786"/>
          <a:ext cx="11124777" cy="8755506"/>
        </p:xfrm>
        <a:graphic>
          <a:graphicData uri="http://schemas.openxmlformats.org/drawingml/2006/table">
            <a:tbl>
              <a:tblPr/>
              <a:tblGrid>
                <a:gridCol w="6132557">
                  <a:extLst>
                    <a:ext uri="{9D8B030D-6E8A-4147-A177-3AD203B41FA5}">
                      <a16:colId xmlns:a16="http://schemas.microsoft.com/office/drawing/2014/main" val="121835525"/>
                    </a:ext>
                  </a:extLst>
                </a:gridCol>
                <a:gridCol w="2496110">
                  <a:extLst>
                    <a:ext uri="{9D8B030D-6E8A-4147-A177-3AD203B41FA5}">
                      <a16:colId xmlns:a16="http://schemas.microsoft.com/office/drawing/2014/main" val="4222296951"/>
                    </a:ext>
                  </a:extLst>
                </a:gridCol>
                <a:gridCol w="2496110">
                  <a:extLst>
                    <a:ext uri="{9D8B030D-6E8A-4147-A177-3AD203B41FA5}">
                      <a16:colId xmlns:a16="http://schemas.microsoft.com/office/drawing/2014/main" val="857326679"/>
                    </a:ext>
                  </a:extLst>
                </a:gridCol>
              </a:tblGrid>
              <a:tr h="124404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7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Hiragino Sans W3"/>
                          <a:cs typeface="Times New Roman" panose="02020603050405020304" pitchFamily="18" charset="0"/>
                        </a:rPr>
                        <a:t>Regulated financial institution or intermediary, by subsector</a:t>
                      </a:r>
                      <a:endParaRPr lang="en-NA" sz="1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526" marR="79526" marT="79526" marB="795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7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Hiragino Sans W3"/>
                          <a:cs typeface="Times New Roman" panose="02020603050405020304" pitchFamily="18" charset="0"/>
                        </a:rPr>
                        <a:t>Number of entities per subsector,</a:t>
                      </a:r>
                      <a:br>
                        <a:rPr lang="en-GB" sz="17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Hiragino Sans W3"/>
                          <a:cs typeface="Times New Roman" panose="02020603050405020304" pitchFamily="18" charset="0"/>
                        </a:rPr>
                      </a:br>
                      <a:r>
                        <a:rPr lang="en-GB" sz="17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Hiragino Sans W3"/>
                          <a:cs typeface="Times New Roman" panose="02020603050405020304" pitchFamily="18" charset="0"/>
                        </a:rPr>
                        <a:t>31 December 2021</a:t>
                      </a:r>
                      <a:endParaRPr lang="en-NA" sz="1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526" marR="79526" marT="79526" marB="795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7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Hiragino Sans W3"/>
                          <a:cs typeface="Times New Roman" panose="02020603050405020304" pitchFamily="18" charset="0"/>
                        </a:rPr>
                        <a:t>Number of entities per subsector,</a:t>
                      </a:r>
                      <a:br>
                        <a:rPr lang="en-GB" sz="17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Hiragino Sans W3"/>
                          <a:cs typeface="Times New Roman" panose="02020603050405020304" pitchFamily="18" charset="0"/>
                        </a:rPr>
                      </a:br>
                      <a:r>
                        <a:rPr lang="en-GB" sz="17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Hiragino Sans W3"/>
                          <a:cs typeface="Times New Roman" panose="02020603050405020304" pitchFamily="18" charset="0"/>
                        </a:rPr>
                        <a:t>31 December 2022</a:t>
                      </a:r>
                      <a:endParaRPr lang="en-NA" sz="1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526" marR="79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399412"/>
                  </a:ext>
                </a:extLst>
              </a:tr>
              <a:tr h="4986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GB" sz="1700" dirty="0">
                          <a:effectLst/>
                          <a:latin typeface="Arial" panose="020B0604020202020204" pitchFamily="34" charset="0"/>
                          <a:ea typeface="Hiragino Sans W3"/>
                          <a:cs typeface="Times New Roman" panose="02020603050405020304" pitchFamily="18" charset="0"/>
                        </a:rPr>
                        <a:t>Total active pension funds</a:t>
                      </a:r>
                      <a:endParaRPr lang="en-NA" sz="1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526" marR="79526" marT="79526" marB="795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GB" sz="17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iragino Sans W3"/>
                          <a:cs typeface="Times New Roman" panose="02020603050405020304" pitchFamily="18" charset="0"/>
                        </a:rPr>
                        <a:t>83</a:t>
                      </a:r>
                      <a:endParaRPr lang="en-NA" sz="1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526" marR="79526" marT="79526" marB="795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GB" sz="17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en-NA" sz="1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526" marR="79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1060428"/>
                  </a:ext>
                </a:extLst>
              </a:tr>
              <a:tr h="4986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GB" sz="1700" dirty="0">
                          <a:effectLst/>
                          <a:latin typeface="Arial" panose="020B0604020202020204" pitchFamily="34" charset="0"/>
                          <a:ea typeface="Hiragino Sans W3"/>
                          <a:cs typeface="Times New Roman" panose="02020603050405020304" pitchFamily="18" charset="0"/>
                        </a:rPr>
                        <a:t>Active medical aid funds</a:t>
                      </a:r>
                      <a:endParaRPr lang="en-NA" sz="1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526" marR="79526" marT="79526" marB="795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GB" sz="17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iragino Sans W3"/>
                          <a:cs typeface="Times New Roman" panose="02020603050405020304" pitchFamily="18" charset="0"/>
                        </a:rPr>
                        <a:t>8</a:t>
                      </a:r>
                      <a:endParaRPr lang="en-NA" sz="1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526" marR="79526" marT="79526" marB="795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GB" sz="17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NA" sz="1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526" marR="79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7860694"/>
                  </a:ext>
                </a:extLst>
              </a:tr>
              <a:tr h="4986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GB" sz="1700" dirty="0">
                          <a:effectLst/>
                          <a:latin typeface="Arial" panose="020B0604020202020204" pitchFamily="34" charset="0"/>
                          <a:ea typeface="Hiragino Sans W3"/>
                          <a:cs typeface="Times New Roman" panose="02020603050405020304" pitchFamily="18" charset="0"/>
                        </a:rPr>
                        <a:t>Active friendly societies</a:t>
                      </a:r>
                      <a:endParaRPr lang="en-NA" sz="1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526" marR="79526" marT="79526" marB="795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GB" sz="17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iragino Sans W3"/>
                          <a:cs typeface="Times New Roman" panose="02020603050405020304" pitchFamily="18" charset="0"/>
                        </a:rPr>
                        <a:t>1</a:t>
                      </a:r>
                      <a:endParaRPr lang="en-NA" sz="1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526" marR="79526" marT="79526" marB="795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GB" sz="17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NA" sz="1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526" marR="79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490108"/>
                  </a:ext>
                </a:extLst>
              </a:tr>
              <a:tr h="4986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700" dirty="0">
                          <a:effectLst/>
                          <a:latin typeface="Arial" panose="020B0604020202020204" pitchFamily="34" charset="0"/>
                          <a:ea typeface="Hiragino Sans W3"/>
                          <a:cs typeface="Times New Roman" panose="02020603050405020304" pitchFamily="18" charset="0"/>
                        </a:rPr>
                        <a:t>Long-term insurance companies (intermediaries)</a:t>
                      </a:r>
                      <a:endParaRPr lang="en-NA" sz="1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526" marR="79526" marT="79526" marB="795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GB" sz="17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iragino Sans W3"/>
                          <a:cs typeface="Times New Roman" panose="02020603050405020304" pitchFamily="18" charset="0"/>
                        </a:rPr>
                        <a:t>14 (8,634)</a:t>
                      </a:r>
                      <a:endParaRPr lang="en-NA" sz="1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526" marR="79526" marT="79526" marB="795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GB" sz="17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 (9,540)</a:t>
                      </a:r>
                      <a:endParaRPr lang="en-NA" sz="1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526" marR="79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9634642"/>
                  </a:ext>
                </a:extLst>
              </a:tr>
              <a:tr h="4986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700">
                          <a:effectLst/>
                          <a:latin typeface="Arial" panose="020B0604020202020204" pitchFamily="34" charset="0"/>
                          <a:ea typeface="Hiragino Sans W3"/>
                          <a:cs typeface="Times New Roman" panose="02020603050405020304" pitchFamily="18" charset="0"/>
                        </a:rPr>
                        <a:t>Short-term insurance companies (intermediaries)</a:t>
                      </a:r>
                      <a:endParaRPr lang="en-NA" sz="17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526" marR="79526" marT="79526" marB="795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GB" sz="17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iragino Sans W3"/>
                          <a:cs typeface="Times New Roman" panose="02020603050405020304" pitchFamily="18" charset="0"/>
                        </a:rPr>
                        <a:t>14 (2,210)</a:t>
                      </a:r>
                      <a:endParaRPr lang="en-NA" sz="1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526" marR="79526" marT="79526" marB="795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GB" sz="17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 (2,462)</a:t>
                      </a:r>
                      <a:endParaRPr lang="en-NA" sz="1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526" marR="79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5936532"/>
                  </a:ext>
                </a:extLst>
              </a:tr>
              <a:tr h="4986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GB" sz="1700">
                          <a:effectLst/>
                          <a:latin typeface="Arial" panose="020B0604020202020204" pitchFamily="34" charset="0"/>
                          <a:ea typeface="Hiragino Sans W3"/>
                          <a:cs typeface="Times New Roman" panose="02020603050405020304" pitchFamily="18" charset="0"/>
                        </a:rPr>
                        <a:t>Special purpose vehicles</a:t>
                      </a:r>
                      <a:endParaRPr lang="en-NA" sz="17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526" marR="79526" marT="79526" marB="795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GB" sz="17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iragino Sans W3"/>
                          <a:cs typeface="Times New Roman" panose="02020603050405020304" pitchFamily="18" charset="0"/>
                        </a:rPr>
                        <a:t>21</a:t>
                      </a:r>
                      <a:endParaRPr lang="en-NA" sz="1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526" marR="79526" marT="79526" marB="795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NA" sz="1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526" marR="79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0850788"/>
                  </a:ext>
                </a:extLst>
              </a:tr>
              <a:tr h="4986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GB" sz="1700">
                          <a:effectLst/>
                          <a:latin typeface="Arial" panose="020B0604020202020204" pitchFamily="34" charset="0"/>
                          <a:ea typeface="Hiragino Sans W3"/>
                          <a:cs typeface="Times New Roman" panose="02020603050405020304" pitchFamily="18" charset="0"/>
                        </a:rPr>
                        <a:t>Unit trust management companies</a:t>
                      </a:r>
                      <a:endParaRPr lang="en-NA" sz="17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526" marR="79526" marT="79526" marB="795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GB" sz="17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iragino Sans W3"/>
                          <a:cs typeface="Times New Roman" panose="02020603050405020304" pitchFamily="18" charset="0"/>
                        </a:rPr>
                        <a:t>19</a:t>
                      </a:r>
                      <a:endParaRPr lang="en-NA" sz="1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526" marR="79526" marT="79526" marB="795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GB" sz="17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NA" sz="1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526" marR="79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3101986"/>
                  </a:ext>
                </a:extLst>
              </a:tr>
              <a:tr h="4986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GB" sz="1700" dirty="0">
                          <a:effectLst/>
                          <a:latin typeface="Arial" panose="020B0604020202020204" pitchFamily="34" charset="0"/>
                          <a:ea typeface="Hiragino Sans W3"/>
                          <a:cs typeface="Times New Roman" panose="02020603050405020304" pitchFamily="18" charset="0"/>
                        </a:rPr>
                        <a:t>Investment managers</a:t>
                      </a:r>
                      <a:endParaRPr lang="en-NA" sz="1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526" marR="79526" marT="79526" marB="795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GB" sz="17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iragino Sans W3"/>
                          <a:cs typeface="Times New Roman" panose="02020603050405020304" pitchFamily="18" charset="0"/>
                        </a:rPr>
                        <a:t>31</a:t>
                      </a:r>
                      <a:endParaRPr lang="en-NA" sz="1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526" marR="79526" marT="79526" marB="795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GB" sz="17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en-NA" sz="1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526" marR="79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9056671"/>
                  </a:ext>
                </a:extLst>
              </a:tr>
              <a:tr h="4986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GB" sz="1700">
                          <a:effectLst/>
                          <a:latin typeface="Arial" panose="020B0604020202020204" pitchFamily="34" charset="0"/>
                          <a:ea typeface="Hiragino Sans W3"/>
                          <a:cs typeface="Times New Roman" panose="02020603050405020304" pitchFamily="18" charset="0"/>
                        </a:rPr>
                        <a:t>Unlisted investment managers</a:t>
                      </a:r>
                      <a:endParaRPr lang="en-NA" sz="17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526" marR="79526" marT="79526" marB="795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GB" sz="17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iragino Sans W3"/>
                          <a:cs typeface="Times New Roman" panose="02020603050405020304" pitchFamily="18" charset="0"/>
                        </a:rPr>
                        <a:t>29</a:t>
                      </a:r>
                      <a:endParaRPr lang="en-NA" sz="1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526" marR="79526" marT="79526" marB="795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GB" sz="17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NA" sz="1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526" marR="79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1000962"/>
                  </a:ext>
                </a:extLst>
              </a:tr>
              <a:tr h="4986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GB" sz="1700">
                          <a:effectLst/>
                          <a:latin typeface="Arial" panose="020B0604020202020204" pitchFamily="34" charset="0"/>
                          <a:ea typeface="Hiragino Sans W3"/>
                          <a:cs typeface="Times New Roman" panose="02020603050405020304" pitchFamily="18" charset="0"/>
                        </a:rPr>
                        <a:t>Microlenders</a:t>
                      </a:r>
                      <a:endParaRPr lang="en-NA" sz="17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526" marR="79526" marT="79526" marB="795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GB" sz="17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iragino Sans W3"/>
                          <a:cs typeface="Times New Roman" panose="02020603050405020304" pitchFamily="18" charset="0"/>
                        </a:rPr>
                        <a:t>360</a:t>
                      </a:r>
                      <a:endParaRPr lang="en-NA" sz="1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526" marR="79526" marT="79526" marB="795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GB" sz="17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417</a:t>
                      </a:r>
                      <a:endParaRPr lang="en-NA" sz="1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526" marR="79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1135789"/>
                  </a:ext>
                </a:extLst>
              </a:tr>
              <a:tr h="4986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GB" sz="1700">
                          <a:effectLst/>
                          <a:latin typeface="Arial" panose="020B0604020202020204" pitchFamily="34" charset="0"/>
                          <a:ea typeface="Hiragino Sans W3"/>
                          <a:cs typeface="Times New Roman" panose="02020603050405020304" pitchFamily="18" charset="0"/>
                        </a:rPr>
                        <a:t>Reinsurers for long- and short-term insurance</a:t>
                      </a:r>
                      <a:endParaRPr lang="en-NA" sz="17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526" marR="79526" marT="79526" marB="795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GB" sz="17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iragino Sans W3"/>
                          <a:cs typeface="Times New Roman" panose="02020603050405020304" pitchFamily="18" charset="0"/>
                        </a:rPr>
                        <a:t>1</a:t>
                      </a:r>
                      <a:endParaRPr lang="en-NA" sz="1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526" marR="79526" marT="79526" marB="795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GB" sz="17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NA" sz="1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526" marR="79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7717758"/>
                  </a:ext>
                </a:extLst>
              </a:tr>
              <a:tr h="4986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GB" sz="1700">
                          <a:effectLst/>
                          <a:latin typeface="Arial" panose="020B0604020202020204" pitchFamily="34" charset="0"/>
                          <a:ea typeface="Hiragino Sans W3"/>
                          <a:cs typeface="Times New Roman" panose="02020603050405020304" pitchFamily="18" charset="0"/>
                        </a:rPr>
                        <a:t>Stock exchanges</a:t>
                      </a:r>
                      <a:endParaRPr lang="en-NA" sz="17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526" marR="79526" marT="79526" marB="795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GB" sz="17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iragino Sans W3"/>
                          <a:cs typeface="Times New Roman" panose="02020603050405020304" pitchFamily="18" charset="0"/>
                        </a:rPr>
                        <a:t>1</a:t>
                      </a:r>
                      <a:endParaRPr lang="en-NA" sz="1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526" marR="79526" marT="79526" marB="795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GB" sz="17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NA" sz="1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526" marR="79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4323068"/>
                  </a:ext>
                </a:extLst>
              </a:tr>
              <a:tr h="4986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GB" sz="1700">
                          <a:effectLst/>
                          <a:latin typeface="Arial" panose="020B0604020202020204" pitchFamily="34" charset="0"/>
                          <a:ea typeface="Hiragino Sans W3"/>
                          <a:cs typeface="Times New Roman" panose="02020603050405020304" pitchFamily="18" charset="0"/>
                        </a:rPr>
                        <a:t>Linked investment services providers</a:t>
                      </a:r>
                      <a:endParaRPr lang="en-NA" sz="17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526" marR="79526" marT="79526" marB="795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GB" sz="17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iragino Sans W3"/>
                          <a:cs typeface="Times New Roman" panose="02020603050405020304" pitchFamily="18" charset="0"/>
                        </a:rPr>
                        <a:t>4</a:t>
                      </a:r>
                      <a:endParaRPr lang="en-NA" sz="1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526" marR="79526" marT="79526" marB="795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GB" sz="17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NA" sz="1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526" marR="79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7906930"/>
                  </a:ext>
                </a:extLst>
              </a:tr>
              <a:tr h="4986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GB" sz="1700">
                          <a:effectLst/>
                          <a:latin typeface="Arial" panose="020B0604020202020204" pitchFamily="34" charset="0"/>
                          <a:ea typeface="Hiragino Sans W3"/>
                          <a:cs typeface="Times New Roman" panose="02020603050405020304" pitchFamily="18" charset="0"/>
                        </a:rPr>
                        <a:t>Stockbrokers, including sponsors</a:t>
                      </a:r>
                      <a:endParaRPr lang="en-NA" sz="17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526" marR="79526" marT="79526" marB="795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GB" sz="17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iragino Sans W3"/>
                          <a:cs typeface="Times New Roman" panose="02020603050405020304" pitchFamily="18" charset="0"/>
                        </a:rPr>
                        <a:t>4</a:t>
                      </a:r>
                      <a:endParaRPr lang="en-NA" sz="1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526" marR="79526" marT="79526" marB="795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GB" sz="17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NA" sz="1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526" marR="79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4994207"/>
                  </a:ext>
                </a:extLst>
              </a:tr>
              <a:tr h="48327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GB" sz="16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Hiragino Sans W3"/>
                          <a:cs typeface="Times New Roman" panose="02020603050405020304" pitchFamily="18" charset="0"/>
                        </a:rPr>
                        <a:t>Total (intermediaries)</a:t>
                      </a:r>
                      <a:endParaRPr lang="en-NA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526" marR="79526" marT="79526" marB="795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GB" sz="16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590 (10,844)</a:t>
                      </a:r>
                      <a:endParaRPr lang="en-NA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526" marR="79526" marT="79526" marB="795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GB" sz="16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649 (12,002)</a:t>
                      </a:r>
                      <a:endParaRPr lang="en-NA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526" marR="79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423798"/>
                  </a:ext>
                </a:extLst>
              </a:tr>
            </a:tbl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id="{81DE47FF-B385-35B0-A42E-403A919764CA}"/>
              </a:ext>
            </a:extLst>
          </p:cNvPr>
          <p:cNvGrpSpPr/>
          <p:nvPr/>
        </p:nvGrpSpPr>
        <p:grpSpPr>
          <a:xfrm>
            <a:off x="12309932" y="6326241"/>
            <a:ext cx="5435144" cy="2925987"/>
            <a:chOff x="8352484" y="4167855"/>
            <a:chExt cx="3687592" cy="195065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FB365CA-DA86-B3FB-5BFC-A861802D28C1}"/>
                </a:ext>
              </a:extLst>
            </p:cNvPr>
            <p:cNvSpPr txBox="1"/>
            <p:nvPr/>
          </p:nvSpPr>
          <p:spPr>
            <a:xfrm>
              <a:off x="9441838" y="5133628"/>
              <a:ext cx="2598238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en-US" sz="2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US" sz="2100" dirty="0">
                  <a:latin typeface="Arial" panose="020B0604020202020204" pitchFamily="34" charset="0"/>
                  <a:cs typeface="Arial" panose="020B0604020202020204" pitchFamily="34" charset="0"/>
                </a:rPr>
                <a:t>value of total assets of non-bank financial institutions regulated by NAMFISA.</a:t>
              </a:r>
              <a:endParaRPr lang="en-NA" sz="2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BF9444D5-69A3-6FBD-2446-FD3783DF61CE}"/>
                </a:ext>
              </a:extLst>
            </p:cNvPr>
            <p:cNvSpPr/>
            <p:nvPr/>
          </p:nvSpPr>
          <p:spPr>
            <a:xfrm rot="9957609">
              <a:off x="8352484" y="4167855"/>
              <a:ext cx="1488026" cy="1528090"/>
            </a:xfrm>
            <a:prstGeom prst="arc">
              <a:avLst>
                <a:gd name="adj1" fmla="val 16200000"/>
                <a:gd name="adj2" fmla="val 10948747"/>
              </a:avLst>
            </a:prstGeom>
            <a:solidFill>
              <a:schemeClr val="bg1"/>
            </a:solidFill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NA" sz="270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9EA6A14-0B71-AE19-6BFC-C072F3F8E7C9}"/>
              </a:ext>
            </a:extLst>
          </p:cNvPr>
          <p:cNvGrpSpPr/>
          <p:nvPr/>
        </p:nvGrpSpPr>
        <p:grpSpPr>
          <a:xfrm>
            <a:off x="12151271" y="2550313"/>
            <a:ext cx="5593805" cy="3284484"/>
            <a:chOff x="8357266" y="1529941"/>
            <a:chExt cx="3729203" cy="218965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59223B5-C736-E1E6-D6C0-9574D1BF7513}"/>
                </a:ext>
              </a:extLst>
            </p:cNvPr>
            <p:cNvSpPr txBox="1"/>
            <p:nvPr/>
          </p:nvSpPr>
          <p:spPr>
            <a:xfrm>
              <a:off x="9488231" y="3011711"/>
              <a:ext cx="25982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100" dirty="0">
                  <a:latin typeface="Arial" panose="020B0604020202020204" pitchFamily="34" charset="0"/>
                  <a:cs typeface="Arial" panose="020B0604020202020204" pitchFamily="34" charset="0"/>
                </a:rPr>
                <a:t>NAMFISA regulates 649 financial institutions and 12 002 financial intermediaries </a:t>
              </a:r>
              <a:endParaRPr lang="en-NA" sz="2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E94286CB-E6C3-9CF7-2A3C-FC9B019205C2}"/>
                </a:ext>
              </a:extLst>
            </p:cNvPr>
            <p:cNvSpPr/>
            <p:nvPr/>
          </p:nvSpPr>
          <p:spPr>
            <a:xfrm rot="9957609">
              <a:off x="8357266" y="1529941"/>
              <a:ext cx="1512993" cy="1428238"/>
            </a:xfrm>
            <a:prstGeom prst="arc">
              <a:avLst>
                <a:gd name="adj1" fmla="val 16200000"/>
                <a:gd name="adj2" fmla="val 10948747"/>
              </a:avLst>
            </a:prstGeom>
            <a:solidFill>
              <a:schemeClr val="bg1"/>
            </a:solidFill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NA" sz="27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79C06B-E67D-3C3B-426B-8739645F5DCE}"/>
                </a:ext>
              </a:extLst>
            </p:cNvPr>
            <p:cNvSpPr txBox="1"/>
            <p:nvPr/>
          </p:nvSpPr>
          <p:spPr>
            <a:xfrm>
              <a:off x="8539202" y="2014249"/>
              <a:ext cx="185640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BAA25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12 651</a:t>
              </a:r>
              <a:endParaRPr lang="en-NA" sz="4800" dirty="0">
                <a:solidFill>
                  <a:srgbClr val="BAA259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AB092C6-9F91-C4D2-DC93-B4A43607C4CD}"/>
                </a:ext>
              </a:extLst>
            </p:cNvPr>
            <p:cNvSpPr txBox="1"/>
            <p:nvPr/>
          </p:nvSpPr>
          <p:spPr>
            <a:xfrm>
              <a:off x="9879568" y="2266729"/>
              <a:ext cx="145732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>
                  <a:latin typeface="Arial" panose="020B0604020202020204" pitchFamily="34" charset="0"/>
                  <a:cs typeface="Arial" panose="020B0604020202020204" pitchFamily="34" charset="0"/>
                </a:rPr>
                <a:t>regulated entities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3113941-67D8-310E-2A6E-B9A2AB447366}"/>
              </a:ext>
            </a:extLst>
          </p:cNvPr>
          <p:cNvSpPr txBox="1"/>
          <p:nvPr/>
        </p:nvSpPr>
        <p:spPr>
          <a:xfrm>
            <a:off x="12635430" y="7166002"/>
            <a:ext cx="360011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00" b="1" dirty="0">
                <a:solidFill>
                  <a:srgbClr val="BAA2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366,2 billion </a:t>
            </a:r>
          </a:p>
        </p:txBody>
      </p:sp>
    </p:spTree>
    <p:extLst>
      <p:ext uri="{BB962C8B-B14F-4D97-AF65-F5344CB8AC3E}">
        <p14:creationId xmlns:p14="http://schemas.microsoft.com/office/powerpoint/2010/main" val="145121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C92A29-8507-41C5-9A59-0C83D62EE57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93522F-95C1-76F0-1F0D-F109A391E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0" y="4049463"/>
            <a:ext cx="12725400" cy="2376918"/>
          </a:xfrm>
        </p:spPr>
        <p:txBody>
          <a:bodyPr vert="horz" lIns="137160" tIns="68580" rIns="137160" bIns="68580" rtlCol="0" anchor="ctr">
            <a:no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LITERACY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14E391-89C5-EF97-9C0F-CCE639EC3A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94" y="8244111"/>
            <a:ext cx="4050645" cy="165147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DB30C55-C1A7-94BB-48A5-0F1C3AF614CE}"/>
              </a:ext>
            </a:extLst>
          </p:cNvPr>
          <p:cNvCxnSpPr/>
          <p:nvPr/>
        </p:nvCxnSpPr>
        <p:spPr>
          <a:xfrm>
            <a:off x="6221895" y="4253948"/>
            <a:ext cx="0" cy="1967948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9957561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164105">
            <a:off x="-526100" y="-646035"/>
            <a:ext cx="19397009" cy="8405872"/>
            <a:chOff x="0" y="0"/>
            <a:chExt cx="5108677" cy="221389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08677" cy="2213892"/>
            </a:xfrm>
            <a:custGeom>
              <a:avLst/>
              <a:gdLst/>
              <a:ahLst/>
              <a:cxnLst/>
              <a:rect l="l" t="t" r="r" b="b"/>
              <a:pathLst>
                <a:path w="5108677" h="2213892">
                  <a:moveTo>
                    <a:pt x="0" y="0"/>
                  </a:moveTo>
                  <a:lnTo>
                    <a:pt x="5108677" y="0"/>
                  </a:lnTo>
                  <a:lnTo>
                    <a:pt x="5108677" y="2213892"/>
                  </a:lnTo>
                  <a:lnTo>
                    <a:pt x="0" y="2213892"/>
                  </a:lnTo>
                  <a:close/>
                </a:path>
              </a:pathLst>
            </a:custGeom>
            <a:solidFill>
              <a:srgbClr val="100F0D">
                <a:alpha val="90980"/>
              </a:srgbClr>
            </a:solidFill>
          </p:spPr>
          <p:txBody>
            <a:bodyPr/>
            <a:lstStyle/>
            <a:p>
              <a:endParaRPr lang="en-N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61A034D-926E-5D41-AA72-45BC3E238440}"/>
              </a:ext>
            </a:extLst>
          </p:cNvPr>
          <p:cNvGrpSpPr/>
          <p:nvPr/>
        </p:nvGrpSpPr>
        <p:grpSpPr>
          <a:xfrm>
            <a:off x="411008" y="2404177"/>
            <a:ext cx="2807646" cy="5439449"/>
            <a:chOff x="411008" y="2404177"/>
            <a:chExt cx="2807646" cy="543944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02A145D-1344-7759-E7F4-AC8228212661}"/>
                </a:ext>
              </a:extLst>
            </p:cNvPr>
            <p:cNvGrpSpPr/>
            <p:nvPr/>
          </p:nvGrpSpPr>
          <p:grpSpPr>
            <a:xfrm>
              <a:off x="541726" y="2404177"/>
              <a:ext cx="2676928" cy="5439449"/>
              <a:chOff x="2442389" y="6026121"/>
              <a:chExt cx="2676928" cy="5439449"/>
            </a:xfrm>
          </p:grpSpPr>
          <p:grpSp>
            <p:nvGrpSpPr>
              <p:cNvPr id="6" name="Group 6"/>
              <p:cNvGrpSpPr/>
              <p:nvPr/>
            </p:nvGrpSpPr>
            <p:grpSpPr>
              <a:xfrm>
                <a:off x="2442389" y="6026121"/>
                <a:ext cx="2676928" cy="5439449"/>
                <a:chOff x="0" y="0"/>
                <a:chExt cx="660400" cy="1341916"/>
              </a:xfrm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0" y="0"/>
                  <a:ext cx="660400" cy="1341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400" h="1341916">
                      <a:moveTo>
                        <a:pt x="220252" y="19070"/>
                      </a:moveTo>
                      <a:cubicBezTo>
                        <a:pt x="254000" y="7556"/>
                        <a:pt x="292600" y="0"/>
                        <a:pt x="330378" y="0"/>
                      </a:cubicBezTo>
                      <a:cubicBezTo>
                        <a:pt x="368157" y="0"/>
                        <a:pt x="404509" y="6476"/>
                        <a:pt x="438009" y="17990"/>
                      </a:cubicBezTo>
                      <a:cubicBezTo>
                        <a:pt x="438723" y="18350"/>
                        <a:pt x="439435" y="18350"/>
                        <a:pt x="440148" y="18710"/>
                      </a:cubicBezTo>
                      <a:cubicBezTo>
                        <a:pt x="565955" y="64765"/>
                        <a:pt x="658618" y="186379"/>
                        <a:pt x="660400" y="340255"/>
                      </a:cubicBezTo>
                      <a:lnTo>
                        <a:pt x="660400" y="1341916"/>
                      </a:lnTo>
                      <a:lnTo>
                        <a:pt x="0" y="1341916"/>
                      </a:lnTo>
                      <a:lnTo>
                        <a:pt x="0" y="340999"/>
                      </a:lnTo>
                      <a:cubicBezTo>
                        <a:pt x="1782" y="185660"/>
                        <a:pt x="93019" y="64045"/>
                        <a:pt x="220252" y="19070"/>
                      </a:cubicBezTo>
                      <a:close/>
                    </a:path>
                  </a:pathLst>
                </a:custGeom>
                <a:solidFill>
                  <a:srgbClr val="FFFFFF">
                    <a:alpha val="94902"/>
                  </a:srgbClr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NA"/>
                </a:p>
              </p:txBody>
            </p:sp>
            <p:sp>
              <p:nvSpPr>
                <p:cNvPr id="8" name="TextBox 8"/>
                <p:cNvSpPr txBox="1"/>
                <p:nvPr/>
              </p:nvSpPr>
              <p:spPr>
                <a:xfrm>
                  <a:off x="0" y="107950"/>
                  <a:ext cx="660400" cy="7048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859"/>
                    </a:lnSpc>
                  </a:pPr>
                  <a:endParaRPr/>
                </a:p>
              </p:txBody>
            </p:sp>
          </p:grpSp>
          <p:sp>
            <p:nvSpPr>
              <p:cNvPr id="17" name="Freeform 17"/>
              <p:cNvSpPr/>
              <p:nvPr/>
            </p:nvSpPr>
            <p:spPr>
              <a:xfrm>
                <a:off x="2622105" y="6453292"/>
                <a:ext cx="2268736" cy="2268736"/>
              </a:xfrm>
              <a:custGeom>
                <a:avLst/>
                <a:gdLst/>
                <a:ahLst/>
                <a:cxnLst/>
                <a:rect l="l" t="t" r="r" b="b"/>
                <a:pathLst>
                  <a:path w="2268736" h="2268736">
                    <a:moveTo>
                      <a:pt x="0" y="0"/>
                    </a:moveTo>
                    <a:lnTo>
                      <a:pt x="2268736" y="0"/>
                    </a:lnTo>
                    <a:lnTo>
                      <a:pt x="2268736" y="2268736"/>
                    </a:lnTo>
                    <a:lnTo>
                      <a:pt x="0" y="22687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NA" dirty="0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2869148" y="6824125"/>
                <a:ext cx="1774649" cy="126957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9936"/>
                  </a:lnSpc>
                  <a:spcBef>
                    <a:spcPct val="0"/>
                  </a:spcBef>
                </a:pPr>
                <a:r>
                  <a:rPr lang="en-US" sz="8280" dirty="0">
                    <a:solidFill>
                      <a:srgbClr val="FFFFFF"/>
                    </a:solidFill>
                    <a:latin typeface="Codec Pro ExtraBold"/>
                  </a:rPr>
                  <a:t>a</a:t>
                </a:r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411008" y="5925046"/>
              <a:ext cx="2737570" cy="15792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91"/>
                </a:lnSpc>
              </a:pPr>
              <a:r>
                <a:rPr lang="en-US" sz="18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Knowledge and understanding </a:t>
              </a:r>
              <a:r>
                <a:rPr lang="en-US" sz="1800" b="0" i="1" dirty="0"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lang="en-US" sz="18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i="1" dirty="0">
                  <a:latin typeface="Arial" panose="020B0604020202020204" pitchFamily="34" charset="0"/>
                  <a:cs typeface="Arial" panose="020B0604020202020204" pitchFamily="34" charset="0"/>
                </a:rPr>
                <a:t>financial concepts and risks</a:t>
              </a:r>
              <a:endParaRPr lang="en-NA" sz="1600" dirty="0"/>
            </a:p>
            <a:p>
              <a:pPr algn="ctr">
                <a:lnSpc>
                  <a:spcPts val="2491"/>
                </a:lnSpc>
              </a:pPr>
              <a:r>
                <a:rPr lang="en-US" sz="1779" dirty="0">
                  <a:latin typeface="Montserrat Light"/>
                </a:rPr>
                <a:t>.</a:t>
              </a:r>
            </a:p>
          </p:txBody>
        </p:sp>
      </p:grpSp>
      <p:sp>
        <p:nvSpPr>
          <p:cNvPr id="30" name="TextBox 30">
            <a:extLst>
              <a:ext uri="{FF2B5EF4-FFF2-40B4-BE49-F238E27FC236}">
                <a16:creationId xmlns:a16="http://schemas.microsoft.com/office/drawing/2014/main" id="{5A88EE17-CB0B-70D4-647A-7D070B1298B2}"/>
              </a:ext>
            </a:extLst>
          </p:cNvPr>
          <p:cNvSpPr txBox="1"/>
          <p:nvPr/>
        </p:nvSpPr>
        <p:spPr>
          <a:xfrm>
            <a:off x="4135367" y="308601"/>
            <a:ext cx="10906040" cy="1692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48"/>
              </a:lnSpc>
              <a:spcBef>
                <a:spcPct val="0"/>
              </a:spcBef>
            </a:pPr>
            <a:r>
              <a:rPr lang="en-US" sz="8000" b="1" u="none" strike="noStrike" spc="3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Literacy Defined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3E52762-BD82-7AA7-D111-D3B1128A5314}"/>
              </a:ext>
            </a:extLst>
          </p:cNvPr>
          <p:cNvGrpSpPr/>
          <p:nvPr/>
        </p:nvGrpSpPr>
        <p:grpSpPr>
          <a:xfrm>
            <a:off x="4123854" y="2404177"/>
            <a:ext cx="2676928" cy="5439449"/>
            <a:chOff x="4123854" y="2404177"/>
            <a:chExt cx="2676928" cy="5439449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371D3C8-222E-5ACF-49AB-C460E1E82529}"/>
                </a:ext>
              </a:extLst>
            </p:cNvPr>
            <p:cNvGrpSpPr/>
            <p:nvPr/>
          </p:nvGrpSpPr>
          <p:grpSpPr>
            <a:xfrm>
              <a:off x="4123854" y="2404177"/>
              <a:ext cx="2676928" cy="5439449"/>
              <a:chOff x="2442389" y="6026121"/>
              <a:chExt cx="2676928" cy="5439449"/>
            </a:xfrm>
          </p:grpSpPr>
          <p:grpSp>
            <p:nvGrpSpPr>
              <p:cNvPr id="33" name="Group 6">
                <a:extLst>
                  <a:ext uri="{FF2B5EF4-FFF2-40B4-BE49-F238E27FC236}">
                    <a16:creationId xmlns:a16="http://schemas.microsoft.com/office/drawing/2014/main" id="{DCFE6C8A-25DA-EA2D-D50F-C8958206F857}"/>
                  </a:ext>
                </a:extLst>
              </p:cNvPr>
              <p:cNvGrpSpPr/>
              <p:nvPr/>
            </p:nvGrpSpPr>
            <p:grpSpPr>
              <a:xfrm>
                <a:off x="2442389" y="6026121"/>
                <a:ext cx="2676928" cy="5439449"/>
                <a:chOff x="0" y="0"/>
                <a:chExt cx="660400" cy="1341916"/>
              </a:xfrm>
            </p:grpSpPr>
            <p:sp>
              <p:nvSpPr>
                <p:cNvPr id="36" name="Freeform 7">
                  <a:extLst>
                    <a:ext uri="{FF2B5EF4-FFF2-40B4-BE49-F238E27FC236}">
                      <a16:creationId xmlns:a16="http://schemas.microsoft.com/office/drawing/2014/main" id="{90F61096-11CC-791B-71B9-5E28381937B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60400" cy="1341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400" h="1341916">
                      <a:moveTo>
                        <a:pt x="220252" y="19070"/>
                      </a:moveTo>
                      <a:cubicBezTo>
                        <a:pt x="254000" y="7556"/>
                        <a:pt x="292600" y="0"/>
                        <a:pt x="330378" y="0"/>
                      </a:cubicBezTo>
                      <a:cubicBezTo>
                        <a:pt x="368157" y="0"/>
                        <a:pt x="404509" y="6476"/>
                        <a:pt x="438009" y="17990"/>
                      </a:cubicBezTo>
                      <a:cubicBezTo>
                        <a:pt x="438723" y="18350"/>
                        <a:pt x="439435" y="18350"/>
                        <a:pt x="440148" y="18710"/>
                      </a:cubicBezTo>
                      <a:cubicBezTo>
                        <a:pt x="565955" y="64765"/>
                        <a:pt x="658618" y="186379"/>
                        <a:pt x="660400" y="340255"/>
                      </a:cubicBezTo>
                      <a:lnTo>
                        <a:pt x="660400" y="1341916"/>
                      </a:lnTo>
                      <a:lnTo>
                        <a:pt x="0" y="1341916"/>
                      </a:lnTo>
                      <a:lnTo>
                        <a:pt x="0" y="340999"/>
                      </a:lnTo>
                      <a:cubicBezTo>
                        <a:pt x="1782" y="185660"/>
                        <a:pt x="93019" y="64045"/>
                        <a:pt x="220252" y="19070"/>
                      </a:cubicBezTo>
                      <a:close/>
                    </a:path>
                  </a:pathLst>
                </a:custGeom>
                <a:solidFill>
                  <a:srgbClr val="FFFFFF">
                    <a:alpha val="94902"/>
                  </a:srgbClr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NA"/>
                </a:p>
              </p:txBody>
            </p:sp>
            <p:sp>
              <p:nvSpPr>
                <p:cNvPr id="37" name="TextBox 8">
                  <a:extLst>
                    <a:ext uri="{FF2B5EF4-FFF2-40B4-BE49-F238E27FC236}">
                      <a16:creationId xmlns:a16="http://schemas.microsoft.com/office/drawing/2014/main" id="{0854D6A0-F269-CBE9-1266-38014F7FD902}"/>
                    </a:ext>
                  </a:extLst>
                </p:cNvPr>
                <p:cNvSpPr txBox="1"/>
                <p:nvPr/>
              </p:nvSpPr>
              <p:spPr>
                <a:xfrm>
                  <a:off x="0" y="107950"/>
                  <a:ext cx="660400" cy="7048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859"/>
                    </a:lnSpc>
                  </a:pPr>
                  <a:endParaRPr/>
                </a:p>
              </p:txBody>
            </p:sp>
          </p:grpSp>
          <p:sp>
            <p:nvSpPr>
              <p:cNvPr id="34" name="Freeform 17">
                <a:extLst>
                  <a:ext uri="{FF2B5EF4-FFF2-40B4-BE49-F238E27FC236}">
                    <a16:creationId xmlns:a16="http://schemas.microsoft.com/office/drawing/2014/main" id="{56A73809-0081-7068-165A-70936CF9DA89}"/>
                  </a:ext>
                </a:extLst>
              </p:cNvPr>
              <p:cNvSpPr/>
              <p:nvPr/>
            </p:nvSpPr>
            <p:spPr>
              <a:xfrm>
                <a:off x="2622105" y="6453292"/>
                <a:ext cx="2268736" cy="2268736"/>
              </a:xfrm>
              <a:custGeom>
                <a:avLst/>
                <a:gdLst/>
                <a:ahLst/>
                <a:cxnLst/>
                <a:rect l="l" t="t" r="r" b="b"/>
                <a:pathLst>
                  <a:path w="2268736" h="2268736">
                    <a:moveTo>
                      <a:pt x="0" y="0"/>
                    </a:moveTo>
                    <a:lnTo>
                      <a:pt x="2268736" y="0"/>
                    </a:lnTo>
                    <a:lnTo>
                      <a:pt x="2268736" y="2268736"/>
                    </a:lnTo>
                    <a:lnTo>
                      <a:pt x="0" y="22687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NA" dirty="0"/>
              </a:p>
            </p:txBody>
          </p:sp>
          <p:sp>
            <p:nvSpPr>
              <p:cNvPr id="35" name="TextBox 21">
                <a:extLst>
                  <a:ext uri="{FF2B5EF4-FFF2-40B4-BE49-F238E27FC236}">
                    <a16:creationId xmlns:a16="http://schemas.microsoft.com/office/drawing/2014/main" id="{04025717-8DAE-29F8-69F4-BED2B5E2C141}"/>
                  </a:ext>
                </a:extLst>
              </p:cNvPr>
              <p:cNvSpPr txBox="1"/>
              <p:nvPr/>
            </p:nvSpPr>
            <p:spPr>
              <a:xfrm>
                <a:off x="2869148" y="6824125"/>
                <a:ext cx="1774649" cy="126957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9936"/>
                  </a:lnSpc>
                  <a:spcBef>
                    <a:spcPct val="0"/>
                  </a:spcBef>
                </a:pPr>
                <a:r>
                  <a:rPr lang="en-US" sz="8280" dirty="0">
                    <a:solidFill>
                      <a:srgbClr val="FFFFFF"/>
                    </a:solidFill>
                    <a:latin typeface="Codec Pro ExtraBold"/>
                  </a:rPr>
                  <a:t>b</a:t>
                </a:r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4123854" y="5925046"/>
              <a:ext cx="2421162" cy="15792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491"/>
                </a:lnSpc>
              </a:pPr>
              <a:r>
                <a:rPr lang="en-US" sz="1800" i="1" dirty="0">
                  <a:latin typeface="Arial" panose="020B0604020202020204" pitchFamily="34" charset="0"/>
                  <a:cs typeface="Arial" panose="020B0604020202020204" pitchFamily="34" charset="0"/>
                </a:rPr>
                <a:t>the </a:t>
              </a:r>
              <a:r>
                <a:rPr lang="en-US" sz="18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skills and attitudes</a:t>
              </a:r>
              <a:r>
                <a:rPr lang="en-US" sz="1800" i="1" dirty="0">
                  <a:latin typeface="Arial" panose="020B0604020202020204" pitchFamily="34" charset="0"/>
                  <a:cs typeface="Arial" panose="020B0604020202020204" pitchFamily="34" charset="0"/>
                </a:rPr>
                <a:t> to apply such knowledge and understanding </a:t>
              </a:r>
              <a:endParaRPr lang="en-NA" sz="1600" dirty="0"/>
            </a:p>
            <a:p>
              <a:pPr algn="ctr">
                <a:lnSpc>
                  <a:spcPts val="2491"/>
                </a:lnSpc>
              </a:pPr>
              <a:r>
                <a:rPr lang="en-US" sz="1779" dirty="0">
                  <a:latin typeface="Montserrat Light"/>
                </a:rPr>
                <a:t>.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2040B5A-2B17-ED49-A867-FB8944F6167E}"/>
              </a:ext>
            </a:extLst>
          </p:cNvPr>
          <p:cNvGrpSpPr/>
          <p:nvPr/>
        </p:nvGrpSpPr>
        <p:grpSpPr>
          <a:xfrm>
            <a:off x="7325710" y="2330129"/>
            <a:ext cx="2676928" cy="5439449"/>
            <a:chOff x="7325710" y="2330129"/>
            <a:chExt cx="2676928" cy="5439449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9DB8A4B-EDD3-9BC8-BDF5-0881E82621FA}"/>
                </a:ext>
              </a:extLst>
            </p:cNvPr>
            <p:cNvGrpSpPr/>
            <p:nvPr/>
          </p:nvGrpSpPr>
          <p:grpSpPr>
            <a:xfrm>
              <a:off x="7325710" y="2330129"/>
              <a:ext cx="2676928" cy="5439449"/>
              <a:chOff x="2442389" y="6026121"/>
              <a:chExt cx="2676928" cy="5439449"/>
            </a:xfrm>
          </p:grpSpPr>
          <p:grpSp>
            <p:nvGrpSpPr>
              <p:cNvPr id="39" name="Group 6">
                <a:extLst>
                  <a:ext uri="{FF2B5EF4-FFF2-40B4-BE49-F238E27FC236}">
                    <a16:creationId xmlns:a16="http://schemas.microsoft.com/office/drawing/2014/main" id="{45AD99E6-E214-EFCA-C9C0-AEC733112D7D}"/>
                  </a:ext>
                </a:extLst>
              </p:cNvPr>
              <p:cNvGrpSpPr/>
              <p:nvPr/>
            </p:nvGrpSpPr>
            <p:grpSpPr>
              <a:xfrm>
                <a:off x="2442389" y="6026121"/>
                <a:ext cx="2676928" cy="5439449"/>
                <a:chOff x="0" y="0"/>
                <a:chExt cx="660400" cy="1341916"/>
              </a:xfrm>
            </p:grpSpPr>
            <p:sp>
              <p:nvSpPr>
                <p:cNvPr id="42" name="Freeform 7">
                  <a:extLst>
                    <a:ext uri="{FF2B5EF4-FFF2-40B4-BE49-F238E27FC236}">
                      <a16:creationId xmlns:a16="http://schemas.microsoft.com/office/drawing/2014/main" id="{D06158CA-D54D-238C-E9BE-09892AFFA9E2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60400" cy="1341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400" h="1341916">
                      <a:moveTo>
                        <a:pt x="220252" y="19070"/>
                      </a:moveTo>
                      <a:cubicBezTo>
                        <a:pt x="254000" y="7556"/>
                        <a:pt x="292600" y="0"/>
                        <a:pt x="330378" y="0"/>
                      </a:cubicBezTo>
                      <a:cubicBezTo>
                        <a:pt x="368157" y="0"/>
                        <a:pt x="404509" y="6476"/>
                        <a:pt x="438009" y="17990"/>
                      </a:cubicBezTo>
                      <a:cubicBezTo>
                        <a:pt x="438723" y="18350"/>
                        <a:pt x="439435" y="18350"/>
                        <a:pt x="440148" y="18710"/>
                      </a:cubicBezTo>
                      <a:cubicBezTo>
                        <a:pt x="565955" y="64765"/>
                        <a:pt x="658618" y="186379"/>
                        <a:pt x="660400" y="340255"/>
                      </a:cubicBezTo>
                      <a:lnTo>
                        <a:pt x="660400" y="1341916"/>
                      </a:lnTo>
                      <a:lnTo>
                        <a:pt x="0" y="1341916"/>
                      </a:lnTo>
                      <a:lnTo>
                        <a:pt x="0" y="340999"/>
                      </a:lnTo>
                      <a:cubicBezTo>
                        <a:pt x="1782" y="185660"/>
                        <a:pt x="93019" y="64045"/>
                        <a:pt x="220252" y="19070"/>
                      </a:cubicBezTo>
                      <a:close/>
                    </a:path>
                  </a:pathLst>
                </a:custGeom>
                <a:solidFill>
                  <a:srgbClr val="FFFFFF">
                    <a:alpha val="94902"/>
                  </a:srgbClr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NA"/>
                </a:p>
              </p:txBody>
            </p:sp>
            <p:sp>
              <p:nvSpPr>
                <p:cNvPr id="43" name="TextBox 8">
                  <a:extLst>
                    <a:ext uri="{FF2B5EF4-FFF2-40B4-BE49-F238E27FC236}">
                      <a16:creationId xmlns:a16="http://schemas.microsoft.com/office/drawing/2014/main" id="{21ED3CEA-E538-EF3A-FBE2-0DF83C812A87}"/>
                    </a:ext>
                  </a:extLst>
                </p:cNvPr>
                <p:cNvSpPr txBox="1"/>
                <p:nvPr/>
              </p:nvSpPr>
              <p:spPr>
                <a:xfrm>
                  <a:off x="0" y="107950"/>
                  <a:ext cx="660400" cy="7048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859"/>
                    </a:lnSpc>
                  </a:pPr>
                  <a:endParaRPr/>
                </a:p>
              </p:txBody>
            </p:sp>
          </p:grpSp>
          <p:sp>
            <p:nvSpPr>
              <p:cNvPr id="40" name="Freeform 17">
                <a:extLst>
                  <a:ext uri="{FF2B5EF4-FFF2-40B4-BE49-F238E27FC236}">
                    <a16:creationId xmlns:a16="http://schemas.microsoft.com/office/drawing/2014/main" id="{56CC802E-D9F7-F223-2C38-A034BBB3A492}"/>
                  </a:ext>
                </a:extLst>
              </p:cNvPr>
              <p:cNvSpPr/>
              <p:nvPr/>
            </p:nvSpPr>
            <p:spPr>
              <a:xfrm>
                <a:off x="2622105" y="6453292"/>
                <a:ext cx="2268736" cy="2268736"/>
              </a:xfrm>
              <a:custGeom>
                <a:avLst/>
                <a:gdLst/>
                <a:ahLst/>
                <a:cxnLst/>
                <a:rect l="l" t="t" r="r" b="b"/>
                <a:pathLst>
                  <a:path w="2268736" h="2268736">
                    <a:moveTo>
                      <a:pt x="0" y="0"/>
                    </a:moveTo>
                    <a:lnTo>
                      <a:pt x="2268736" y="0"/>
                    </a:lnTo>
                    <a:lnTo>
                      <a:pt x="2268736" y="2268736"/>
                    </a:lnTo>
                    <a:lnTo>
                      <a:pt x="0" y="22687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NA" dirty="0"/>
              </a:p>
            </p:txBody>
          </p:sp>
          <p:sp>
            <p:nvSpPr>
              <p:cNvPr id="41" name="TextBox 21">
                <a:extLst>
                  <a:ext uri="{FF2B5EF4-FFF2-40B4-BE49-F238E27FC236}">
                    <a16:creationId xmlns:a16="http://schemas.microsoft.com/office/drawing/2014/main" id="{63F64A4A-3081-E235-1D1A-23C2F7A1E2F9}"/>
                  </a:ext>
                </a:extLst>
              </p:cNvPr>
              <p:cNvSpPr txBox="1"/>
              <p:nvPr/>
            </p:nvSpPr>
            <p:spPr>
              <a:xfrm>
                <a:off x="2869148" y="6824125"/>
                <a:ext cx="1774649" cy="126957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9936"/>
                  </a:lnSpc>
                  <a:spcBef>
                    <a:spcPct val="0"/>
                  </a:spcBef>
                </a:pPr>
                <a:r>
                  <a:rPr lang="en-US" sz="8280" dirty="0">
                    <a:solidFill>
                      <a:srgbClr val="FFFFFF"/>
                    </a:solidFill>
                    <a:latin typeface="Codec Pro ExtraBold"/>
                  </a:rPr>
                  <a:t>c</a:t>
                </a: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E8FFDE4-1AD4-AF8E-0F5B-AEB94A87BCF5}"/>
                </a:ext>
              </a:extLst>
            </p:cNvPr>
            <p:cNvSpPr txBox="1"/>
            <p:nvPr/>
          </p:nvSpPr>
          <p:spPr>
            <a:xfrm>
              <a:off x="7802499" y="5775815"/>
              <a:ext cx="1897594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en-US" sz="18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make effective decisions</a:t>
              </a:r>
              <a:r>
                <a:rPr lang="en-US" sz="1800" i="1" dirty="0">
                  <a:latin typeface="Arial" panose="020B0604020202020204" pitchFamily="34" charset="0"/>
                  <a:cs typeface="Arial" panose="020B0604020202020204" pitchFamily="34" charset="0"/>
                </a:rPr>
                <a:t> across a range of financial contexts</a:t>
              </a:r>
              <a:endParaRPr lang="en-NA" dirty="0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7C5304A-1525-C59A-1441-5AB3D94E0370}"/>
              </a:ext>
            </a:extLst>
          </p:cNvPr>
          <p:cNvGrpSpPr/>
          <p:nvPr/>
        </p:nvGrpSpPr>
        <p:grpSpPr>
          <a:xfrm>
            <a:off x="10980139" y="2404177"/>
            <a:ext cx="2676928" cy="5439449"/>
            <a:chOff x="10980139" y="2404177"/>
            <a:chExt cx="2676928" cy="5439449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B3AB0FC9-814A-6428-7051-4B333979900C}"/>
                </a:ext>
              </a:extLst>
            </p:cNvPr>
            <p:cNvGrpSpPr/>
            <p:nvPr/>
          </p:nvGrpSpPr>
          <p:grpSpPr>
            <a:xfrm>
              <a:off x="10980139" y="2404177"/>
              <a:ext cx="2676928" cy="5439449"/>
              <a:chOff x="2442389" y="6026121"/>
              <a:chExt cx="2676928" cy="5439449"/>
            </a:xfrm>
          </p:grpSpPr>
          <p:grpSp>
            <p:nvGrpSpPr>
              <p:cNvPr id="51" name="Group 6">
                <a:extLst>
                  <a:ext uri="{FF2B5EF4-FFF2-40B4-BE49-F238E27FC236}">
                    <a16:creationId xmlns:a16="http://schemas.microsoft.com/office/drawing/2014/main" id="{92FF288B-9300-8AEA-47C0-11A1775BEEAF}"/>
                  </a:ext>
                </a:extLst>
              </p:cNvPr>
              <p:cNvGrpSpPr/>
              <p:nvPr/>
            </p:nvGrpSpPr>
            <p:grpSpPr>
              <a:xfrm>
                <a:off x="2442389" y="6026121"/>
                <a:ext cx="2676928" cy="5439449"/>
                <a:chOff x="0" y="0"/>
                <a:chExt cx="660400" cy="1341916"/>
              </a:xfrm>
            </p:grpSpPr>
            <p:sp>
              <p:nvSpPr>
                <p:cNvPr id="54" name="Freeform 7">
                  <a:extLst>
                    <a:ext uri="{FF2B5EF4-FFF2-40B4-BE49-F238E27FC236}">
                      <a16:creationId xmlns:a16="http://schemas.microsoft.com/office/drawing/2014/main" id="{2A929C6E-B782-EB4F-107F-EC0B15FD999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60400" cy="1341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400" h="1341916">
                      <a:moveTo>
                        <a:pt x="220252" y="19070"/>
                      </a:moveTo>
                      <a:cubicBezTo>
                        <a:pt x="254000" y="7556"/>
                        <a:pt x="292600" y="0"/>
                        <a:pt x="330378" y="0"/>
                      </a:cubicBezTo>
                      <a:cubicBezTo>
                        <a:pt x="368157" y="0"/>
                        <a:pt x="404509" y="6476"/>
                        <a:pt x="438009" y="17990"/>
                      </a:cubicBezTo>
                      <a:cubicBezTo>
                        <a:pt x="438723" y="18350"/>
                        <a:pt x="439435" y="18350"/>
                        <a:pt x="440148" y="18710"/>
                      </a:cubicBezTo>
                      <a:cubicBezTo>
                        <a:pt x="565955" y="64765"/>
                        <a:pt x="658618" y="186379"/>
                        <a:pt x="660400" y="340255"/>
                      </a:cubicBezTo>
                      <a:lnTo>
                        <a:pt x="660400" y="1341916"/>
                      </a:lnTo>
                      <a:lnTo>
                        <a:pt x="0" y="1341916"/>
                      </a:lnTo>
                      <a:lnTo>
                        <a:pt x="0" y="340999"/>
                      </a:lnTo>
                      <a:cubicBezTo>
                        <a:pt x="1782" y="185660"/>
                        <a:pt x="93019" y="64045"/>
                        <a:pt x="220252" y="19070"/>
                      </a:cubicBezTo>
                      <a:close/>
                    </a:path>
                  </a:pathLst>
                </a:custGeom>
                <a:solidFill>
                  <a:srgbClr val="FFFFFF">
                    <a:alpha val="94902"/>
                  </a:srgbClr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NA"/>
                </a:p>
              </p:txBody>
            </p:sp>
            <p:sp>
              <p:nvSpPr>
                <p:cNvPr id="55" name="TextBox 8">
                  <a:extLst>
                    <a:ext uri="{FF2B5EF4-FFF2-40B4-BE49-F238E27FC236}">
                      <a16:creationId xmlns:a16="http://schemas.microsoft.com/office/drawing/2014/main" id="{4716A944-C620-EC4D-B2B9-A8F67483F30C}"/>
                    </a:ext>
                  </a:extLst>
                </p:cNvPr>
                <p:cNvSpPr txBox="1"/>
                <p:nvPr/>
              </p:nvSpPr>
              <p:spPr>
                <a:xfrm>
                  <a:off x="0" y="107950"/>
                  <a:ext cx="660400" cy="7048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859"/>
                    </a:lnSpc>
                  </a:pPr>
                  <a:endParaRPr/>
                </a:p>
              </p:txBody>
            </p:sp>
          </p:grpSp>
          <p:sp>
            <p:nvSpPr>
              <p:cNvPr id="52" name="Freeform 17">
                <a:extLst>
                  <a:ext uri="{FF2B5EF4-FFF2-40B4-BE49-F238E27FC236}">
                    <a16:creationId xmlns:a16="http://schemas.microsoft.com/office/drawing/2014/main" id="{F3D4806E-42FC-D537-5306-9394E81EF8F9}"/>
                  </a:ext>
                </a:extLst>
              </p:cNvPr>
              <p:cNvSpPr/>
              <p:nvPr/>
            </p:nvSpPr>
            <p:spPr>
              <a:xfrm>
                <a:off x="2622105" y="6453292"/>
                <a:ext cx="2268736" cy="2268736"/>
              </a:xfrm>
              <a:custGeom>
                <a:avLst/>
                <a:gdLst/>
                <a:ahLst/>
                <a:cxnLst/>
                <a:rect l="l" t="t" r="r" b="b"/>
                <a:pathLst>
                  <a:path w="2268736" h="2268736">
                    <a:moveTo>
                      <a:pt x="0" y="0"/>
                    </a:moveTo>
                    <a:lnTo>
                      <a:pt x="2268736" y="0"/>
                    </a:lnTo>
                    <a:lnTo>
                      <a:pt x="2268736" y="2268736"/>
                    </a:lnTo>
                    <a:lnTo>
                      <a:pt x="0" y="22687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NA" dirty="0"/>
              </a:p>
            </p:txBody>
          </p:sp>
          <p:sp>
            <p:nvSpPr>
              <p:cNvPr id="53" name="TextBox 21">
                <a:extLst>
                  <a:ext uri="{FF2B5EF4-FFF2-40B4-BE49-F238E27FC236}">
                    <a16:creationId xmlns:a16="http://schemas.microsoft.com/office/drawing/2014/main" id="{29950E62-7DEE-FE32-EBE6-F8BF3B48C474}"/>
                  </a:ext>
                </a:extLst>
              </p:cNvPr>
              <p:cNvSpPr txBox="1"/>
              <p:nvPr/>
            </p:nvSpPr>
            <p:spPr>
              <a:xfrm>
                <a:off x="2869148" y="6824125"/>
                <a:ext cx="1774649" cy="126957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9936"/>
                  </a:lnSpc>
                  <a:spcBef>
                    <a:spcPct val="0"/>
                  </a:spcBef>
                </a:pPr>
                <a:r>
                  <a:rPr lang="en-US" sz="8280" dirty="0">
                    <a:solidFill>
                      <a:srgbClr val="FFFFFF"/>
                    </a:solidFill>
                    <a:latin typeface="Codec Pro ExtraBold"/>
                  </a:rPr>
                  <a:t>d</a:t>
                </a:r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C146635-B73D-59C0-FDFF-AF96A7BF6C2F}"/>
                </a:ext>
              </a:extLst>
            </p:cNvPr>
            <p:cNvSpPr txBox="1"/>
            <p:nvPr/>
          </p:nvSpPr>
          <p:spPr>
            <a:xfrm>
              <a:off x="11314626" y="5687592"/>
              <a:ext cx="2113965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en-US" sz="18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improve the financial well-being </a:t>
              </a:r>
              <a:r>
                <a:rPr lang="en-US" sz="1800" i="1" dirty="0">
                  <a:latin typeface="Arial" panose="020B0604020202020204" pitchFamily="34" charset="0"/>
                  <a:cs typeface="Arial" panose="020B0604020202020204" pitchFamily="34" charset="0"/>
                </a:rPr>
                <a:t>of individuals and society</a:t>
              </a:r>
              <a:endParaRPr lang="en-NA" dirty="0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3A39FD3-7EB6-C1CD-5368-07582756E2A3}"/>
              </a:ext>
            </a:extLst>
          </p:cNvPr>
          <p:cNvGrpSpPr/>
          <p:nvPr/>
        </p:nvGrpSpPr>
        <p:grpSpPr>
          <a:xfrm>
            <a:off x="14515819" y="2423775"/>
            <a:ext cx="2676928" cy="5439449"/>
            <a:chOff x="14515819" y="2423775"/>
            <a:chExt cx="2676928" cy="5439449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DE8C5C59-6BEC-DEBD-51B4-6D45DC421687}"/>
                </a:ext>
              </a:extLst>
            </p:cNvPr>
            <p:cNvGrpSpPr/>
            <p:nvPr/>
          </p:nvGrpSpPr>
          <p:grpSpPr>
            <a:xfrm>
              <a:off x="14515819" y="2423775"/>
              <a:ext cx="2676928" cy="5439449"/>
              <a:chOff x="2442389" y="6026121"/>
              <a:chExt cx="2676928" cy="5439449"/>
            </a:xfrm>
          </p:grpSpPr>
          <p:grpSp>
            <p:nvGrpSpPr>
              <p:cNvPr id="45" name="Group 6">
                <a:extLst>
                  <a:ext uri="{FF2B5EF4-FFF2-40B4-BE49-F238E27FC236}">
                    <a16:creationId xmlns:a16="http://schemas.microsoft.com/office/drawing/2014/main" id="{92442EF7-EC32-7D3F-50FA-5B543EB69A2F}"/>
                  </a:ext>
                </a:extLst>
              </p:cNvPr>
              <p:cNvGrpSpPr/>
              <p:nvPr/>
            </p:nvGrpSpPr>
            <p:grpSpPr>
              <a:xfrm>
                <a:off x="2442389" y="6026121"/>
                <a:ext cx="2676928" cy="5439449"/>
                <a:chOff x="0" y="0"/>
                <a:chExt cx="660400" cy="1341916"/>
              </a:xfrm>
            </p:grpSpPr>
            <p:sp>
              <p:nvSpPr>
                <p:cNvPr id="48" name="Freeform 7">
                  <a:extLst>
                    <a:ext uri="{FF2B5EF4-FFF2-40B4-BE49-F238E27FC236}">
                      <a16:creationId xmlns:a16="http://schemas.microsoft.com/office/drawing/2014/main" id="{33D2C684-EDDC-BBBC-9340-F5A8AB56525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60400" cy="1341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400" h="1341916">
                      <a:moveTo>
                        <a:pt x="220252" y="19070"/>
                      </a:moveTo>
                      <a:cubicBezTo>
                        <a:pt x="254000" y="7556"/>
                        <a:pt x="292600" y="0"/>
                        <a:pt x="330378" y="0"/>
                      </a:cubicBezTo>
                      <a:cubicBezTo>
                        <a:pt x="368157" y="0"/>
                        <a:pt x="404509" y="6476"/>
                        <a:pt x="438009" y="17990"/>
                      </a:cubicBezTo>
                      <a:cubicBezTo>
                        <a:pt x="438723" y="18350"/>
                        <a:pt x="439435" y="18350"/>
                        <a:pt x="440148" y="18710"/>
                      </a:cubicBezTo>
                      <a:cubicBezTo>
                        <a:pt x="565955" y="64765"/>
                        <a:pt x="658618" y="186379"/>
                        <a:pt x="660400" y="340255"/>
                      </a:cubicBezTo>
                      <a:lnTo>
                        <a:pt x="660400" y="1341916"/>
                      </a:lnTo>
                      <a:lnTo>
                        <a:pt x="0" y="1341916"/>
                      </a:lnTo>
                      <a:lnTo>
                        <a:pt x="0" y="340999"/>
                      </a:lnTo>
                      <a:cubicBezTo>
                        <a:pt x="1782" y="185660"/>
                        <a:pt x="93019" y="64045"/>
                        <a:pt x="220252" y="19070"/>
                      </a:cubicBezTo>
                      <a:close/>
                    </a:path>
                  </a:pathLst>
                </a:custGeom>
                <a:solidFill>
                  <a:srgbClr val="FFFFFF">
                    <a:alpha val="94902"/>
                  </a:srgbClr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NA"/>
                </a:p>
              </p:txBody>
            </p:sp>
            <p:sp>
              <p:nvSpPr>
                <p:cNvPr id="49" name="TextBox 8">
                  <a:extLst>
                    <a:ext uri="{FF2B5EF4-FFF2-40B4-BE49-F238E27FC236}">
                      <a16:creationId xmlns:a16="http://schemas.microsoft.com/office/drawing/2014/main" id="{CF6FCDF0-57DB-6506-E60C-86BB51E9DDEE}"/>
                    </a:ext>
                  </a:extLst>
                </p:cNvPr>
                <p:cNvSpPr txBox="1"/>
                <p:nvPr/>
              </p:nvSpPr>
              <p:spPr>
                <a:xfrm>
                  <a:off x="0" y="107950"/>
                  <a:ext cx="660400" cy="7048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859"/>
                    </a:lnSpc>
                  </a:pPr>
                  <a:endParaRPr/>
                </a:p>
              </p:txBody>
            </p:sp>
          </p:grpSp>
          <p:sp>
            <p:nvSpPr>
              <p:cNvPr id="46" name="Freeform 17">
                <a:extLst>
                  <a:ext uri="{FF2B5EF4-FFF2-40B4-BE49-F238E27FC236}">
                    <a16:creationId xmlns:a16="http://schemas.microsoft.com/office/drawing/2014/main" id="{2FB696F5-B5F9-FC9F-65D3-57901210374D}"/>
                  </a:ext>
                </a:extLst>
              </p:cNvPr>
              <p:cNvSpPr/>
              <p:nvPr/>
            </p:nvSpPr>
            <p:spPr>
              <a:xfrm>
                <a:off x="2622105" y="6453292"/>
                <a:ext cx="2268736" cy="2268736"/>
              </a:xfrm>
              <a:custGeom>
                <a:avLst/>
                <a:gdLst/>
                <a:ahLst/>
                <a:cxnLst/>
                <a:rect l="l" t="t" r="r" b="b"/>
                <a:pathLst>
                  <a:path w="2268736" h="2268736">
                    <a:moveTo>
                      <a:pt x="0" y="0"/>
                    </a:moveTo>
                    <a:lnTo>
                      <a:pt x="2268736" y="0"/>
                    </a:lnTo>
                    <a:lnTo>
                      <a:pt x="2268736" y="2268736"/>
                    </a:lnTo>
                    <a:lnTo>
                      <a:pt x="0" y="22687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NA" dirty="0"/>
              </a:p>
            </p:txBody>
          </p:sp>
          <p:sp>
            <p:nvSpPr>
              <p:cNvPr id="47" name="TextBox 21">
                <a:extLst>
                  <a:ext uri="{FF2B5EF4-FFF2-40B4-BE49-F238E27FC236}">
                    <a16:creationId xmlns:a16="http://schemas.microsoft.com/office/drawing/2014/main" id="{B1BA10EB-9069-8C51-8586-77C8FD5BDA8E}"/>
                  </a:ext>
                </a:extLst>
              </p:cNvPr>
              <p:cNvSpPr txBox="1"/>
              <p:nvPr/>
            </p:nvSpPr>
            <p:spPr>
              <a:xfrm>
                <a:off x="2869148" y="6824125"/>
                <a:ext cx="1774649" cy="126957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9936"/>
                  </a:lnSpc>
                  <a:spcBef>
                    <a:spcPct val="0"/>
                  </a:spcBef>
                </a:pPr>
                <a:r>
                  <a:rPr lang="en-US" sz="8280" dirty="0">
                    <a:solidFill>
                      <a:srgbClr val="FFFFFF"/>
                    </a:solidFill>
                    <a:latin typeface="Codec Pro ExtraBold"/>
                  </a:rPr>
                  <a:t>e</a:t>
                </a: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E167828-DA88-0B18-7C58-7002BB8BC12C}"/>
                </a:ext>
              </a:extLst>
            </p:cNvPr>
            <p:cNvSpPr txBox="1"/>
            <p:nvPr/>
          </p:nvSpPr>
          <p:spPr>
            <a:xfrm>
              <a:off x="14735848" y="6263876"/>
              <a:ext cx="23568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en-US" sz="1800" i="1" dirty="0">
                  <a:latin typeface="Arial" panose="020B0604020202020204" pitchFamily="34" charset="0"/>
                  <a:cs typeface="Arial" panose="020B0604020202020204" pitchFamily="34" charset="0"/>
                </a:rPr>
                <a:t>enable </a:t>
              </a:r>
              <a:r>
                <a:rPr lang="en-US" sz="18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participation in economic life</a:t>
              </a:r>
              <a:endParaRPr lang="en-NA" dirty="0"/>
            </a:p>
          </p:txBody>
        </p:sp>
      </p:grpSp>
      <p:pic>
        <p:nvPicPr>
          <p:cNvPr id="63" name="Picture 2" descr="International Gateway for Financial Education - Organisation for ...">
            <a:extLst>
              <a:ext uri="{FF2B5EF4-FFF2-40B4-BE49-F238E27FC236}">
                <a16:creationId xmlns:a16="http://schemas.microsoft.com/office/drawing/2014/main" id="{73813CD5-DCDE-BF66-5B0B-A350FD63B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6045" y="8375568"/>
            <a:ext cx="1981762" cy="182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2400" y="0"/>
            <a:ext cx="5694786" cy="11241465"/>
          </a:xfrm>
          <a:custGeom>
            <a:avLst/>
            <a:gdLst/>
            <a:ahLst/>
            <a:cxnLst/>
            <a:rect l="l" t="t" r="r" b="b"/>
            <a:pathLst>
              <a:path w="4513686" h="11241465">
                <a:moveTo>
                  <a:pt x="0" y="0"/>
                </a:moveTo>
                <a:lnTo>
                  <a:pt x="4513686" y="0"/>
                </a:lnTo>
                <a:lnTo>
                  <a:pt x="4513686" y="11241465"/>
                </a:lnTo>
                <a:lnTo>
                  <a:pt x="0" y="112414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8491" r="-164621"/>
            </a:stretch>
          </a:blipFill>
        </p:spPr>
        <p:txBody>
          <a:bodyPr/>
          <a:lstStyle/>
          <a:p>
            <a:endParaRPr lang="en-NA"/>
          </a:p>
        </p:txBody>
      </p:sp>
      <p:grpSp>
        <p:nvGrpSpPr>
          <p:cNvPr id="3" name="Group 3"/>
          <p:cNvGrpSpPr/>
          <p:nvPr/>
        </p:nvGrpSpPr>
        <p:grpSpPr>
          <a:xfrm>
            <a:off x="-611408" y="9646093"/>
            <a:ext cx="8321306" cy="1057828"/>
            <a:chOff x="0" y="0"/>
            <a:chExt cx="2191620" cy="2786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91620" cy="278605"/>
            </a:xfrm>
            <a:custGeom>
              <a:avLst/>
              <a:gdLst/>
              <a:ahLst/>
              <a:cxnLst/>
              <a:rect l="l" t="t" r="r" b="b"/>
              <a:pathLst>
                <a:path w="2191620" h="278605">
                  <a:moveTo>
                    <a:pt x="0" y="0"/>
                  </a:moveTo>
                  <a:lnTo>
                    <a:pt x="2191620" y="0"/>
                  </a:lnTo>
                  <a:lnTo>
                    <a:pt x="2191620" y="278605"/>
                  </a:lnTo>
                  <a:lnTo>
                    <a:pt x="0" y="27860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N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r>
                <a:rPr lang="en-US" sz="2199">
                  <a:solidFill>
                    <a:srgbClr val="000000"/>
                  </a:solidFill>
                  <a:latin typeface="Open Sauce"/>
                </a:rPr>
                <a:t>01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6322411" y="3988551"/>
            <a:ext cx="1838917" cy="1838917"/>
          </a:xfrm>
          <a:custGeom>
            <a:avLst/>
            <a:gdLst/>
            <a:ahLst/>
            <a:cxnLst/>
            <a:rect l="l" t="t" r="r" b="b"/>
            <a:pathLst>
              <a:path w="1838917" h="1838917">
                <a:moveTo>
                  <a:pt x="0" y="0"/>
                </a:moveTo>
                <a:lnTo>
                  <a:pt x="1838917" y="0"/>
                </a:lnTo>
                <a:lnTo>
                  <a:pt x="1838917" y="1838917"/>
                </a:lnTo>
                <a:lnTo>
                  <a:pt x="0" y="18389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A"/>
          </a:p>
        </p:txBody>
      </p:sp>
      <p:sp>
        <p:nvSpPr>
          <p:cNvPr id="11" name="Freeform 11"/>
          <p:cNvSpPr/>
          <p:nvPr/>
        </p:nvSpPr>
        <p:spPr>
          <a:xfrm>
            <a:off x="11005180" y="4519804"/>
            <a:ext cx="802679" cy="776410"/>
          </a:xfrm>
          <a:custGeom>
            <a:avLst/>
            <a:gdLst/>
            <a:ahLst/>
            <a:cxnLst/>
            <a:rect l="l" t="t" r="r" b="b"/>
            <a:pathLst>
              <a:path w="802679" h="776410">
                <a:moveTo>
                  <a:pt x="0" y="0"/>
                </a:moveTo>
                <a:lnTo>
                  <a:pt x="802679" y="0"/>
                </a:lnTo>
                <a:lnTo>
                  <a:pt x="802679" y="776410"/>
                </a:lnTo>
                <a:lnTo>
                  <a:pt x="0" y="7764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A"/>
          </a:p>
        </p:txBody>
      </p:sp>
      <p:sp>
        <p:nvSpPr>
          <p:cNvPr id="13" name="Freeform 13"/>
          <p:cNvSpPr/>
          <p:nvPr/>
        </p:nvSpPr>
        <p:spPr>
          <a:xfrm>
            <a:off x="14163083" y="4074026"/>
            <a:ext cx="1838917" cy="1838917"/>
          </a:xfrm>
          <a:custGeom>
            <a:avLst/>
            <a:gdLst/>
            <a:ahLst/>
            <a:cxnLst/>
            <a:rect l="l" t="t" r="r" b="b"/>
            <a:pathLst>
              <a:path w="1838917" h="1838917">
                <a:moveTo>
                  <a:pt x="0" y="0"/>
                </a:moveTo>
                <a:lnTo>
                  <a:pt x="1838916" y="0"/>
                </a:lnTo>
                <a:lnTo>
                  <a:pt x="1838916" y="1838917"/>
                </a:lnTo>
                <a:lnTo>
                  <a:pt x="0" y="18389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A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89F0270-B17B-3E05-2393-DDDA46936E67}"/>
              </a:ext>
            </a:extLst>
          </p:cNvPr>
          <p:cNvGrpSpPr/>
          <p:nvPr/>
        </p:nvGrpSpPr>
        <p:grpSpPr>
          <a:xfrm>
            <a:off x="-112653" y="302505"/>
            <a:ext cx="2807646" cy="5439449"/>
            <a:chOff x="411008" y="2404177"/>
            <a:chExt cx="2807646" cy="543944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FD72DC9-C221-1137-8206-5388389D95ED}"/>
                </a:ext>
              </a:extLst>
            </p:cNvPr>
            <p:cNvGrpSpPr/>
            <p:nvPr/>
          </p:nvGrpSpPr>
          <p:grpSpPr>
            <a:xfrm>
              <a:off x="541726" y="2404177"/>
              <a:ext cx="2676928" cy="5439449"/>
              <a:chOff x="2442389" y="6026121"/>
              <a:chExt cx="2676928" cy="5439449"/>
            </a:xfrm>
          </p:grpSpPr>
          <p:grpSp>
            <p:nvGrpSpPr>
              <p:cNvPr id="22" name="Group 6">
                <a:extLst>
                  <a:ext uri="{FF2B5EF4-FFF2-40B4-BE49-F238E27FC236}">
                    <a16:creationId xmlns:a16="http://schemas.microsoft.com/office/drawing/2014/main" id="{2B0345C7-5C3F-1392-5A16-31369D231B9C}"/>
                  </a:ext>
                </a:extLst>
              </p:cNvPr>
              <p:cNvGrpSpPr/>
              <p:nvPr/>
            </p:nvGrpSpPr>
            <p:grpSpPr>
              <a:xfrm>
                <a:off x="2442389" y="6026121"/>
                <a:ext cx="2676928" cy="5439449"/>
                <a:chOff x="0" y="0"/>
                <a:chExt cx="660400" cy="1341916"/>
              </a:xfrm>
            </p:grpSpPr>
            <p:sp>
              <p:nvSpPr>
                <p:cNvPr id="25" name="Freeform 7">
                  <a:extLst>
                    <a:ext uri="{FF2B5EF4-FFF2-40B4-BE49-F238E27FC236}">
                      <a16:creationId xmlns:a16="http://schemas.microsoft.com/office/drawing/2014/main" id="{C1E5CA36-F40F-263B-2BD5-7D8A13754B9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60400" cy="1341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400" h="1341916">
                      <a:moveTo>
                        <a:pt x="220252" y="19070"/>
                      </a:moveTo>
                      <a:cubicBezTo>
                        <a:pt x="254000" y="7556"/>
                        <a:pt x="292600" y="0"/>
                        <a:pt x="330378" y="0"/>
                      </a:cubicBezTo>
                      <a:cubicBezTo>
                        <a:pt x="368157" y="0"/>
                        <a:pt x="404509" y="6476"/>
                        <a:pt x="438009" y="17990"/>
                      </a:cubicBezTo>
                      <a:cubicBezTo>
                        <a:pt x="438723" y="18350"/>
                        <a:pt x="439435" y="18350"/>
                        <a:pt x="440148" y="18710"/>
                      </a:cubicBezTo>
                      <a:cubicBezTo>
                        <a:pt x="565955" y="64765"/>
                        <a:pt x="658618" y="186379"/>
                        <a:pt x="660400" y="340255"/>
                      </a:cubicBezTo>
                      <a:lnTo>
                        <a:pt x="660400" y="1341916"/>
                      </a:lnTo>
                      <a:lnTo>
                        <a:pt x="0" y="1341916"/>
                      </a:lnTo>
                      <a:lnTo>
                        <a:pt x="0" y="340999"/>
                      </a:lnTo>
                      <a:cubicBezTo>
                        <a:pt x="1782" y="185660"/>
                        <a:pt x="93019" y="64045"/>
                        <a:pt x="220252" y="19070"/>
                      </a:cubicBezTo>
                      <a:close/>
                    </a:path>
                  </a:pathLst>
                </a:custGeom>
                <a:solidFill>
                  <a:srgbClr val="FFFFFF">
                    <a:alpha val="94902"/>
                  </a:srgbClr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NA"/>
                </a:p>
              </p:txBody>
            </p:sp>
            <p:sp>
              <p:nvSpPr>
                <p:cNvPr id="26" name="TextBox 8">
                  <a:extLst>
                    <a:ext uri="{FF2B5EF4-FFF2-40B4-BE49-F238E27FC236}">
                      <a16:creationId xmlns:a16="http://schemas.microsoft.com/office/drawing/2014/main" id="{95C77D22-0456-0875-6B6D-1CD1F5745BDA}"/>
                    </a:ext>
                  </a:extLst>
                </p:cNvPr>
                <p:cNvSpPr txBox="1"/>
                <p:nvPr/>
              </p:nvSpPr>
              <p:spPr>
                <a:xfrm>
                  <a:off x="0" y="107950"/>
                  <a:ext cx="660400" cy="7048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859"/>
                    </a:lnSpc>
                  </a:pPr>
                  <a:endParaRPr/>
                </a:p>
              </p:txBody>
            </p:sp>
          </p:grpSp>
          <p:sp>
            <p:nvSpPr>
              <p:cNvPr id="23" name="Freeform 17">
                <a:extLst>
                  <a:ext uri="{FF2B5EF4-FFF2-40B4-BE49-F238E27FC236}">
                    <a16:creationId xmlns:a16="http://schemas.microsoft.com/office/drawing/2014/main" id="{F2F5CFD7-8974-3430-4A05-16E618616745}"/>
                  </a:ext>
                </a:extLst>
              </p:cNvPr>
              <p:cNvSpPr/>
              <p:nvPr/>
            </p:nvSpPr>
            <p:spPr>
              <a:xfrm>
                <a:off x="2622105" y="6453292"/>
                <a:ext cx="2268736" cy="2268736"/>
              </a:xfrm>
              <a:custGeom>
                <a:avLst/>
                <a:gdLst/>
                <a:ahLst/>
                <a:cxnLst/>
                <a:rect l="l" t="t" r="r" b="b"/>
                <a:pathLst>
                  <a:path w="2268736" h="2268736">
                    <a:moveTo>
                      <a:pt x="0" y="0"/>
                    </a:moveTo>
                    <a:lnTo>
                      <a:pt x="2268736" y="0"/>
                    </a:lnTo>
                    <a:lnTo>
                      <a:pt x="2268736" y="2268736"/>
                    </a:lnTo>
                    <a:lnTo>
                      <a:pt x="0" y="22687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NA" dirty="0"/>
              </a:p>
            </p:txBody>
          </p:sp>
          <p:sp>
            <p:nvSpPr>
              <p:cNvPr id="24" name="TextBox 21">
                <a:extLst>
                  <a:ext uri="{FF2B5EF4-FFF2-40B4-BE49-F238E27FC236}">
                    <a16:creationId xmlns:a16="http://schemas.microsoft.com/office/drawing/2014/main" id="{886D8478-C0BC-D9F3-7A3B-D6203419B1C3}"/>
                  </a:ext>
                </a:extLst>
              </p:cNvPr>
              <p:cNvSpPr txBox="1"/>
              <p:nvPr/>
            </p:nvSpPr>
            <p:spPr>
              <a:xfrm>
                <a:off x="2869148" y="6824125"/>
                <a:ext cx="1774649" cy="126957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9936"/>
                  </a:lnSpc>
                  <a:spcBef>
                    <a:spcPct val="0"/>
                  </a:spcBef>
                </a:pPr>
                <a:r>
                  <a:rPr lang="en-US" sz="8280" dirty="0">
                    <a:solidFill>
                      <a:srgbClr val="FFFFFF"/>
                    </a:solidFill>
                    <a:latin typeface="Codec Pro ExtraBold"/>
                  </a:rPr>
                  <a:t>a</a:t>
                </a:r>
              </a:p>
            </p:txBody>
          </p:sp>
        </p:grpSp>
        <p:sp>
          <p:nvSpPr>
            <p:cNvPr id="21" name="TextBox 29">
              <a:extLst>
                <a:ext uri="{FF2B5EF4-FFF2-40B4-BE49-F238E27FC236}">
                  <a16:creationId xmlns:a16="http://schemas.microsoft.com/office/drawing/2014/main" id="{4616D636-3077-D04D-C539-C6F69307FB02}"/>
                </a:ext>
              </a:extLst>
            </p:cNvPr>
            <p:cNvSpPr txBox="1"/>
            <p:nvPr/>
          </p:nvSpPr>
          <p:spPr>
            <a:xfrm>
              <a:off x="411008" y="5925046"/>
              <a:ext cx="2737570" cy="15792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91"/>
                </a:lnSpc>
              </a:pPr>
              <a:r>
                <a:rPr lang="en-US" sz="18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Knowledge and understanding </a:t>
              </a:r>
              <a:r>
                <a:rPr lang="en-US" sz="1800" b="0" i="1" dirty="0"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lang="en-US" sz="18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i="1" dirty="0">
                  <a:latin typeface="Arial" panose="020B0604020202020204" pitchFamily="34" charset="0"/>
                  <a:cs typeface="Arial" panose="020B0604020202020204" pitchFamily="34" charset="0"/>
                </a:rPr>
                <a:t>financial concepts and risks</a:t>
              </a:r>
              <a:endParaRPr lang="en-NA" sz="1600" dirty="0"/>
            </a:p>
            <a:p>
              <a:pPr algn="ctr">
                <a:lnSpc>
                  <a:spcPts val="2491"/>
                </a:lnSpc>
              </a:pPr>
              <a:r>
                <a:rPr lang="en-US" sz="1779" dirty="0">
                  <a:latin typeface="Montserrat Light"/>
                </a:rPr>
                <a:t>.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BCC142D-C676-9A67-B39E-06160B5BAB32}"/>
              </a:ext>
            </a:extLst>
          </p:cNvPr>
          <p:cNvGrpSpPr/>
          <p:nvPr/>
        </p:nvGrpSpPr>
        <p:grpSpPr>
          <a:xfrm>
            <a:off x="5679535" y="1987669"/>
            <a:ext cx="3124668" cy="1984164"/>
            <a:chOff x="417460" y="278740"/>
            <a:chExt cx="3124668" cy="1984164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6C4D25CA-8822-6541-8481-854940D5DD58}"/>
                </a:ext>
              </a:extLst>
            </p:cNvPr>
            <p:cNvSpPr/>
            <p:nvPr/>
          </p:nvSpPr>
          <p:spPr>
            <a:xfrm>
              <a:off x="417460" y="278740"/>
              <a:ext cx="3124668" cy="1984164"/>
            </a:xfrm>
            <a:prstGeom prst="roundRect">
              <a:avLst>
                <a:gd name="adj" fmla="val 10000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NA"/>
            </a:p>
          </p:txBody>
        </p:sp>
        <p:sp>
          <p:nvSpPr>
            <p:cNvPr id="29" name="Rectangle: Rounded Corners 4">
              <a:extLst>
                <a:ext uri="{FF2B5EF4-FFF2-40B4-BE49-F238E27FC236}">
                  <a16:creationId xmlns:a16="http://schemas.microsoft.com/office/drawing/2014/main" id="{9D6CCA38-63B9-4D9F-C606-FFFFF3C87548}"/>
                </a:ext>
              </a:extLst>
            </p:cNvPr>
            <p:cNvSpPr txBox="1"/>
            <p:nvPr/>
          </p:nvSpPr>
          <p:spPr>
            <a:xfrm>
              <a:off x="475574" y="336854"/>
              <a:ext cx="3008440" cy="186793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/>
                <a:t>i) </a:t>
              </a:r>
              <a:r>
                <a:rPr lang="en-NA" sz="2400" kern="1200" dirty="0"/>
                <a:t>the </a:t>
              </a:r>
              <a:r>
                <a:rPr lang="en-NA" sz="2400" b="1" kern="1200" dirty="0"/>
                <a:t>purpose and basic features</a:t>
              </a:r>
              <a:r>
                <a:rPr lang="en-NA" sz="2400" kern="1200" dirty="0"/>
                <a:t> of financial products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6F04FA1-363A-98BE-4945-5166BC09DDF7}"/>
              </a:ext>
            </a:extLst>
          </p:cNvPr>
          <p:cNvGrpSpPr/>
          <p:nvPr/>
        </p:nvGrpSpPr>
        <p:grpSpPr>
          <a:xfrm>
            <a:off x="5765248" y="6312650"/>
            <a:ext cx="3124668" cy="1984164"/>
            <a:chOff x="8055422" y="409299"/>
            <a:chExt cx="3124668" cy="1984164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3CD55D52-93B0-EC35-A1FD-663774756BB3}"/>
                </a:ext>
              </a:extLst>
            </p:cNvPr>
            <p:cNvSpPr/>
            <p:nvPr/>
          </p:nvSpPr>
          <p:spPr>
            <a:xfrm>
              <a:off x="8055422" y="409299"/>
              <a:ext cx="3124668" cy="1984164"/>
            </a:xfrm>
            <a:prstGeom prst="roundRect">
              <a:avLst>
                <a:gd name="adj" fmla="val 10000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NA"/>
            </a:p>
          </p:txBody>
        </p:sp>
        <p:sp>
          <p:nvSpPr>
            <p:cNvPr id="32" name="Rectangle: Rounded Corners 4">
              <a:extLst>
                <a:ext uri="{FF2B5EF4-FFF2-40B4-BE49-F238E27FC236}">
                  <a16:creationId xmlns:a16="http://schemas.microsoft.com/office/drawing/2014/main" id="{DCE80ED7-825E-A843-B186-2BE5137B3382}"/>
                </a:ext>
              </a:extLst>
            </p:cNvPr>
            <p:cNvSpPr txBox="1"/>
            <p:nvPr/>
          </p:nvSpPr>
          <p:spPr>
            <a:xfrm>
              <a:off x="8113536" y="467413"/>
              <a:ext cx="3008440" cy="186793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/>
                <a:t>ii) </a:t>
              </a:r>
              <a:r>
                <a:rPr lang="en-NA" sz="2400" kern="1200" dirty="0"/>
                <a:t>concepts such as </a:t>
              </a:r>
              <a:r>
                <a:rPr lang="en-NA" sz="2400" b="1" kern="1200" dirty="0"/>
                <a:t>interest, inflation,</a:t>
              </a:r>
              <a:r>
                <a:rPr lang="en-NA" sz="2400" b="0" kern="1200" dirty="0"/>
                <a:t> and</a:t>
              </a:r>
              <a:r>
                <a:rPr lang="en-NA" sz="2400" b="1" kern="1200" dirty="0"/>
                <a:t> value for money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225FA7A-F68F-7903-7EA7-79B63B044C52}"/>
              </a:ext>
            </a:extLst>
          </p:cNvPr>
          <p:cNvGrpSpPr/>
          <p:nvPr/>
        </p:nvGrpSpPr>
        <p:grpSpPr>
          <a:xfrm>
            <a:off x="13639800" y="1768059"/>
            <a:ext cx="3124668" cy="1984164"/>
            <a:chOff x="653262" y="3075170"/>
            <a:chExt cx="3124668" cy="1984164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6951A532-274A-F53D-D4A3-8E0C47A80778}"/>
                </a:ext>
              </a:extLst>
            </p:cNvPr>
            <p:cNvSpPr/>
            <p:nvPr/>
          </p:nvSpPr>
          <p:spPr>
            <a:xfrm>
              <a:off x="653262" y="3075170"/>
              <a:ext cx="3124668" cy="1984164"/>
            </a:xfrm>
            <a:prstGeom prst="roundRect">
              <a:avLst>
                <a:gd name="adj" fmla="val 10000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NA"/>
            </a:p>
          </p:txBody>
        </p:sp>
        <p:sp>
          <p:nvSpPr>
            <p:cNvPr id="35" name="Rectangle: Rounded Corners 4">
              <a:extLst>
                <a:ext uri="{FF2B5EF4-FFF2-40B4-BE49-F238E27FC236}">
                  <a16:creationId xmlns:a16="http://schemas.microsoft.com/office/drawing/2014/main" id="{62414D87-C3CA-56A6-81A4-E722C7F1D575}"/>
                </a:ext>
              </a:extLst>
            </p:cNvPr>
            <p:cNvSpPr txBox="1"/>
            <p:nvPr/>
          </p:nvSpPr>
          <p:spPr>
            <a:xfrm>
              <a:off x="711376" y="3133284"/>
              <a:ext cx="3008440" cy="186793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/>
                <a:t>iii) </a:t>
              </a:r>
              <a:r>
                <a:rPr lang="en-NA" sz="2400" b="1" kern="1200" dirty="0"/>
                <a:t>risks</a:t>
              </a:r>
              <a:r>
                <a:rPr lang="en-NA" sz="2400" kern="1200" dirty="0"/>
                <a:t> that may threaten their </a:t>
              </a:r>
              <a:r>
                <a:rPr lang="en-NA" sz="2400" b="1" kern="1200" dirty="0"/>
                <a:t>financial well-being</a:t>
              </a:r>
              <a:r>
                <a:rPr lang="en-NA" sz="2400" kern="1200" dirty="0"/>
                <a:t> </a:t>
              </a:r>
              <a:r>
                <a:rPr lang="en-US" sz="2400" kern="1200" dirty="0"/>
                <a:t>i.e., digital and traditional products</a:t>
              </a:r>
              <a:endParaRPr lang="en-NA" sz="2400" kern="1200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82382C2-F6AA-150B-2854-DF09BD495BD3}"/>
              </a:ext>
            </a:extLst>
          </p:cNvPr>
          <p:cNvGrpSpPr/>
          <p:nvPr/>
        </p:nvGrpSpPr>
        <p:grpSpPr>
          <a:xfrm>
            <a:off x="13639800" y="6312650"/>
            <a:ext cx="3124668" cy="1984164"/>
            <a:chOff x="8152491" y="3075170"/>
            <a:chExt cx="3124668" cy="1984164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765E401F-3174-9031-03C2-EE6FBBB4C397}"/>
                </a:ext>
              </a:extLst>
            </p:cNvPr>
            <p:cNvSpPr/>
            <p:nvPr/>
          </p:nvSpPr>
          <p:spPr>
            <a:xfrm>
              <a:off x="8152491" y="3075170"/>
              <a:ext cx="3124668" cy="1984164"/>
            </a:xfrm>
            <a:prstGeom prst="roundRect">
              <a:avLst>
                <a:gd name="adj" fmla="val 10000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NA"/>
            </a:p>
          </p:txBody>
        </p:sp>
        <p:sp>
          <p:nvSpPr>
            <p:cNvPr id="38" name="Rectangle: Rounded Corners 4">
              <a:extLst>
                <a:ext uri="{FF2B5EF4-FFF2-40B4-BE49-F238E27FC236}">
                  <a16:creationId xmlns:a16="http://schemas.microsoft.com/office/drawing/2014/main" id="{85D2626E-BF1F-9F10-DDB0-E78269214940}"/>
                </a:ext>
              </a:extLst>
            </p:cNvPr>
            <p:cNvSpPr txBox="1"/>
            <p:nvPr/>
          </p:nvSpPr>
          <p:spPr>
            <a:xfrm>
              <a:off x="8210605" y="3133284"/>
              <a:ext cx="3008440" cy="186793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/>
                <a:t>v) Products </a:t>
              </a:r>
              <a:r>
                <a:rPr lang="en-NA" sz="2400" kern="1200" dirty="0"/>
                <a:t>intended to </a:t>
              </a:r>
              <a:r>
                <a:rPr lang="en-NA" sz="2400" b="1" kern="1200" dirty="0"/>
                <a:t>mitigate</a:t>
              </a:r>
              <a:r>
                <a:rPr lang="en-NA" sz="2400" kern="1200" dirty="0"/>
                <a:t> certain risks</a:t>
              </a:r>
              <a:r>
                <a:rPr lang="en-US" sz="2400" kern="1200" dirty="0"/>
                <a:t> i.e., insurance and pension funds</a:t>
              </a:r>
              <a:endParaRPr lang="en-NA" sz="2400" kern="1200" dirty="0"/>
            </a:p>
          </p:txBody>
        </p:sp>
      </p:grpSp>
      <p:pic>
        <p:nvPicPr>
          <p:cNvPr id="1028" name="Picture 4" descr="Financial - Free business and finance icons">
            <a:extLst>
              <a:ext uri="{FF2B5EF4-FFF2-40B4-BE49-F238E27FC236}">
                <a16:creationId xmlns:a16="http://schemas.microsoft.com/office/drawing/2014/main" id="{D4EA40F6-A3EB-36C5-E635-DA02DACCF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077" y="4342493"/>
            <a:ext cx="1036058" cy="103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inance - Free business and finance icons">
            <a:extLst>
              <a:ext uri="{FF2B5EF4-FFF2-40B4-BE49-F238E27FC236}">
                <a16:creationId xmlns:a16="http://schemas.microsoft.com/office/drawing/2014/main" id="{A1304552-4D1A-569B-94ED-B52859C08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3787" y="4464730"/>
            <a:ext cx="1057508" cy="105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International Gateway for Financial Education - Organisation for ...">
            <a:extLst>
              <a:ext uri="{FF2B5EF4-FFF2-40B4-BE49-F238E27FC236}">
                <a16:creationId xmlns:a16="http://schemas.microsoft.com/office/drawing/2014/main" id="{902A0B60-4671-7170-20F6-C7872D61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0680" y="8473370"/>
            <a:ext cx="1981762" cy="182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0">
            <a:extLst>
              <a:ext uri="{FF2B5EF4-FFF2-40B4-BE49-F238E27FC236}">
                <a16:creationId xmlns:a16="http://schemas.microsoft.com/office/drawing/2014/main" id="{3F7C1FF5-FBFC-A366-AD8E-5350C6566A6F}"/>
              </a:ext>
            </a:extLst>
          </p:cNvPr>
          <p:cNvSpPr txBox="1"/>
          <p:nvPr/>
        </p:nvSpPr>
        <p:spPr>
          <a:xfrm>
            <a:off x="5486402" y="827568"/>
            <a:ext cx="10906040" cy="1692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48"/>
              </a:lnSpc>
              <a:spcBef>
                <a:spcPct val="0"/>
              </a:spcBef>
            </a:pPr>
            <a:r>
              <a:rPr lang="en-US" sz="8000" b="1" u="none" strike="noStrike" spc="37" dirty="0">
                <a:latin typeface="Arial" panose="020B0604020202020204" pitchFamily="34" charset="0"/>
                <a:cs typeface="Arial" panose="020B0604020202020204" pitchFamily="34" charset="0"/>
              </a:rPr>
              <a:t>Financial Literacy Defined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3470</TotalTime>
  <Words>1784</Words>
  <Application>Microsoft Office PowerPoint</Application>
  <PresentationFormat>Custom</PresentationFormat>
  <Paragraphs>357</Paragraphs>
  <Slides>41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61" baseType="lpstr">
      <vt:lpstr>Arial</vt:lpstr>
      <vt:lpstr>Symbol</vt:lpstr>
      <vt:lpstr>Archivo Black Bold</vt:lpstr>
      <vt:lpstr>Clear Sans</vt:lpstr>
      <vt:lpstr>DM Sans</vt:lpstr>
      <vt:lpstr>Codec Pro ExtraBold</vt:lpstr>
      <vt:lpstr>Arial Black</vt:lpstr>
      <vt:lpstr>Calibri</vt:lpstr>
      <vt:lpstr>Courier New</vt:lpstr>
      <vt:lpstr>Montserrat Classic Bold</vt:lpstr>
      <vt:lpstr>Montserrat Classic</vt:lpstr>
      <vt:lpstr>Archivo Black</vt:lpstr>
      <vt:lpstr>Helvetica Neue</vt:lpstr>
      <vt:lpstr>Wingdings</vt:lpstr>
      <vt:lpstr>Garamond</vt:lpstr>
      <vt:lpstr>Montserrat Light Bold</vt:lpstr>
      <vt:lpstr>Open Sauce</vt:lpstr>
      <vt:lpstr>Montserrat Light</vt:lpstr>
      <vt:lpstr>DM Sans Bold</vt:lpstr>
      <vt:lpstr>Office Theme</vt:lpstr>
      <vt:lpstr>PowerPoint Presentation</vt:lpstr>
      <vt:lpstr>PowerPoint Presentation</vt:lpstr>
      <vt:lpstr>ABOUT NAMFISA </vt:lpstr>
      <vt:lpstr>PowerPoint Presentation</vt:lpstr>
      <vt:lpstr>PowerPoint Presentation</vt:lpstr>
      <vt:lpstr>SUPERVISORY SCOPE</vt:lpstr>
      <vt:lpstr>FINANCIAL LITERACY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MONEY</vt:lpstr>
      <vt:lpstr>PowerPoint Presentation</vt:lpstr>
      <vt:lpstr>DIGITAL FINANCE  </vt:lpstr>
      <vt:lpstr>PowerPoint Presentation</vt:lpstr>
      <vt:lpstr>PowerPoint Presentation</vt:lpstr>
      <vt:lpstr>PERSONAL FINANCE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DEBT</vt:lpstr>
      <vt:lpstr>PowerPoint Presentation</vt:lpstr>
      <vt:lpstr>RETIREMENT</vt:lpstr>
      <vt:lpstr>PowerPoint Presentation</vt:lpstr>
      <vt:lpstr>PowerPoint Presentation</vt:lpstr>
      <vt:lpstr>PERSONAL ESTATE</vt:lpstr>
      <vt:lpstr>PowerPoint Presentation</vt:lpstr>
      <vt:lpstr>PowerPoint Presentation</vt:lpstr>
      <vt:lpstr>RECOURSE MECHANISM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Grey Modern Professional Business Project Presentation</dc:title>
  <dc:creator>Salome M. Auchas</dc:creator>
  <cp:lastModifiedBy>Salome M. Auchas</cp:lastModifiedBy>
  <cp:revision>27</cp:revision>
  <cp:lastPrinted>2023-07-26T08:46:59Z</cp:lastPrinted>
  <dcterms:created xsi:type="dcterms:W3CDTF">2006-08-16T00:00:00Z</dcterms:created>
  <dcterms:modified xsi:type="dcterms:W3CDTF">2023-07-27T08:17:58Z</dcterms:modified>
  <dc:identifier>DAFo-uQ397c</dc:identifier>
</cp:coreProperties>
</file>