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4"/>
  </p:sldMasterIdLst>
  <p:notesMasterIdLst>
    <p:notesMasterId r:id="rId60"/>
  </p:notesMasterIdLst>
  <p:handoutMasterIdLst>
    <p:handoutMasterId r:id="rId61"/>
  </p:handoutMasterIdLst>
  <p:sldIdLst>
    <p:sldId id="505" r:id="rId5"/>
    <p:sldId id="508" r:id="rId6"/>
    <p:sldId id="535" r:id="rId7"/>
    <p:sldId id="394" r:id="rId8"/>
    <p:sldId id="395" r:id="rId9"/>
    <p:sldId id="547" r:id="rId10"/>
    <p:sldId id="548" r:id="rId11"/>
    <p:sldId id="463" r:id="rId12"/>
    <p:sldId id="363" r:id="rId13"/>
    <p:sldId id="396" r:id="rId14"/>
    <p:sldId id="397" r:id="rId15"/>
    <p:sldId id="368" r:id="rId16"/>
    <p:sldId id="527" r:id="rId17"/>
    <p:sldId id="350" r:id="rId18"/>
    <p:sldId id="545" r:id="rId19"/>
    <p:sldId id="533" r:id="rId20"/>
    <p:sldId id="371" r:id="rId21"/>
    <p:sldId id="532" r:id="rId22"/>
    <p:sldId id="366" r:id="rId23"/>
    <p:sldId id="550" r:id="rId24"/>
    <p:sldId id="551" r:id="rId25"/>
    <p:sldId id="369" r:id="rId26"/>
    <p:sldId id="370" r:id="rId27"/>
    <p:sldId id="552" r:id="rId28"/>
    <p:sldId id="372" r:id="rId29"/>
    <p:sldId id="497" r:id="rId30"/>
    <p:sldId id="553" r:id="rId31"/>
    <p:sldId id="499" r:id="rId32"/>
    <p:sldId id="500" r:id="rId33"/>
    <p:sldId id="536" r:id="rId34"/>
    <p:sldId id="322" r:id="rId35"/>
    <p:sldId id="537" r:id="rId36"/>
    <p:sldId id="320" r:id="rId37"/>
    <p:sldId id="546" r:id="rId38"/>
    <p:sldId id="316" r:id="rId39"/>
    <p:sldId id="333" r:id="rId40"/>
    <p:sldId id="334" r:id="rId41"/>
    <p:sldId id="332" r:id="rId42"/>
    <p:sldId id="534" r:id="rId43"/>
    <p:sldId id="503" r:id="rId44"/>
    <p:sldId id="541" r:id="rId45"/>
    <p:sldId id="268" r:id="rId46"/>
    <p:sldId id="549" r:id="rId47"/>
    <p:sldId id="270" r:id="rId48"/>
    <p:sldId id="319" r:id="rId49"/>
    <p:sldId id="318" r:id="rId50"/>
    <p:sldId id="269" r:id="rId51"/>
    <p:sldId id="288" r:id="rId52"/>
    <p:sldId id="289" r:id="rId53"/>
    <p:sldId id="290" r:id="rId54"/>
    <p:sldId id="323" r:id="rId55"/>
    <p:sldId id="287" r:id="rId56"/>
    <p:sldId id="292" r:id="rId57"/>
    <p:sldId id="538" r:id="rId58"/>
    <p:sldId id="543" r:id="rId5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7FEE31A-B084-354B-2511-3B12C0E7EA13}" name="Victoria Muranda" initials="VM" userId="S::vmuranda@namfisa.com.na::8ba3e985-106b-47fb-8e08-925ba9b99503" providerId="AD"/>
  <p188:author id="{5EDB5DB3-6AA7-9984-7140-126760E3066F}" name="Johannes Smit" initials="JS" userId="S::jsmit@namfisa.com.na::216e3f92-d4b6-4efa-b6af-9bf525b0fe6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hannes Smit" initials="JS" lastIdx="3" clrIdx="0">
    <p:extLst>
      <p:ext uri="{19B8F6BF-5375-455C-9EA6-DF929625EA0E}">
        <p15:presenceInfo xmlns:p15="http://schemas.microsoft.com/office/powerpoint/2012/main" userId="S-1-5-21-1801674531-1547161642-682003330-4834" providerId="AD"/>
      </p:ext>
    </p:extLst>
  </p:cmAuthor>
  <p:cmAuthor id="2" name="Joanette Eises" initials="JE" lastIdx="10" clrIdx="1">
    <p:extLst>
      <p:ext uri="{19B8F6BF-5375-455C-9EA6-DF929625EA0E}">
        <p15:presenceInfo xmlns:p15="http://schemas.microsoft.com/office/powerpoint/2012/main" userId="S-1-5-21-1801674531-1547161642-682003330-44630" providerId="AD"/>
      </p:ext>
    </p:extLst>
  </p:cmAuthor>
  <p:cmAuthor id="3" name="Irene Shebo" initials="IS" lastIdx="11" clrIdx="2">
    <p:extLst>
      <p:ext uri="{19B8F6BF-5375-455C-9EA6-DF929625EA0E}">
        <p15:presenceInfo xmlns:p15="http://schemas.microsoft.com/office/powerpoint/2012/main" userId="S-1-5-21-1801674531-1547161642-682003330-1264" providerId="AD"/>
      </p:ext>
    </p:extLst>
  </p:cmAuthor>
  <p:cmAuthor id="4" name="David Lirunga Lirunga" initials="DLL" lastIdx="5" clrIdx="3">
    <p:extLst>
      <p:ext uri="{19B8F6BF-5375-455C-9EA6-DF929625EA0E}">
        <p15:presenceInfo xmlns:p15="http://schemas.microsoft.com/office/powerpoint/2012/main" userId="S-1-5-21-1801674531-1547161642-682003330-15620" providerId="AD"/>
      </p:ext>
    </p:extLst>
  </p:cmAuthor>
  <p:cmAuthor id="5" name="Shikesho Lazarus" initials="SL" lastIdx="1" clrIdx="4">
    <p:extLst>
      <p:ext uri="{19B8F6BF-5375-455C-9EA6-DF929625EA0E}">
        <p15:presenceInfo xmlns:p15="http://schemas.microsoft.com/office/powerpoint/2012/main" userId="S::slazarus@namfisa.com.na::82a9d4de-1d60-4c2e-ab35-83a9f1dbfdd7" providerId="AD"/>
      </p:ext>
    </p:extLst>
  </p:cmAuthor>
  <p:cmAuthor id="6" name="Floris Fleermuys" initials="FF" lastIdx="23" clrIdx="5">
    <p:extLst>
      <p:ext uri="{19B8F6BF-5375-455C-9EA6-DF929625EA0E}">
        <p15:presenceInfo xmlns:p15="http://schemas.microsoft.com/office/powerpoint/2012/main" userId="S::ffleermuys@namfisa.com.na::6450380e-8a0c-4241-8442-34f90f278c1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A259"/>
    <a:srgbClr val="0071CE"/>
    <a:srgbClr val="262626"/>
    <a:srgbClr val="FFB700"/>
    <a:srgbClr val="FF4C00"/>
    <a:srgbClr val="FF495C"/>
    <a:srgbClr val="7D868C"/>
    <a:srgbClr val="00C1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0662" autoAdjust="0"/>
    <p:restoredTop sz="94712" autoAdjust="0"/>
  </p:normalViewPr>
  <p:slideViewPr>
    <p:cSldViewPr snapToGrid="0">
      <p:cViewPr varScale="1">
        <p:scale>
          <a:sx n="44" d="100"/>
          <a:sy n="44" d="100"/>
        </p:scale>
        <p:origin x="7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chimana\AppData\Local\Microsoft\Windows\INetCache\Content.Outlook\3KX9UT20\QSB%20Jan%202021%20-%20March%202021%20(002).xls"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907834245849668E-2"/>
          <c:y val="0.15528740400948751"/>
          <c:w val="0.82523290274246519"/>
          <c:h val="0.80209580916446832"/>
        </c:manualLayout>
      </c:layout>
      <c:pieChart>
        <c:varyColors val="1"/>
        <c:ser>
          <c:idx val="0"/>
          <c:order val="0"/>
          <c:explosion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774-4C7E-B991-CE12166402D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774-4C7E-B991-CE12166402D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774-4C7E-B991-CE12166402D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774-4C7E-B991-CE12166402D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774-4C7E-B991-CE12166402DB}"/>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774-4C7E-B991-CE12166402DB}"/>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5774-4C7E-B991-CE12166402DB}"/>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5774-4C7E-B991-CE12166402DB}"/>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5774-4C7E-B991-CE12166402DB}"/>
              </c:ext>
            </c:extLst>
          </c:dPt>
          <c:dLbls>
            <c:dLbl>
              <c:idx val="0"/>
              <c:layout>
                <c:manualLayout>
                  <c:x val="1.3432811756331264E-2"/>
                  <c:y val="-5.9118202514119228E-2"/>
                </c:manualLayout>
              </c:layout>
              <c:tx>
                <c:rich>
                  <a:bodyPr/>
                  <a:lstStyle/>
                  <a:p>
                    <a:fld id="{BA066CCE-6F86-4759-B176-80DEC34931AC}" type="CATEGORYNAME">
                      <a:rPr lang="en-US" smtClean="0"/>
                      <a:pPr/>
                      <a:t>[CATEGORY NAME]</a:t>
                    </a:fld>
                    <a:r>
                      <a:rPr lang="en-US" baseline="0" dirty="0"/>
                      <a:t> (1 677) 34.1%</a:t>
                    </a:r>
                  </a:p>
                  <a:p>
                    <a:r>
                      <a:rPr lang="en-US" baseline="0" dirty="0">
                        <a:solidFill>
                          <a:srgbClr val="0071CE"/>
                        </a:solidFill>
                      </a:rPr>
                      <a:t>N$1.9 million</a:t>
                    </a:r>
                  </a:p>
                  <a:p>
                    <a:endParaRPr lang="en-US"/>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774-4C7E-B991-CE12166402DB}"/>
                </c:ext>
              </c:extLst>
            </c:dLbl>
            <c:dLbl>
              <c:idx val="1"/>
              <c:layout>
                <c:manualLayout>
                  <c:x val="0.31796832051579749"/>
                  <c:y val="-7.8521572296361905E-3"/>
                </c:manualLayout>
              </c:layout>
              <c:tx>
                <c:rich>
                  <a:bodyPr/>
                  <a:lstStyle/>
                  <a:p>
                    <a:fld id="{4E119D5F-B0AB-46C1-B6D1-BD6C9F94D777}" type="CATEGORYNAME">
                      <a:rPr lang="en-US" smtClean="0"/>
                      <a:pPr/>
                      <a:t>[CATEGORY NAME]</a:t>
                    </a:fld>
                    <a:r>
                      <a:rPr lang="en-US" baseline="0" dirty="0"/>
                      <a:t> (1 544) 31.3%</a:t>
                    </a:r>
                  </a:p>
                  <a:p>
                    <a:r>
                      <a:rPr lang="en-US" baseline="0" dirty="0">
                        <a:solidFill>
                          <a:srgbClr val="0071CE"/>
                        </a:solidFill>
                      </a:rPr>
                      <a:t>N$46.4 million</a:t>
                    </a:r>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774-4C7E-B991-CE12166402DB}"/>
                </c:ext>
              </c:extLst>
            </c:dLbl>
            <c:dLbl>
              <c:idx val="2"/>
              <c:layout>
                <c:manualLayout>
                  <c:x val="2.2751545827272748E-2"/>
                  <c:y val="0.25405434321938375"/>
                </c:manualLayout>
              </c:layout>
              <c:tx>
                <c:rich>
                  <a:bodyPr/>
                  <a:lstStyle/>
                  <a:p>
                    <a:fld id="{5C6519F4-7D43-4B4E-BE21-0311FBE46F23}" type="CATEGORYNAME">
                      <a:rPr lang="en-US" smtClean="0"/>
                      <a:pPr/>
                      <a:t>[CATEGORY NAME]</a:t>
                    </a:fld>
                    <a:r>
                      <a:rPr lang="en-US" baseline="0" dirty="0"/>
                      <a:t> (808) 16.4%  </a:t>
                    </a:r>
                  </a:p>
                  <a:p>
                    <a:r>
                      <a:rPr lang="en-US" baseline="0" dirty="0">
                        <a:solidFill>
                          <a:srgbClr val="0071CE"/>
                        </a:solidFill>
                      </a:rPr>
                      <a:t>N$12.1 million</a:t>
                    </a:r>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774-4C7E-B991-CE12166402DB}"/>
                </c:ext>
              </c:extLst>
            </c:dLbl>
            <c:dLbl>
              <c:idx val="3"/>
              <c:layout>
                <c:manualLayout>
                  <c:x val="-0.11334813298998457"/>
                  <c:y val="6.4577020388221232E-2"/>
                </c:manualLayout>
              </c:layout>
              <c:tx>
                <c:rich>
                  <a:bodyPr/>
                  <a:lstStyle/>
                  <a:p>
                    <a:fld id="{7144515B-E8D9-4CC3-8A19-5A6672F6AFB5}" type="CATEGORYNAME">
                      <a:rPr lang="en-US" smtClean="0"/>
                      <a:pPr/>
                      <a:t>[CATEGORY NAME]</a:t>
                    </a:fld>
                    <a:r>
                      <a:rPr lang="en-US" baseline="0" dirty="0"/>
                      <a:t> (803) 16.3%</a:t>
                    </a:r>
                  </a:p>
                  <a:p>
                    <a:r>
                      <a:rPr lang="en-US" baseline="0" dirty="0">
                        <a:solidFill>
                          <a:srgbClr val="0071CE"/>
                        </a:solidFill>
                      </a:rPr>
                      <a:t>N$27.2 million</a:t>
                    </a:r>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5774-4C7E-B991-CE12166402DB}"/>
                </c:ext>
              </c:extLst>
            </c:dLbl>
            <c:dLbl>
              <c:idx val="4"/>
              <c:layout>
                <c:manualLayout>
                  <c:x val="-0.32083531685982164"/>
                  <c:y val="-1.1687162907935216E-3"/>
                </c:manualLayout>
              </c:layout>
              <c:tx>
                <c:rich>
                  <a:bodyPr/>
                  <a:lstStyle/>
                  <a:p>
                    <a:fld id="{A90171D0-0496-4C31-9F71-8F52E5C60DBE}" type="CATEGORYNAME">
                      <a:rPr lang="en-US" smtClean="0"/>
                      <a:pPr/>
                      <a:t>[CATEGORY NAME]</a:t>
                    </a:fld>
                    <a:r>
                      <a:rPr lang="en-US" baseline="0" dirty="0"/>
                      <a:t> (2) 0.0%</a:t>
                    </a:r>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5774-4C7E-B991-CE12166402DB}"/>
                </c:ext>
              </c:extLst>
            </c:dLbl>
            <c:dLbl>
              <c:idx val="5"/>
              <c:layout>
                <c:manualLayout>
                  <c:x val="-0.16170014922894146"/>
                  <c:y val="-9.9705929167286378E-2"/>
                </c:manualLayout>
              </c:layout>
              <c:tx>
                <c:rich>
                  <a:bodyPr/>
                  <a:lstStyle/>
                  <a:p>
                    <a:fld id="{E7D0F7B0-2F8E-4F90-B358-FA5F56B5DCE4}" type="CATEGORYNAME">
                      <a:rPr lang="pt-BR" smtClean="0"/>
                      <a:pPr/>
                      <a:t>[CATEGORY NAME]</a:t>
                    </a:fld>
                    <a:r>
                      <a:rPr lang="pt-BR" baseline="0" dirty="0"/>
                      <a:t> (13) 0.3% </a:t>
                    </a:r>
                  </a:p>
                  <a:p>
                    <a:r>
                      <a:rPr lang="pt-BR" baseline="0" dirty="0">
                        <a:solidFill>
                          <a:srgbClr val="0071CE"/>
                        </a:solidFill>
                      </a:rPr>
                      <a:t>N$58 385</a:t>
                    </a:r>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5774-4C7E-B991-CE12166402DB}"/>
                </c:ext>
              </c:extLst>
            </c:dLbl>
            <c:dLbl>
              <c:idx val="6"/>
              <c:layout>
                <c:manualLayout>
                  <c:x val="1.7528330566832166E-2"/>
                  <c:y val="-5.1568407151091719E-2"/>
                </c:manualLayout>
              </c:layout>
              <c:tx>
                <c:rich>
                  <a:bodyPr/>
                  <a:lstStyle/>
                  <a:p>
                    <a:fld id="{9D8F519D-5B71-4436-A0CA-C7EE178C3790}" type="CATEGORYNAME">
                      <a:rPr lang="en-US" smtClean="0"/>
                      <a:pPr/>
                      <a:t>[CATEGORY NAME]</a:t>
                    </a:fld>
                    <a:r>
                      <a:rPr lang="en-US" baseline="0" dirty="0"/>
                      <a:t> (65) 1.3%</a:t>
                    </a:r>
                  </a:p>
                  <a:p>
                    <a:r>
                      <a:rPr lang="en-US" baseline="0" dirty="0">
                        <a:solidFill>
                          <a:srgbClr val="0071CE"/>
                        </a:solidFill>
                      </a:rPr>
                      <a:t>N$0.3 million</a:t>
                    </a:r>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5774-4C7E-B991-CE12166402DB}"/>
                </c:ext>
              </c:extLst>
            </c:dLbl>
            <c:dLbl>
              <c:idx val="7"/>
              <c:layout>
                <c:manualLayout>
                  <c:x val="0.22247648269536138"/>
                  <c:y val="-8.621096156569405E-2"/>
                </c:manualLayout>
              </c:layout>
              <c:tx>
                <c:rich>
                  <a:bodyPr/>
                  <a:lstStyle/>
                  <a:p>
                    <a:fld id="{48E9A122-8637-4272-9AB2-712723C9DD4A}" type="CATEGORYNAME">
                      <a:rPr lang="en-US" smtClean="0"/>
                      <a:pPr/>
                      <a:t>[CATEGORY NAME]</a:t>
                    </a:fld>
                    <a:r>
                      <a:rPr lang="en-US" baseline="0" dirty="0"/>
                      <a:t> (0) </a:t>
                    </a:r>
                    <a:fld id="{1EDD0FE4-C235-4355-BEE0-3C4BD618EA14}" type="VALUE">
                      <a:rPr lang="en-US" baseline="0" smtClean="0"/>
                      <a:pPr/>
                      <a:t>[VALUE]</a:t>
                    </a:fld>
                    <a:r>
                      <a:rPr lang="en-US" baseline="0" dirty="0"/>
                      <a:t>% </a:t>
                    </a:r>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5774-4C7E-B991-CE12166402DB}"/>
                </c:ext>
              </c:extLst>
            </c:dLbl>
            <c:dLbl>
              <c:idx val="8"/>
              <c:layout>
                <c:manualLayout>
                  <c:x val="0.35545207031925269"/>
                  <c:y val="-4.5151977933963791E-2"/>
                </c:manualLayout>
              </c:layout>
              <c:tx>
                <c:rich>
                  <a:bodyPr/>
                  <a:lstStyle/>
                  <a:p>
                    <a:r>
                      <a:rPr lang="en-US" dirty="0"/>
                      <a:t>Other (7) 0.1%</a:t>
                    </a:r>
                  </a:p>
                  <a:p>
                    <a:endParaRPr lang="en-US" baseline="0" dirty="0"/>
                  </a:p>
                </c:rich>
              </c:tx>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5774-4C7E-B991-CE12166402D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'additional stats'!$H$48:$H$56</c:f>
              <c:strCache>
                <c:ptCount val="9"/>
                <c:pt idx="0">
                  <c:v>Microlending </c:v>
                </c:pt>
                <c:pt idx="1">
                  <c:v>Long-term insurance</c:v>
                </c:pt>
                <c:pt idx="2">
                  <c:v>Short-term insurance</c:v>
                </c:pt>
                <c:pt idx="3">
                  <c:v>Pension funds</c:v>
                </c:pt>
                <c:pt idx="4">
                  <c:v>Collective investment schemes</c:v>
                </c:pt>
                <c:pt idx="5">
                  <c:v>Capital markets</c:v>
                </c:pt>
                <c:pt idx="6">
                  <c:v>Medical aid funds</c:v>
                </c:pt>
                <c:pt idx="7">
                  <c:v>Friendly societies</c:v>
                </c:pt>
                <c:pt idx="8">
                  <c:v>Other</c:v>
                </c:pt>
              </c:strCache>
            </c:strRef>
          </c:cat>
          <c:val>
            <c:numRef>
              <c:f>'additional stats'!$I$48:$I$56</c:f>
              <c:numCache>
                <c:formatCode>0.0</c:formatCode>
                <c:ptCount val="9"/>
                <c:pt idx="0">
                  <c:v>34.280759126978495</c:v>
                </c:pt>
                <c:pt idx="1">
                  <c:v>29.920744915075737</c:v>
                </c:pt>
                <c:pt idx="2">
                  <c:v>15.630796544358128</c:v>
                </c:pt>
                <c:pt idx="3">
                  <c:v>18.059382327730567</c:v>
                </c:pt>
                <c:pt idx="4">
                  <c:v>0.16448687732344824</c:v>
                </c:pt>
                <c:pt idx="5">
                  <c:v>0.33605719754179014</c:v>
                </c:pt>
                <c:pt idx="6">
                  <c:v>1.2904794725927655</c:v>
                </c:pt>
                <c:pt idx="7">
                  <c:v>0</c:v>
                </c:pt>
                <c:pt idx="8">
                  <c:v>0.31729353839906604</c:v>
                </c:pt>
              </c:numCache>
            </c:numRef>
          </c:val>
          <c:extLst>
            <c:ext xmlns:c16="http://schemas.microsoft.com/office/drawing/2014/chart" uri="{C3380CC4-5D6E-409C-BE32-E72D297353CC}">
              <c16:uniqueId val="{00000012-5774-4C7E-B991-CE12166402D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28575">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565A-47B6-9652-C6D1358B244F}"/>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565A-47B6-9652-C6D1358B244F}"/>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565A-47B6-9652-C6D1358B244F}"/>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565A-47B6-9652-C6D1358B244F}"/>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565A-47B6-9652-C6D1358B244F}"/>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565A-47B6-9652-C6D1358B244F}"/>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565A-47B6-9652-C6D1358B244F}"/>
              </c:ext>
            </c:extLst>
          </c:dPt>
          <c:dLbls>
            <c:dLbl>
              <c:idx val="0"/>
              <c:layout>
                <c:manualLayout>
                  <c:x val="-4.9773078869429256E-3"/>
                  <c:y val="-0.1017015111644286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5A-47B6-9652-C6D1358B244F}"/>
                </c:ext>
              </c:extLst>
            </c:dLbl>
            <c:dLbl>
              <c:idx val="1"/>
              <c:layout>
                <c:manualLayout>
                  <c:x val="0.12563830614262067"/>
                  <c:y val="-8.5281870886471135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65A-47B6-9652-C6D1358B244F}"/>
                </c:ext>
              </c:extLst>
            </c:dLbl>
            <c:dLbl>
              <c:idx val="2"/>
              <c:layout>
                <c:manualLayout>
                  <c:x val="0.24670404977428184"/>
                  <c:y val="0.1574003037808135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65A-47B6-9652-C6D1358B244F}"/>
                </c:ext>
              </c:extLst>
            </c:dLbl>
            <c:dLbl>
              <c:idx val="3"/>
              <c:layout>
                <c:manualLayout>
                  <c:x val="0"/>
                  <c:y val="0.2143270384273053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65A-47B6-9652-C6D1358B244F}"/>
                </c:ext>
              </c:extLst>
            </c:dLbl>
            <c:dLbl>
              <c:idx val="4"/>
              <c:layout>
                <c:manualLayout>
                  <c:x val="-1.5333114610673666E-2"/>
                  <c:y val="-4.431866604909680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65A-47B6-9652-C6D1358B244F}"/>
                </c:ext>
              </c:extLst>
            </c:dLbl>
            <c:dLbl>
              <c:idx val="5"/>
              <c:layout>
                <c:manualLayout>
                  <c:x val="-6.8974190726159235E-2"/>
                  <c:y val="-7.708012968967115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65A-47B6-9652-C6D1358B244F}"/>
                </c:ext>
              </c:extLst>
            </c:dLbl>
            <c:dLbl>
              <c:idx val="6"/>
              <c:layout>
                <c:manualLayout>
                  <c:x val="0.30735796600883281"/>
                  <c:y val="-3.2020271325005539E-2"/>
                </c:manualLayout>
              </c:layout>
              <c:showLegendKey val="0"/>
              <c:showVal val="1"/>
              <c:showCatName val="1"/>
              <c:showSerName val="0"/>
              <c:showPercent val="0"/>
              <c:showBubbleSize val="0"/>
              <c:extLst>
                <c:ext xmlns:c15="http://schemas.microsoft.com/office/drawing/2012/chart" uri="{CE6537A1-D6FC-4f65-9D91-7224C49458BB}">
                  <c15:layout>
                    <c:manualLayout>
                      <c:w val="0.26438664489928887"/>
                      <c:h val="0.13370216689718764"/>
                    </c:manualLayout>
                  </c15:layout>
                </c:ext>
                <c:ext xmlns:c16="http://schemas.microsoft.com/office/drawing/2014/chart" uri="{C3380CC4-5D6E-409C-BE32-E72D297353CC}">
                  <c16:uniqueId val="{0000000D-565A-47B6-9652-C6D1358B244F}"/>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Sheet1!$B$19:$B$25</c:f>
              <c:strCache>
                <c:ptCount val="7"/>
                <c:pt idx="0">
                  <c:v>Claims</c:v>
                </c:pt>
                <c:pt idx="1">
                  <c:v>Contract cancellation</c:v>
                </c:pt>
                <c:pt idx="2">
                  <c:v>Transactions</c:v>
                </c:pt>
                <c:pt idx="3">
                  <c:v>administration</c:v>
                </c:pt>
                <c:pt idx="4">
                  <c:v>Queries</c:v>
                </c:pt>
                <c:pt idx="5">
                  <c:v>Charges</c:v>
                </c:pt>
                <c:pt idx="6">
                  <c:v>Sales and Advice</c:v>
                </c:pt>
              </c:strCache>
            </c:strRef>
          </c:cat>
          <c:val>
            <c:numRef>
              <c:f>Sheet1!$C$19:$C$25</c:f>
              <c:numCache>
                <c:formatCode>0%</c:formatCode>
                <c:ptCount val="7"/>
                <c:pt idx="0">
                  <c:v>0.32</c:v>
                </c:pt>
                <c:pt idx="1">
                  <c:v>0.24</c:v>
                </c:pt>
                <c:pt idx="2">
                  <c:v>0.12</c:v>
                </c:pt>
                <c:pt idx="3">
                  <c:v>0.12</c:v>
                </c:pt>
                <c:pt idx="4">
                  <c:v>0.1</c:v>
                </c:pt>
                <c:pt idx="5">
                  <c:v>0.06</c:v>
                </c:pt>
                <c:pt idx="6">
                  <c:v>0.03</c:v>
                </c:pt>
              </c:numCache>
            </c:numRef>
          </c:val>
          <c:extLst>
            <c:ext xmlns:c16="http://schemas.microsoft.com/office/drawing/2014/chart" uri="{C3380CC4-5D6E-409C-BE32-E72D297353CC}">
              <c16:uniqueId val="{0000000E-565A-47B6-9652-C6D1358B244F}"/>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sz="1050" b="0">
          <a:latin typeface="Arial" panose="020B0604020202020204" pitchFamily="34" charset="0"/>
          <a:cs typeface="Arial" panose="020B0604020202020204" pitchFamily="34"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9598844694531702E-2"/>
          <c:y val="5.3649092599415422E-2"/>
          <c:w val="0.82058840655519594"/>
          <c:h val="0.81009470083262214"/>
        </c:manualLayout>
      </c:layout>
      <c:pie3DChart>
        <c:varyColors val="1"/>
        <c:ser>
          <c:idx val="0"/>
          <c:order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'10 year'!$B$3:$B$7</c:f>
              <c:strCache>
                <c:ptCount val="5"/>
                <c:pt idx="0">
                  <c:v>Long-term insurance</c:v>
                </c:pt>
                <c:pt idx="1">
                  <c:v>Microlending &amp; Credit agreement </c:v>
                </c:pt>
                <c:pt idx="2">
                  <c:v>Short-term insurance</c:v>
                </c:pt>
                <c:pt idx="3">
                  <c:v>Pension funds</c:v>
                </c:pt>
                <c:pt idx="4">
                  <c:v>Medical aid funds</c:v>
                </c:pt>
              </c:strCache>
              <c:extLst/>
            </c:strRef>
          </c:cat>
          <c:val>
            <c:numRef>
              <c:f>'10 year'!$C$3:$C$7</c:f>
              <c:extLst/>
            </c:numRef>
          </c:val>
          <c:extLst>
            <c:ext xmlns:c16="http://schemas.microsoft.com/office/drawing/2014/chart" uri="{C3380CC4-5D6E-409C-BE32-E72D297353CC}">
              <c16:uniqueId val="{00000000-B8AD-47EB-8AFE-B156AB69BD38}"/>
            </c:ext>
          </c:extLst>
        </c:ser>
        <c:ser>
          <c:idx val="1"/>
          <c:order val="1"/>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'10 year'!$B$3:$B$7</c:f>
              <c:strCache>
                <c:ptCount val="5"/>
                <c:pt idx="0">
                  <c:v>Long-term insurance</c:v>
                </c:pt>
                <c:pt idx="1">
                  <c:v>Microlending &amp; Credit agreement </c:v>
                </c:pt>
                <c:pt idx="2">
                  <c:v>Short-term insurance</c:v>
                </c:pt>
                <c:pt idx="3">
                  <c:v>Pension funds</c:v>
                </c:pt>
                <c:pt idx="4">
                  <c:v>Medical aid funds</c:v>
                </c:pt>
              </c:strCache>
              <c:extLst/>
            </c:strRef>
          </c:cat>
          <c:val>
            <c:numRef>
              <c:f>'10 year'!$D$3:$D$7</c:f>
              <c:extLst/>
            </c:numRef>
          </c:val>
          <c:extLst>
            <c:ext xmlns:c16="http://schemas.microsoft.com/office/drawing/2014/chart" uri="{C3380CC4-5D6E-409C-BE32-E72D297353CC}">
              <c16:uniqueId val="{00000001-B8AD-47EB-8AFE-B156AB69BD38}"/>
            </c:ext>
          </c:extLst>
        </c:ser>
        <c:ser>
          <c:idx val="2"/>
          <c:order val="2"/>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'10 year'!$B$3:$B$7</c:f>
              <c:strCache>
                <c:ptCount val="5"/>
                <c:pt idx="0">
                  <c:v>Long-term insurance</c:v>
                </c:pt>
                <c:pt idx="1">
                  <c:v>Microlending &amp; Credit agreement </c:v>
                </c:pt>
                <c:pt idx="2">
                  <c:v>Short-term insurance</c:v>
                </c:pt>
                <c:pt idx="3">
                  <c:v>Pension funds</c:v>
                </c:pt>
                <c:pt idx="4">
                  <c:v>Medical aid funds</c:v>
                </c:pt>
              </c:strCache>
              <c:extLst/>
            </c:strRef>
          </c:cat>
          <c:val>
            <c:numRef>
              <c:f>'10 year'!$E$3:$E$7</c:f>
              <c:extLst/>
            </c:numRef>
          </c:val>
          <c:extLst>
            <c:ext xmlns:c16="http://schemas.microsoft.com/office/drawing/2014/chart" uri="{C3380CC4-5D6E-409C-BE32-E72D297353CC}">
              <c16:uniqueId val="{00000002-B8AD-47EB-8AFE-B156AB69BD38}"/>
            </c:ext>
          </c:extLst>
        </c:ser>
        <c:ser>
          <c:idx val="3"/>
          <c:order val="3"/>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'10 year'!$B$3:$B$7</c:f>
              <c:strCache>
                <c:ptCount val="5"/>
                <c:pt idx="0">
                  <c:v>Long-term insurance</c:v>
                </c:pt>
                <c:pt idx="1">
                  <c:v>Microlending &amp; Credit agreement </c:v>
                </c:pt>
                <c:pt idx="2">
                  <c:v>Short-term insurance</c:v>
                </c:pt>
                <c:pt idx="3">
                  <c:v>Pension funds</c:v>
                </c:pt>
                <c:pt idx="4">
                  <c:v>Medical aid funds</c:v>
                </c:pt>
              </c:strCache>
              <c:extLst/>
            </c:strRef>
          </c:cat>
          <c:val>
            <c:numRef>
              <c:f>'10 year'!$F$3:$F$7</c:f>
              <c:extLst/>
            </c:numRef>
          </c:val>
          <c:extLst>
            <c:ext xmlns:c16="http://schemas.microsoft.com/office/drawing/2014/chart" uri="{C3380CC4-5D6E-409C-BE32-E72D297353CC}">
              <c16:uniqueId val="{00000003-B8AD-47EB-8AFE-B156AB69BD38}"/>
            </c:ext>
          </c:extLst>
        </c:ser>
        <c:ser>
          <c:idx val="4"/>
          <c:order val="4"/>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'10 year'!$B$3:$B$7</c:f>
              <c:strCache>
                <c:ptCount val="5"/>
                <c:pt idx="0">
                  <c:v>Long-term insurance</c:v>
                </c:pt>
                <c:pt idx="1">
                  <c:v>Microlending &amp; Credit agreement </c:v>
                </c:pt>
                <c:pt idx="2">
                  <c:v>Short-term insurance</c:v>
                </c:pt>
                <c:pt idx="3">
                  <c:v>Pension funds</c:v>
                </c:pt>
                <c:pt idx="4">
                  <c:v>Medical aid funds</c:v>
                </c:pt>
              </c:strCache>
              <c:extLst/>
            </c:strRef>
          </c:cat>
          <c:val>
            <c:numRef>
              <c:f>'10 year'!$G$3:$G$7</c:f>
              <c:extLst/>
            </c:numRef>
          </c:val>
          <c:extLst>
            <c:ext xmlns:c16="http://schemas.microsoft.com/office/drawing/2014/chart" uri="{C3380CC4-5D6E-409C-BE32-E72D297353CC}">
              <c16:uniqueId val="{00000004-B8AD-47EB-8AFE-B156AB69BD38}"/>
            </c:ext>
          </c:extLst>
        </c:ser>
        <c:ser>
          <c:idx val="5"/>
          <c:order val="5"/>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'10 year'!$B$3:$B$7</c:f>
              <c:strCache>
                <c:ptCount val="5"/>
                <c:pt idx="0">
                  <c:v>Long-term insurance</c:v>
                </c:pt>
                <c:pt idx="1">
                  <c:v>Microlending &amp; Credit agreement </c:v>
                </c:pt>
                <c:pt idx="2">
                  <c:v>Short-term insurance</c:v>
                </c:pt>
                <c:pt idx="3">
                  <c:v>Pension funds</c:v>
                </c:pt>
                <c:pt idx="4">
                  <c:v>Medical aid funds</c:v>
                </c:pt>
              </c:strCache>
              <c:extLst/>
            </c:strRef>
          </c:cat>
          <c:val>
            <c:numRef>
              <c:f>'10 year'!$H$3:$H$7</c:f>
              <c:extLst/>
            </c:numRef>
          </c:val>
          <c:extLst>
            <c:ext xmlns:c16="http://schemas.microsoft.com/office/drawing/2014/chart" uri="{C3380CC4-5D6E-409C-BE32-E72D297353CC}">
              <c16:uniqueId val="{00000005-B8AD-47EB-8AFE-B156AB69BD38}"/>
            </c:ext>
          </c:extLst>
        </c:ser>
        <c:ser>
          <c:idx val="6"/>
          <c:order val="6"/>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'10 year'!$B$3:$B$7</c:f>
              <c:strCache>
                <c:ptCount val="5"/>
                <c:pt idx="0">
                  <c:v>Long-term insurance</c:v>
                </c:pt>
                <c:pt idx="1">
                  <c:v>Microlending &amp; Credit agreement </c:v>
                </c:pt>
                <c:pt idx="2">
                  <c:v>Short-term insurance</c:v>
                </c:pt>
                <c:pt idx="3">
                  <c:v>Pension funds</c:v>
                </c:pt>
                <c:pt idx="4">
                  <c:v>Medical aid funds</c:v>
                </c:pt>
              </c:strCache>
              <c:extLst/>
            </c:strRef>
          </c:cat>
          <c:val>
            <c:numRef>
              <c:f>'10 year'!$I$3:$I$7</c:f>
              <c:extLst/>
            </c:numRef>
          </c:val>
          <c:extLst>
            <c:ext xmlns:c16="http://schemas.microsoft.com/office/drawing/2014/chart" uri="{C3380CC4-5D6E-409C-BE32-E72D297353CC}">
              <c16:uniqueId val="{00000006-B8AD-47EB-8AFE-B156AB69BD38}"/>
            </c:ext>
          </c:extLst>
        </c:ser>
        <c:ser>
          <c:idx val="7"/>
          <c:order val="7"/>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'10 year'!$B$3:$B$7</c:f>
              <c:strCache>
                <c:ptCount val="5"/>
                <c:pt idx="0">
                  <c:v>Long-term insurance</c:v>
                </c:pt>
                <c:pt idx="1">
                  <c:v>Microlending &amp; Credit agreement </c:v>
                </c:pt>
                <c:pt idx="2">
                  <c:v>Short-term insurance</c:v>
                </c:pt>
                <c:pt idx="3">
                  <c:v>Pension funds</c:v>
                </c:pt>
                <c:pt idx="4">
                  <c:v>Medical aid funds</c:v>
                </c:pt>
              </c:strCache>
              <c:extLst/>
            </c:strRef>
          </c:cat>
          <c:val>
            <c:numRef>
              <c:f>'10 year'!$J$3:$J$7</c:f>
              <c:extLst/>
            </c:numRef>
          </c:val>
          <c:extLst>
            <c:ext xmlns:c16="http://schemas.microsoft.com/office/drawing/2014/chart" uri="{C3380CC4-5D6E-409C-BE32-E72D297353CC}">
              <c16:uniqueId val="{00000007-B8AD-47EB-8AFE-B156AB69BD38}"/>
            </c:ext>
          </c:extLst>
        </c:ser>
        <c:ser>
          <c:idx val="8"/>
          <c:order val="8"/>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'10 year'!$B$3:$B$7</c:f>
              <c:strCache>
                <c:ptCount val="5"/>
                <c:pt idx="0">
                  <c:v>Long-term insurance</c:v>
                </c:pt>
                <c:pt idx="1">
                  <c:v>Microlending &amp; Credit agreement </c:v>
                </c:pt>
                <c:pt idx="2">
                  <c:v>Short-term insurance</c:v>
                </c:pt>
                <c:pt idx="3">
                  <c:v>Pension funds</c:v>
                </c:pt>
                <c:pt idx="4">
                  <c:v>Medical aid funds</c:v>
                </c:pt>
              </c:strCache>
              <c:extLst/>
            </c:strRef>
          </c:cat>
          <c:val>
            <c:numRef>
              <c:f>'10 year'!$K$3:$K$7</c:f>
              <c:extLst/>
            </c:numRef>
          </c:val>
          <c:extLst>
            <c:ext xmlns:c16="http://schemas.microsoft.com/office/drawing/2014/chart" uri="{C3380CC4-5D6E-409C-BE32-E72D297353CC}">
              <c16:uniqueId val="{00000008-B8AD-47EB-8AFE-B156AB69BD38}"/>
            </c:ext>
          </c:extLst>
        </c:ser>
        <c:ser>
          <c:idx val="9"/>
          <c:order val="9"/>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'10 year'!$B$3:$B$7</c:f>
              <c:strCache>
                <c:ptCount val="5"/>
                <c:pt idx="0">
                  <c:v>Long-term insurance</c:v>
                </c:pt>
                <c:pt idx="1">
                  <c:v>Microlending &amp; Credit agreement </c:v>
                </c:pt>
                <c:pt idx="2">
                  <c:v>Short-term insurance</c:v>
                </c:pt>
                <c:pt idx="3">
                  <c:v>Pension funds</c:v>
                </c:pt>
                <c:pt idx="4">
                  <c:v>Medical aid funds</c:v>
                </c:pt>
              </c:strCache>
              <c:extLst/>
            </c:strRef>
          </c:cat>
          <c:val>
            <c:numRef>
              <c:f>'10 year'!$L$3:$L$7</c:f>
              <c:extLst/>
            </c:numRef>
          </c:val>
          <c:extLst>
            <c:ext xmlns:c16="http://schemas.microsoft.com/office/drawing/2014/chart" uri="{C3380CC4-5D6E-409C-BE32-E72D297353CC}">
              <c16:uniqueId val="{00000009-B8AD-47EB-8AFE-B156AB69BD38}"/>
            </c:ext>
          </c:extLst>
        </c:ser>
        <c:ser>
          <c:idx val="10"/>
          <c:order val="1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'10 year'!$B$3:$B$7</c:f>
              <c:strCache>
                <c:ptCount val="5"/>
                <c:pt idx="0">
                  <c:v>Long-term insurance</c:v>
                </c:pt>
                <c:pt idx="1">
                  <c:v>Microlending &amp; Credit agreement </c:v>
                </c:pt>
                <c:pt idx="2">
                  <c:v>Short-term insurance</c:v>
                </c:pt>
                <c:pt idx="3">
                  <c:v>Pension funds</c:v>
                </c:pt>
                <c:pt idx="4">
                  <c:v>Medical aid funds</c:v>
                </c:pt>
              </c:strCache>
              <c:extLst/>
            </c:strRef>
          </c:cat>
          <c:val>
            <c:numRef>
              <c:f>'10 year'!$M$3:$M$7</c:f>
              <c:extLst/>
            </c:numRef>
          </c:val>
          <c:extLst>
            <c:ext xmlns:c16="http://schemas.microsoft.com/office/drawing/2014/chart" uri="{C3380CC4-5D6E-409C-BE32-E72D297353CC}">
              <c16:uniqueId val="{0000000A-B8AD-47EB-8AFE-B156AB69BD38}"/>
            </c:ext>
          </c:extLst>
        </c:ser>
        <c:ser>
          <c:idx val="11"/>
          <c:order val="11"/>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C-B8AD-47EB-8AFE-B156AB69BD38}"/>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E-B8AD-47EB-8AFE-B156AB69BD38}"/>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10-B8AD-47EB-8AFE-B156AB69BD38}"/>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12-B8AD-47EB-8AFE-B156AB69BD38}"/>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14-B8AD-47EB-8AFE-B156AB69BD38}"/>
              </c:ext>
            </c:extLst>
          </c:dPt>
          <c:dLbls>
            <c:dLbl>
              <c:idx val="0"/>
              <c:layout>
                <c:manualLayout>
                  <c:x val="-2.5749406324133653E-2"/>
                  <c:y val="-6.6116460206262134E-2"/>
                </c:manualLayout>
              </c:layout>
              <c:tx>
                <c:rich>
                  <a:bodyPr/>
                  <a:lstStyle/>
                  <a:p>
                    <a:fld id="{6A5786DE-0A3C-4F4C-AFBF-888E3E27EBAF}" type="CATEGORYNAME">
                      <a:rPr lang="en-US"/>
                      <a:pPr/>
                      <a:t>[CATEGORY NAME]</a:t>
                    </a:fld>
                    <a:r>
                      <a:rPr lang="en-US" baseline="0" dirty="0"/>
                      <a:t>, 31%</a:t>
                    </a:r>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B8AD-47EB-8AFE-B156AB69BD38}"/>
                </c:ext>
              </c:extLst>
            </c:dLbl>
            <c:dLbl>
              <c:idx val="1"/>
              <c:layout>
                <c:manualLayout>
                  <c:x val="-5.6069628362200065E-2"/>
                  <c:y val="6.8943720767512082E-2"/>
                </c:manualLayout>
              </c:layout>
              <c:tx>
                <c:rich>
                  <a:bodyPr/>
                  <a:lstStyle/>
                  <a:p>
                    <a:fld id="{DA35ED5B-DF3F-437D-B6F0-B7E84BDB91E9}" type="CATEGORYNAME">
                      <a:rPr lang="en-US"/>
                      <a:pPr/>
                      <a:t>[CATEGORY NAME]</a:t>
                    </a:fld>
                    <a:r>
                      <a:rPr lang="en-US" baseline="0" dirty="0"/>
                      <a:t>, </a:t>
                    </a:r>
                    <a:fld id="{BDD81D0F-DF3C-4A66-BA5F-F09BE0E2C206}" type="VALUE">
                      <a:rPr lang="en-US" baseline="0" smtClean="0"/>
                      <a:pPr/>
                      <a:t>[VALUE]</a:t>
                    </a:fld>
                    <a:r>
                      <a:rPr lang="en-US" baseline="0" dirty="0"/>
                      <a:t>%</a:t>
                    </a:r>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E-B8AD-47EB-8AFE-B156AB69BD38}"/>
                </c:ext>
              </c:extLst>
            </c:dLbl>
            <c:dLbl>
              <c:idx val="2"/>
              <c:layout>
                <c:manualLayout>
                  <c:x val="7.0290105841981143E-2"/>
                  <c:y val="0.22447461085684206"/>
                </c:manualLayout>
              </c:layout>
              <c:tx>
                <c:rich>
                  <a:bodyPr/>
                  <a:lstStyle/>
                  <a:p>
                    <a:fld id="{E454818A-AE73-4A70-B750-9267CC375377}" type="CATEGORYNAME">
                      <a:rPr lang="en-US"/>
                      <a:pPr/>
                      <a:t>[CATEGORY NAME]</a:t>
                    </a:fld>
                    <a:r>
                      <a:rPr lang="en-US" baseline="0" dirty="0"/>
                      <a:t>, </a:t>
                    </a:r>
                    <a:fld id="{90D48D85-4D57-4983-8388-FEBB412C5336}" type="VALUE">
                      <a:rPr lang="en-US" baseline="0" smtClean="0"/>
                      <a:pPr/>
                      <a:t>[VALUE]</a:t>
                    </a:fld>
                    <a:r>
                      <a:rPr lang="en-US" baseline="0" dirty="0"/>
                      <a:t>%</a:t>
                    </a:r>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B8AD-47EB-8AFE-B156AB69BD38}"/>
                </c:ext>
              </c:extLst>
            </c:dLbl>
            <c:dLbl>
              <c:idx val="3"/>
              <c:layout>
                <c:manualLayout>
                  <c:x val="-9.0284773722818217E-3"/>
                  <c:y val="-6.58905562599513E-2"/>
                </c:manualLayout>
              </c:layout>
              <c:tx>
                <c:rich>
                  <a:bodyPr/>
                  <a:lstStyle/>
                  <a:p>
                    <a:fld id="{891779B8-FAFE-447A-975E-3AE0C547841F}" type="CATEGORYNAME">
                      <a:rPr lang="en-US"/>
                      <a:pPr/>
                      <a:t>[CATEGORY NAME]</a:t>
                    </a:fld>
                    <a:r>
                      <a:rPr lang="en-US" baseline="0" dirty="0"/>
                      <a:t>, </a:t>
                    </a:r>
                    <a:fld id="{D06457A2-89C6-4138-9BB1-08A87D44EFE4}" type="VALUE">
                      <a:rPr lang="en-US" baseline="0" smtClean="0"/>
                      <a:pPr/>
                      <a:t>[VALUE]</a:t>
                    </a:fld>
                    <a:r>
                      <a:rPr lang="en-US" baseline="0" dirty="0"/>
                      <a:t>%</a:t>
                    </a:r>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2-B8AD-47EB-8AFE-B156AB69BD38}"/>
                </c:ext>
              </c:extLst>
            </c:dLbl>
            <c:dLbl>
              <c:idx val="4"/>
              <c:layout>
                <c:manualLayout>
                  <c:x val="3.8359319786738601E-2"/>
                  <c:y val="-5.8334653591388425E-2"/>
                </c:manualLayout>
              </c:layout>
              <c:tx>
                <c:rich>
                  <a:bodyPr/>
                  <a:lstStyle/>
                  <a:p>
                    <a:fld id="{15F06E1E-2200-4AAB-9780-C0D6A8CAEA8D}" type="CATEGORYNAME">
                      <a:rPr lang="en-US"/>
                      <a:pPr/>
                      <a:t>[CATEGORY NAME]</a:t>
                    </a:fld>
                    <a:r>
                      <a:rPr lang="en-US" baseline="0" dirty="0"/>
                      <a:t>, </a:t>
                    </a:r>
                    <a:fld id="{840C1A18-6D7E-411A-997F-9AD1F05176D8}" type="VALUE">
                      <a:rPr lang="en-US" baseline="0" smtClean="0"/>
                      <a:pPr/>
                      <a:t>[VALUE]</a:t>
                    </a:fld>
                    <a:r>
                      <a:rPr lang="en-US" baseline="0" dirty="0"/>
                      <a:t>%</a:t>
                    </a:r>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4-B8AD-47EB-8AFE-B156AB69BD38}"/>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'10 year'!$B$3:$B$7</c:f>
              <c:strCache>
                <c:ptCount val="5"/>
                <c:pt idx="0">
                  <c:v>Long-term insurance</c:v>
                </c:pt>
                <c:pt idx="1">
                  <c:v>Microlending &amp; Credit agreement </c:v>
                </c:pt>
                <c:pt idx="2">
                  <c:v>Short-term insurance</c:v>
                </c:pt>
                <c:pt idx="3">
                  <c:v>Pension funds</c:v>
                </c:pt>
                <c:pt idx="4">
                  <c:v>Medical aid funds</c:v>
                </c:pt>
              </c:strCache>
              <c:extLst/>
            </c:strRef>
          </c:cat>
          <c:val>
            <c:numRef>
              <c:f>'10 year'!$N$3:$N$7</c:f>
              <c:numCache>
                <c:formatCode>0</c:formatCode>
                <c:ptCount val="5"/>
                <c:pt idx="0">
                  <c:v>30.437024622921232</c:v>
                </c:pt>
                <c:pt idx="1">
                  <c:v>35.54209101456749</c:v>
                </c:pt>
                <c:pt idx="2">
                  <c:v>15.237849684156245</c:v>
                </c:pt>
                <c:pt idx="3">
                  <c:v>16.939538481371663</c:v>
                </c:pt>
                <c:pt idx="4">
                  <c:v>1.2375918525203042</c:v>
                </c:pt>
              </c:numCache>
              <c:extLst/>
            </c:numRef>
          </c:val>
          <c:extLst>
            <c:ext xmlns:c16="http://schemas.microsoft.com/office/drawing/2014/chart" uri="{C3380CC4-5D6E-409C-BE32-E72D297353CC}">
              <c16:uniqueId val="{00000015-B8AD-47EB-8AFE-B156AB69BD38}"/>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517A5E-78C4-4003-A760-E6B4A1286EE5}" type="doc">
      <dgm:prSet loTypeId="urn:microsoft.com/office/officeart/2011/layout/CircleProcess" loCatId="process" qsTypeId="urn:microsoft.com/office/officeart/2005/8/quickstyle/simple1" qsCatId="simple" csTypeId="urn:microsoft.com/office/officeart/2005/8/colors/accent3_2" csCatId="accent3" phldr="1"/>
      <dgm:spPr/>
      <dgm:t>
        <a:bodyPr/>
        <a:lstStyle/>
        <a:p>
          <a:endParaRPr lang="en-NA"/>
        </a:p>
      </dgm:t>
    </dgm:pt>
    <dgm:pt modelId="{44A0E10D-F30E-41EF-A3B7-40B643C6C2ED}">
      <dgm:prSet phldrT="[Text]"/>
      <dgm:spPr/>
      <dgm:t>
        <a:bodyPr/>
        <a:lstStyle/>
        <a:p>
          <a:r>
            <a:rPr lang="en-US" dirty="0"/>
            <a:t>Function 1</a:t>
          </a:r>
          <a:endParaRPr lang="en-NA" dirty="0"/>
        </a:p>
      </dgm:t>
    </dgm:pt>
    <dgm:pt modelId="{5684B269-0DD0-4DF3-BC19-47CD5781E94F}" type="parTrans" cxnId="{20175E49-BBFB-4D62-917D-7B3E736D6756}">
      <dgm:prSet/>
      <dgm:spPr/>
      <dgm:t>
        <a:bodyPr/>
        <a:lstStyle/>
        <a:p>
          <a:endParaRPr lang="en-NA"/>
        </a:p>
      </dgm:t>
    </dgm:pt>
    <dgm:pt modelId="{AD0CC7D9-2B4C-44E7-ADA6-EC3B3F7CE1DD}" type="sibTrans" cxnId="{20175E49-BBFB-4D62-917D-7B3E736D6756}">
      <dgm:prSet/>
      <dgm:spPr/>
      <dgm:t>
        <a:bodyPr/>
        <a:lstStyle/>
        <a:p>
          <a:endParaRPr lang="en-NA"/>
        </a:p>
      </dgm:t>
    </dgm:pt>
    <dgm:pt modelId="{22909878-05A1-4103-831B-5F599B0492F1}">
      <dgm:prSet phldrT="[Text]"/>
      <dgm:spPr/>
      <dgm:t>
        <a:bodyPr/>
        <a:lstStyle/>
        <a:p>
          <a:r>
            <a:rPr lang="en-US" dirty="0"/>
            <a:t>Function 2</a:t>
          </a:r>
          <a:endParaRPr lang="en-NA" dirty="0"/>
        </a:p>
      </dgm:t>
    </dgm:pt>
    <dgm:pt modelId="{7561CEA1-7628-4F87-8359-DB5B6A3BD4ED}" type="parTrans" cxnId="{92324014-C042-4749-B160-4E78CF39DA34}">
      <dgm:prSet/>
      <dgm:spPr/>
      <dgm:t>
        <a:bodyPr/>
        <a:lstStyle/>
        <a:p>
          <a:endParaRPr lang="en-NA"/>
        </a:p>
      </dgm:t>
    </dgm:pt>
    <dgm:pt modelId="{0E716E46-D8BB-4C1D-AB7F-236C1F4455D8}" type="sibTrans" cxnId="{92324014-C042-4749-B160-4E78CF39DA34}">
      <dgm:prSet/>
      <dgm:spPr/>
      <dgm:t>
        <a:bodyPr/>
        <a:lstStyle/>
        <a:p>
          <a:endParaRPr lang="en-NA"/>
        </a:p>
      </dgm:t>
    </dgm:pt>
    <dgm:pt modelId="{7099ACFA-FBCF-40D0-B6B8-F2B222475321}">
      <dgm:prSet phldrT="[Text]"/>
      <dgm:spPr/>
      <dgm:t>
        <a:bodyPr/>
        <a:lstStyle/>
        <a:p>
          <a:r>
            <a:rPr lang="en-US" dirty="0"/>
            <a:t>Auxiliary Function</a:t>
          </a:r>
          <a:endParaRPr lang="en-NA" dirty="0"/>
        </a:p>
      </dgm:t>
    </dgm:pt>
    <dgm:pt modelId="{DDD95A22-2CB8-494F-A608-9CE848E85195}" type="parTrans" cxnId="{BE0F8AD8-F318-42E8-8685-157842B224C1}">
      <dgm:prSet/>
      <dgm:spPr/>
      <dgm:t>
        <a:bodyPr/>
        <a:lstStyle/>
        <a:p>
          <a:endParaRPr lang="en-NA"/>
        </a:p>
      </dgm:t>
    </dgm:pt>
    <dgm:pt modelId="{98C7D237-60B5-4679-8E57-CDB3F0F4BB52}" type="sibTrans" cxnId="{BE0F8AD8-F318-42E8-8685-157842B224C1}">
      <dgm:prSet/>
      <dgm:spPr/>
      <dgm:t>
        <a:bodyPr/>
        <a:lstStyle/>
        <a:p>
          <a:endParaRPr lang="en-NA"/>
        </a:p>
      </dgm:t>
    </dgm:pt>
    <dgm:pt modelId="{CD2C8AC2-9F51-4E8E-97C2-96A0505B319B}" type="pres">
      <dgm:prSet presAssocID="{A2517A5E-78C4-4003-A760-E6B4A1286EE5}" presName="Name0" presStyleCnt="0">
        <dgm:presLayoutVars>
          <dgm:chMax val="11"/>
          <dgm:chPref val="11"/>
          <dgm:dir/>
          <dgm:resizeHandles/>
        </dgm:presLayoutVars>
      </dgm:prSet>
      <dgm:spPr/>
    </dgm:pt>
    <dgm:pt modelId="{EA0B6196-1120-403E-BF0D-9A8F394675DB}" type="pres">
      <dgm:prSet presAssocID="{7099ACFA-FBCF-40D0-B6B8-F2B222475321}" presName="Accent3" presStyleCnt="0"/>
      <dgm:spPr/>
    </dgm:pt>
    <dgm:pt modelId="{331D383C-D8F4-4F13-BE9F-5BD4D3B8C277}" type="pres">
      <dgm:prSet presAssocID="{7099ACFA-FBCF-40D0-B6B8-F2B222475321}" presName="Accent" presStyleLbl="node1" presStyleIdx="0" presStyleCnt="3" custScaleX="122777" custLinFactX="4315" custLinFactNeighborX="100000" custLinFactNeighborY="-90737"/>
      <dgm:spPr>
        <a:solidFill>
          <a:schemeClr val="tx1">
            <a:lumMod val="85000"/>
            <a:lumOff val="15000"/>
          </a:schemeClr>
        </a:solidFill>
      </dgm:spPr>
    </dgm:pt>
    <dgm:pt modelId="{CABBD43A-D77A-483C-827E-A46EF08E444E}" type="pres">
      <dgm:prSet presAssocID="{7099ACFA-FBCF-40D0-B6B8-F2B222475321}" presName="ParentBackground3" presStyleCnt="0"/>
      <dgm:spPr/>
    </dgm:pt>
    <dgm:pt modelId="{D28C55E1-642B-4DAA-8552-0D595A8F3A4A}" type="pres">
      <dgm:prSet presAssocID="{7099ACFA-FBCF-40D0-B6B8-F2B222475321}" presName="ParentBackground" presStyleLbl="fgAcc1" presStyleIdx="0" presStyleCnt="3" custScaleX="120923" custLinFactX="19590" custLinFactNeighborX="100000" custLinFactNeighborY="-97017"/>
      <dgm:spPr/>
    </dgm:pt>
    <dgm:pt modelId="{941697FB-7C96-4BA5-BFE3-98C3C12E850B}" type="pres">
      <dgm:prSet presAssocID="{7099ACFA-FBCF-40D0-B6B8-F2B222475321}" presName="Parent3" presStyleLbl="revTx" presStyleIdx="0" presStyleCnt="0">
        <dgm:presLayoutVars>
          <dgm:chMax val="1"/>
          <dgm:chPref val="1"/>
          <dgm:bulletEnabled val="1"/>
        </dgm:presLayoutVars>
      </dgm:prSet>
      <dgm:spPr/>
    </dgm:pt>
    <dgm:pt modelId="{E76BEB49-A59E-44AC-8BA9-953351BE6D08}" type="pres">
      <dgm:prSet presAssocID="{22909878-05A1-4103-831B-5F599B0492F1}" presName="Accent2" presStyleCnt="0"/>
      <dgm:spPr/>
    </dgm:pt>
    <dgm:pt modelId="{C1700571-2894-484C-9319-018DD9A0FB05}" type="pres">
      <dgm:prSet presAssocID="{22909878-05A1-4103-831B-5F599B0492F1}" presName="Accent" presStyleLbl="node1" presStyleIdx="1" presStyleCnt="3" custLinFactNeighborX="-16190" custLinFactNeighborY="-62161"/>
      <dgm:spPr>
        <a:solidFill>
          <a:schemeClr val="tx1">
            <a:lumMod val="50000"/>
            <a:lumOff val="50000"/>
          </a:schemeClr>
        </a:solidFill>
      </dgm:spPr>
    </dgm:pt>
    <dgm:pt modelId="{6F1812F5-DF7A-467B-9F17-D56345C1BCCA}" type="pres">
      <dgm:prSet presAssocID="{22909878-05A1-4103-831B-5F599B0492F1}" presName="ParentBackground2" presStyleCnt="0"/>
      <dgm:spPr/>
    </dgm:pt>
    <dgm:pt modelId="{70F6249F-9550-41C1-B446-D0153CD4EDE7}" type="pres">
      <dgm:prSet presAssocID="{22909878-05A1-4103-831B-5F599B0492F1}" presName="ParentBackground" presStyleLbl="fgAcc1" presStyleIdx="1" presStyleCnt="3" custScaleX="130919" custLinFactNeighborX="-35295" custLinFactNeighborY="-95354"/>
      <dgm:spPr/>
    </dgm:pt>
    <dgm:pt modelId="{46B9BAE2-9AFC-4853-93CE-0508A3EEC105}" type="pres">
      <dgm:prSet presAssocID="{22909878-05A1-4103-831B-5F599B0492F1}" presName="Parent2" presStyleLbl="revTx" presStyleIdx="0" presStyleCnt="0">
        <dgm:presLayoutVars>
          <dgm:chMax val="1"/>
          <dgm:chPref val="1"/>
          <dgm:bulletEnabled val="1"/>
        </dgm:presLayoutVars>
      </dgm:prSet>
      <dgm:spPr/>
    </dgm:pt>
    <dgm:pt modelId="{9B98AEB8-CC90-4333-BF5E-74343542953B}" type="pres">
      <dgm:prSet presAssocID="{44A0E10D-F30E-41EF-A3B7-40B643C6C2ED}" presName="Accent1" presStyleCnt="0"/>
      <dgm:spPr/>
    </dgm:pt>
    <dgm:pt modelId="{037FEE05-49AC-492F-AAF9-D616681DA5D9}" type="pres">
      <dgm:prSet presAssocID="{44A0E10D-F30E-41EF-A3B7-40B643C6C2ED}" presName="Accent" presStyleLbl="node1" presStyleIdx="2" presStyleCnt="3" custLinFactX="-35820" custLinFactNeighborX="-100000" custLinFactNeighborY="-69677"/>
      <dgm:spPr>
        <a:solidFill>
          <a:srgbClr val="BAA259"/>
        </a:solidFill>
      </dgm:spPr>
    </dgm:pt>
    <dgm:pt modelId="{0815FE2F-3501-4B5A-AAAC-D47A0BE07C95}" type="pres">
      <dgm:prSet presAssocID="{44A0E10D-F30E-41EF-A3B7-40B643C6C2ED}" presName="ParentBackground1" presStyleCnt="0"/>
      <dgm:spPr/>
    </dgm:pt>
    <dgm:pt modelId="{E9F7869C-A1E5-4488-88F2-64FB122B7DFF}" type="pres">
      <dgm:prSet presAssocID="{44A0E10D-F30E-41EF-A3B7-40B643C6C2ED}" presName="ParentBackground" presStyleLbl="fgAcc1" presStyleIdx="2" presStyleCnt="3" custScaleX="137859" custScaleY="103017" custLinFactX="-32277" custLinFactNeighborX="-100000" custLinFactNeighborY="-95354"/>
      <dgm:spPr/>
    </dgm:pt>
    <dgm:pt modelId="{8EA0FAB3-0C30-49EE-BE5F-6D35DE07C3C5}" type="pres">
      <dgm:prSet presAssocID="{44A0E10D-F30E-41EF-A3B7-40B643C6C2ED}" presName="Parent1" presStyleLbl="revTx" presStyleIdx="0" presStyleCnt="0">
        <dgm:presLayoutVars>
          <dgm:chMax val="1"/>
          <dgm:chPref val="1"/>
          <dgm:bulletEnabled val="1"/>
        </dgm:presLayoutVars>
      </dgm:prSet>
      <dgm:spPr/>
    </dgm:pt>
  </dgm:ptLst>
  <dgm:cxnLst>
    <dgm:cxn modelId="{92324014-C042-4749-B160-4E78CF39DA34}" srcId="{A2517A5E-78C4-4003-A760-E6B4A1286EE5}" destId="{22909878-05A1-4103-831B-5F599B0492F1}" srcOrd="1" destOrd="0" parTransId="{7561CEA1-7628-4F87-8359-DB5B6A3BD4ED}" sibTransId="{0E716E46-D8BB-4C1D-AB7F-236C1F4455D8}"/>
    <dgm:cxn modelId="{1F02055C-E92D-4E6C-8065-66344BA76EFA}" type="presOf" srcId="{7099ACFA-FBCF-40D0-B6B8-F2B222475321}" destId="{D28C55E1-642B-4DAA-8552-0D595A8F3A4A}" srcOrd="0" destOrd="0" presId="urn:microsoft.com/office/officeart/2011/layout/CircleProcess"/>
    <dgm:cxn modelId="{E0262C46-2372-475D-922F-50F44B28F8B9}" type="presOf" srcId="{22909878-05A1-4103-831B-5F599B0492F1}" destId="{70F6249F-9550-41C1-B446-D0153CD4EDE7}" srcOrd="0" destOrd="0" presId="urn:microsoft.com/office/officeart/2011/layout/CircleProcess"/>
    <dgm:cxn modelId="{20175E49-BBFB-4D62-917D-7B3E736D6756}" srcId="{A2517A5E-78C4-4003-A760-E6B4A1286EE5}" destId="{44A0E10D-F30E-41EF-A3B7-40B643C6C2ED}" srcOrd="0" destOrd="0" parTransId="{5684B269-0DD0-4DF3-BC19-47CD5781E94F}" sibTransId="{AD0CC7D9-2B4C-44E7-ADA6-EC3B3F7CE1DD}"/>
    <dgm:cxn modelId="{CEAA1F98-4F1C-4911-BF94-1FF881E27DE7}" type="presOf" srcId="{A2517A5E-78C4-4003-A760-E6B4A1286EE5}" destId="{CD2C8AC2-9F51-4E8E-97C2-96A0505B319B}" srcOrd="0" destOrd="0" presId="urn:microsoft.com/office/officeart/2011/layout/CircleProcess"/>
    <dgm:cxn modelId="{D668599E-F7E9-4C64-876B-A18EF3B2F2D5}" type="presOf" srcId="{22909878-05A1-4103-831B-5F599B0492F1}" destId="{46B9BAE2-9AFC-4853-93CE-0508A3EEC105}" srcOrd="1" destOrd="0" presId="urn:microsoft.com/office/officeart/2011/layout/CircleProcess"/>
    <dgm:cxn modelId="{94BB0CAD-DBFF-41C2-BA71-F1CEE906E0A8}" type="presOf" srcId="{44A0E10D-F30E-41EF-A3B7-40B643C6C2ED}" destId="{E9F7869C-A1E5-4488-88F2-64FB122B7DFF}" srcOrd="0" destOrd="0" presId="urn:microsoft.com/office/officeart/2011/layout/CircleProcess"/>
    <dgm:cxn modelId="{334451C6-4B23-4C52-9C40-A6D932E7611B}" type="presOf" srcId="{44A0E10D-F30E-41EF-A3B7-40B643C6C2ED}" destId="{8EA0FAB3-0C30-49EE-BE5F-6D35DE07C3C5}" srcOrd="1" destOrd="0" presId="urn:microsoft.com/office/officeart/2011/layout/CircleProcess"/>
    <dgm:cxn modelId="{BE0F8AD8-F318-42E8-8685-157842B224C1}" srcId="{A2517A5E-78C4-4003-A760-E6B4A1286EE5}" destId="{7099ACFA-FBCF-40D0-B6B8-F2B222475321}" srcOrd="2" destOrd="0" parTransId="{DDD95A22-2CB8-494F-A608-9CE848E85195}" sibTransId="{98C7D237-60B5-4679-8E57-CDB3F0F4BB52}"/>
    <dgm:cxn modelId="{40639EFB-F5C8-4638-BAC6-DB3ACF70A18D}" type="presOf" srcId="{7099ACFA-FBCF-40D0-B6B8-F2B222475321}" destId="{941697FB-7C96-4BA5-BFE3-98C3C12E850B}" srcOrd="1" destOrd="0" presId="urn:microsoft.com/office/officeart/2011/layout/CircleProcess"/>
    <dgm:cxn modelId="{06DED51D-FB8A-4A0B-BA14-3B65679C8397}" type="presParOf" srcId="{CD2C8AC2-9F51-4E8E-97C2-96A0505B319B}" destId="{EA0B6196-1120-403E-BF0D-9A8F394675DB}" srcOrd="0" destOrd="0" presId="urn:microsoft.com/office/officeart/2011/layout/CircleProcess"/>
    <dgm:cxn modelId="{74D8CC7A-3BC5-44C3-B388-DA740AF21B3F}" type="presParOf" srcId="{EA0B6196-1120-403E-BF0D-9A8F394675DB}" destId="{331D383C-D8F4-4F13-BE9F-5BD4D3B8C277}" srcOrd="0" destOrd="0" presId="urn:microsoft.com/office/officeart/2011/layout/CircleProcess"/>
    <dgm:cxn modelId="{79F79B76-ABD1-425C-A08D-6366FE4AE6AD}" type="presParOf" srcId="{CD2C8AC2-9F51-4E8E-97C2-96A0505B319B}" destId="{CABBD43A-D77A-483C-827E-A46EF08E444E}" srcOrd="1" destOrd="0" presId="urn:microsoft.com/office/officeart/2011/layout/CircleProcess"/>
    <dgm:cxn modelId="{6B6314E5-86EA-4590-9888-DFC9F8EFE7A6}" type="presParOf" srcId="{CABBD43A-D77A-483C-827E-A46EF08E444E}" destId="{D28C55E1-642B-4DAA-8552-0D595A8F3A4A}" srcOrd="0" destOrd="0" presId="urn:microsoft.com/office/officeart/2011/layout/CircleProcess"/>
    <dgm:cxn modelId="{64E02477-E5FD-417C-B765-08B5CC0628F3}" type="presParOf" srcId="{CD2C8AC2-9F51-4E8E-97C2-96A0505B319B}" destId="{941697FB-7C96-4BA5-BFE3-98C3C12E850B}" srcOrd="2" destOrd="0" presId="urn:microsoft.com/office/officeart/2011/layout/CircleProcess"/>
    <dgm:cxn modelId="{BF45DF3B-C81C-4B51-85BA-7ED36944ABA3}" type="presParOf" srcId="{CD2C8AC2-9F51-4E8E-97C2-96A0505B319B}" destId="{E76BEB49-A59E-44AC-8BA9-953351BE6D08}" srcOrd="3" destOrd="0" presId="urn:microsoft.com/office/officeart/2011/layout/CircleProcess"/>
    <dgm:cxn modelId="{F0C457E0-A7F2-4393-A987-7C70EA51209A}" type="presParOf" srcId="{E76BEB49-A59E-44AC-8BA9-953351BE6D08}" destId="{C1700571-2894-484C-9319-018DD9A0FB05}" srcOrd="0" destOrd="0" presId="urn:microsoft.com/office/officeart/2011/layout/CircleProcess"/>
    <dgm:cxn modelId="{73B3C0FD-B6ED-46B0-8D85-3B64DC3802C8}" type="presParOf" srcId="{CD2C8AC2-9F51-4E8E-97C2-96A0505B319B}" destId="{6F1812F5-DF7A-467B-9F17-D56345C1BCCA}" srcOrd="4" destOrd="0" presId="urn:microsoft.com/office/officeart/2011/layout/CircleProcess"/>
    <dgm:cxn modelId="{A15D67DA-FDEF-4CC7-8BF7-AE50C0D0E13D}" type="presParOf" srcId="{6F1812F5-DF7A-467B-9F17-D56345C1BCCA}" destId="{70F6249F-9550-41C1-B446-D0153CD4EDE7}" srcOrd="0" destOrd="0" presId="urn:microsoft.com/office/officeart/2011/layout/CircleProcess"/>
    <dgm:cxn modelId="{FAAA973F-7724-4BFE-8E40-27C2C52C8D1E}" type="presParOf" srcId="{CD2C8AC2-9F51-4E8E-97C2-96A0505B319B}" destId="{46B9BAE2-9AFC-4853-93CE-0508A3EEC105}" srcOrd="5" destOrd="0" presId="urn:microsoft.com/office/officeart/2011/layout/CircleProcess"/>
    <dgm:cxn modelId="{1C012C76-2097-4D99-8DD0-5B206669FE7D}" type="presParOf" srcId="{CD2C8AC2-9F51-4E8E-97C2-96A0505B319B}" destId="{9B98AEB8-CC90-4333-BF5E-74343542953B}" srcOrd="6" destOrd="0" presId="urn:microsoft.com/office/officeart/2011/layout/CircleProcess"/>
    <dgm:cxn modelId="{9AB6F14C-F552-4F3D-8E40-BA55B678D9A6}" type="presParOf" srcId="{9B98AEB8-CC90-4333-BF5E-74343542953B}" destId="{037FEE05-49AC-492F-AAF9-D616681DA5D9}" srcOrd="0" destOrd="0" presId="urn:microsoft.com/office/officeart/2011/layout/CircleProcess"/>
    <dgm:cxn modelId="{EB3D5C16-404B-4CCF-B70F-1EE966B34345}" type="presParOf" srcId="{CD2C8AC2-9F51-4E8E-97C2-96A0505B319B}" destId="{0815FE2F-3501-4B5A-AAAC-D47A0BE07C95}" srcOrd="7" destOrd="0" presId="urn:microsoft.com/office/officeart/2011/layout/CircleProcess"/>
    <dgm:cxn modelId="{5DA2493C-39C7-46EC-8513-284EAD27BBDE}" type="presParOf" srcId="{0815FE2F-3501-4B5A-AAAC-D47A0BE07C95}" destId="{E9F7869C-A1E5-4488-88F2-64FB122B7DFF}" srcOrd="0" destOrd="0" presId="urn:microsoft.com/office/officeart/2011/layout/CircleProcess"/>
    <dgm:cxn modelId="{85AA1A05-0E09-42B6-8963-5484AC9AC5B6}" type="presParOf" srcId="{CD2C8AC2-9F51-4E8E-97C2-96A0505B319B}" destId="{8EA0FAB3-0C30-49EE-BE5F-6D35DE07C3C5}" srcOrd="8"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952C5C4-20B0-403B-A4FE-94A2CE5C5F9B}"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67E3C4CA-F9D8-41EC-8818-A669B27C2711}">
      <dgm:prSet phldrT="[Text]" custT="1"/>
      <dgm:spPr>
        <a:solidFill>
          <a:srgbClr val="BAA259"/>
        </a:solidFill>
      </dgm:spPr>
      <dgm:t>
        <a:bodyPr/>
        <a:lstStyle/>
        <a:p>
          <a:pPr algn="just"/>
          <a:r>
            <a:rPr lang="en-US" sz="1400" b="1" dirty="0">
              <a:latin typeface="Arial" panose="020B0604020202020204" pitchFamily="34" charset="0"/>
              <a:cs typeface="Arial" panose="020B0604020202020204" pitchFamily="34" charset="0"/>
            </a:rPr>
            <a:t>1. SUPERVISORY  METHODOLOGY</a:t>
          </a:r>
        </a:p>
        <a:p>
          <a:pPr algn="just"/>
          <a:r>
            <a:rPr lang="en-US" sz="1400" dirty="0">
              <a:latin typeface="Arial" panose="020B0604020202020204" pitchFamily="34" charset="0"/>
              <a:cs typeface="Arial" panose="020B0604020202020204" pitchFamily="34" charset="0"/>
            </a:rPr>
            <a:t>Risk and principle based, forward looking and outcome focused for timely interventions.</a:t>
          </a:r>
        </a:p>
        <a:p>
          <a:pPr algn="ctr"/>
          <a:endParaRPr lang="en-US" sz="1400" dirty="0"/>
        </a:p>
      </dgm:t>
    </dgm:pt>
    <dgm:pt modelId="{52E6A212-1527-4D67-8623-61655AF6C206}" type="parTrans" cxnId="{48489A3D-0405-498F-B18E-4229B6322307}">
      <dgm:prSet/>
      <dgm:spPr/>
      <dgm:t>
        <a:bodyPr/>
        <a:lstStyle/>
        <a:p>
          <a:endParaRPr lang="en-US"/>
        </a:p>
      </dgm:t>
    </dgm:pt>
    <dgm:pt modelId="{F7A0B884-74DC-448A-9FF4-7D1A084D3190}" type="sibTrans" cxnId="{48489A3D-0405-498F-B18E-4229B6322307}">
      <dgm:prSet/>
      <dgm:spPr/>
      <dgm:t>
        <a:bodyPr/>
        <a:lstStyle/>
        <a:p>
          <a:endParaRPr lang="en-US"/>
        </a:p>
      </dgm:t>
    </dgm:pt>
    <dgm:pt modelId="{025A0788-567A-4E8A-AAB0-8C2DF03B2004}">
      <dgm:prSet phldrT="[Text]" custT="1"/>
      <dgm:spPr>
        <a:solidFill>
          <a:schemeClr val="tx1"/>
        </a:solidFill>
      </dgm:spPr>
      <dgm:t>
        <a:bodyPr/>
        <a:lstStyle/>
        <a:p>
          <a:pPr algn="just"/>
          <a:r>
            <a:rPr lang="en-US" sz="1400" b="1" dirty="0">
              <a:latin typeface="Arial" panose="020B0604020202020204" pitchFamily="34" charset="0"/>
              <a:cs typeface="Arial" panose="020B0604020202020204" pitchFamily="34" charset="0"/>
            </a:rPr>
            <a:t>2. BOARD OF DIRECTORS, TRUSTEES AND SENIOR MANAGEMENT ACCOUNTIBILITY</a:t>
          </a:r>
        </a:p>
        <a:p>
          <a:pPr algn="just"/>
          <a:r>
            <a:rPr lang="en-US" sz="1400" dirty="0">
              <a:latin typeface="Arial" panose="020B0604020202020204" pitchFamily="34" charset="0"/>
              <a:cs typeface="Arial" panose="020B0604020202020204" pitchFamily="34" charset="0"/>
            </a:rPr>
            <a:t>Financial institutions’ Boards of Directors and Pension Fund Trustees have a fiduciary duty and, together with Senior Management, are ultimately accountable for prudent management and financial soundness of their institutions and their compliance with market conduct and legislative requirements.</a:t>
          </a:r>
          <a:endParaRPr lang="en-US" sz="1400" dirty="0"/>
        </a:p>
      </dgm:t>
    </dgm:pt>
    <dgm:pt modelId="{8B2B7B33-F6F7-4C8C-9FB6-AF50F691D14C}" type="parTrans" cxnId="{1ED71637-5E80-4313-BA47-EFE892275AD8}">
      <dgm:prSet/>
      <dgm:spPr/>
      <dgm:t>
        <a:bodyPr/>
        <a:lstStyle/>
        <a:p>
          <a:endParaRPr lang="en-US"/>
        </a:p>
      </dgm:t>
    </dgm:pt>
    <dgm:pt modelId="{0DE31A1A-3888-41B8-BC17-3FBAA59F7752}" type="sibTrans" cxnId="{1ED71637-5E80-4313-BA47-EFE892275AD8}">
      <dgm:prSet/>
      <dgm:spPr/>
      <dgm:t>
        <a:bodyPr/>
        <a:lstStyle/>
        <a:p>
          <a:endParaRPr lang="en-US"/>
        </a:p>
      </dgm:t>
    </dgm:pt>
    <dgm:pt modelId="{16EBE8D1-93CB-4387-BF61-9CAA7D9D7778}">
      <dgm:prSet phldrT="[Text]" custT="1"/>
      <dgm:spPr>
        <a:solidFill>
          <a:schemeClr val="accent6">
            <a:lumMod val="50000"/>
          </a:schemeClr>
        </a:solidFill>
      </dgm:spPr>
      <dgm:t>
        <a:bodyPr/>
        <a:lstStyle/>
        <a:p>
          <a:pPr algn="just"/>
          <a:r>
            <a:rPr lang="en-US" sz="1400" b="1" dirty="0">
              <a:latin typeface="Arial" panose="020B0604020202020204" pitchFamily="34" charset="0"/>
              <a:cs typeface="Arial" panose="020B0604020202020204" pitchFamily="34" charset="0"/>
            </a:rPr>
            <a:t>3.RISK TOLERANCE</a:t>
          </a:r>
        </a:p>
        <a:p>
          <a:pPr algn="just"/>
          <a:r>
            <a:rPr lang="en-US" sz="1400" dirty="0">
              <a:latin typeface="Arial" panose="020B0604020202020204" pitchFamily="34" charset="0"/>
              <a:cs typeface="Arial" panose="020B0604020202020204" pitchFamily="34" charset="0"/>
            </a:rPr>
            <a:t>To reduce the likelihood and impact of failure of financial institutions and pension funds, rather than prevent all failures;</a:t>
          </a:r>
        </a:p>
        <a:p>
          <a:pPr algn="just"/>
          <a:r>
            <a:rPr lang="en-US" sz="1400" dirty="0">
              <a:latin typeface="Arial" panose="020B0604020202020204" pitchFamily="34" charset="0"/>
              <a:cs typeface="Arial" panose="020B0604020202020204" pitchFamily="34" charset="0"/>
            </a:rPr>
            <a:t>To identify and address material market conduct and legislative </a:t>
          </a:r>
          <a:endParaRPr lang="en-US" sz="1400" dirty="0"/>
        </a:p>
      </dgm:t>
    </dgm:pt>
    <dgm:pt modelId="{6336F65A-2C95-4251-AE34-8270A8C4674F}" type="parTrans" cxnId="{A4F39000-90B5-49D7-9052-562D589698C7}">
      <dgm:prSet/>
      <dgm:spPr/>
      <dgm:t>
        <a:bodyPr/>
        <a:lstStyle/>
        <a:p>
          <a:endParaRPr lang="en-US"/>
        </a:p>
      </dgm:t>
    </dgm:pt>
    <dgm:pt modelId="{0753A25B-C2DD-4E12-885F-07B31F8A0573}" type="sibTrans" cxnId="{A4F39000-90B5-49D7-9052-562D589698C7}">
      <dgm:prSet/>
      <dgm:spPr/>
      <dgm:t>
        <a:bodyPr/>
        <a:lstStyle/>
        <a:p>
          <a:endParaRPr lang="en-US"/>
        </a:p>
      </dgm:t>
    </dgm:pt>
    <dgm:pt modelId="{A7E3B7FE-85AB-4E4A-9E42-728D590AE22E}">
      <dgm:prSet phldrT="[Text]" custT="1"/>
      <dgm:spPr>
        <a:solidFill>
          <a:srgbClr val="7D868C"/>
        </a:solidFill>
      </dgm:spPr>
      <dgm:t>
        <a:bodyPr/>
        <a:lstStyle/>
        <a:p>
          <a:pPr algn="just"/>
          <a:r>
            <a:rPr lang="en-US" sz="1400" b="1" dirty="0">
              <a:latin typeface="Arial" panose="020B0604020202020204" pitchFamily="34" charset="0"/>
              <a:cs typeface="Arial" panose="020B0604020202020204" pitchFamily="34" charset="0"/>
            </a:rPr>
            <a:t>4. CONSOLIDATED SUPERVISION</a:t>
          </a:r>
        </a:p>
        <a:p>
          <a:pPr algn="just"/>
          <a:r>
            <a:rPr lang="en-US" sz="1400" dirty="0">
              <a:latin typeface="Arial" panose="020B0604020202020204" pitchFamily="34" charset="0"/>
              <a:cs typeface="Arial" panose="020B0604020202020204" pitchFamily="34" charset="0"/>
            </a:rPr>
            <a:t>Financial conglomerates are supervised on a consolidated basis in conjunction with other supervisors.</a:t>
          </a:r>
          <a:endParaRPr lang="en-US" sz="1400" dirty="0"/>
        </a:p>
      </dgm:t>
    </dgm:pt>
    <dgm:pt modelId="{6E73FC3A-B986-468A-8407-A67FCC2332E7}" type="parTrans" cxnId="{AE396383-05F7-475D-91DA-C1C480D2854E}">
      <dgm:prSet/>
      <dgm:spPr/>
      <dgm:t>
        <a:bodyPr/>
        <a:lstStyle/>
        <a:p>
          <a:endParaRPr lang="en-US"/>
        </a:p>
      </dgm:t>
    </dgm:pt>
    <dgm:pt modelId="{3FAACAA5-9B71-42BE-8A29-8B09CB18C648}" type="sibTrans" cxnId="{AE396383-05F7-475D-91DA-C1C480D2854E}">
      <dgm:prSet/>
      <dgm:spPr/>
      <dgm:t>
        <a:bodyPr/>
        <a:lstStyle/>
        <a:p>
          <a:endParaRPr lang="en-US"/>
        </a:p>
      </dgm:t>
    </dgm:pt>
    <dgm:pt modelId="{28B87FE9-5369-42F0-B763-EE7B04C07A9A}">
      <dgm:prSet phldrT="[Text]" custT="1"/>
      <dgm:spPr>
        <a:solidFill>
          <a:schemeClr val="bg2">
            <a:lumMod val="50000"/>
          </a:schemeClr>
        </a:solidFill>
      </dgm:spPr>
      <dgm:t>
        <a:bodyPr/>
        <a:lstStyle/>
        <a:p>
          <a:pPr algn="just"/>
          <a:r>
            <a:rPr lang="en-US" sz="1400" b="1" dirty="0">
              <a:latin typeface="Arial" panose="020B0604020202020204" pitchFamily="34" charset="0"/>
              <a:cs typeface="Arial" panose="020B0604020202020204" pitchFamily="34" charset="0"/>
            </a:rPr>
            <a:t>5. SOUND PREDICTIVE JUDGEMENT</a:t>
          </a:r>
        </a:p>
        <a:p>
          <a:pPr algn="just"/>
          <a:r>
            <a:rPr lang="en-US" sz="1400" dirty="0">
              <a:latin typeface="Arial" panose="020B0604020202020204" pitchFamily="34" charset="0"/>
              <a:cs typeface="Arial" panose="020B0604020202020204" pitchFamily="34" charset="0"/>
            </a:rPr>
            <a:t>Sound predictive judgement in identifying and assessing risk is fundamental to the effectiveness.</a:t>
          </a:r>
        </a:p>
        <a:p>
          <a:pPr algn="just"/>
          <a:endParaRPr lang="en-US" sz="1400" dirty="0">
            <a:latin typeface="Arial" panose="020B0604020202020204" pitchFamily="34" charset="0"/>
            <a:cs typeface="Arial" panose="020B0604020202020204" pitchFamily="34" charset="0"/>
          </a:endParaRPr>
        </a:p>
        <a:p>
          <a:pPr algn="ctr"/>
          <a:endParaRPr lang="en-US" sz="1400" b="1" dirty="0">
            <a:latin typeface="Arial" panose="020B0604020202020204" pitchFamily="34" charset="0"/>
            <a:cs typeface="Arial" panose="020B0604020202020204" pitchFamily="34" charset="0"/>
          </a:endParaRPr>
        </a:p>
        <a:p>
          <a:pPr algn="ctr"/>
          <a:endParaRPr lang="en-US" sz="1400" dirty="0"/>
        </a:p>
      </dgm:t>
    </dgm:pt>
    <dgm:pt modelId="{B9906D04-C44B-4BEB-8DA4-A810729A38AA}" type="parTrans" cxnId="{2266347A-56A6-4AF4-93AD-8EB10BB8E69A}">
      <dgm:prSet/>
      <dgm:spPr/>
      <dgm:t>
        <a:bodyPr/>
        <a:lstStyle/>
        <a:p>
          <a:endParaRPr lang="en-US"/>
        </a:p>
      </dgm:t>
    </dgm:pt>
    <dgm:pt modelId="{CDB6C841-FC45-40D6-8015-231AC4EF9538}" type="sibTrans" cxnId="{2266347A-56A6-4AF4-93AD-8EB10BB8E69A}">
      <dgm:prSet/>
      <dgm:spPr/>
      <dgm:t>
        <a:bodyPr/>
        <a:lstStyle/>
        <a:p>
          <a:endParaRPr lang="en-US"/>
        </a:p>
      </dgm:t>
    </dgm:pt>
    <dgm:pt modelId="{B43E70A7-96F3-4D28-AD69-80BB9C1E636C}" type="pres">
      <dgm:prSet presAssocID="{7952C5C4-20B0-403B-A4FE-94A2CE5C5F9B}" presName="Name0" presStyleCnt="0">
        <dgm:presLayoutVars>
          <dgm:dir/>
          <dgm:resizeHandles val="exact"/>
        </dgm:presLayoutVars>
      </dgm:prSet>
      <dgm:spPr/>
    </dgm:pt>
    <dgm:pt modelId="{2E11E0F0-34AF-4019-ADCB-974DA23B3FC0}" type="pres">
      <dgm:prSet presAssocID="{7952C5C4-20B0-403B-A4FE-94A2CE5C5F9B}" presName="cycle" presStyleCnt="0"/>
      <dgm:spPr/>
    </dgm:pt>
    <dgm:pt modelId="{D559D658-2DC9-4FA7-ADD3-B645581F82A2}" type="pres">
      <dgm:prSet presAssocID="{67E3C4CA-F9D8-41EC-8818-A669B27C2711}" presName="nodeFirstNode" presStyleLbl="node1" presStyleIdx="0" presStyleCnt="5" custScaleX="177947" custScaleY="94503" custRadScaleRad="142816" custRadScaleInc="-82680">
        <dgm:presLayoutVars>
          <dgm:bulletEnabled val="1"/>
        </dgm:presLayoutVars>
      </dgm:prSet>
      <dgm:spPr/>
    </dgm:pt>
    <dgm:pt modelId="{52B3A233-0E9B-48E2-9E54-3670AF3F132A}" type="pres">
      <dgm:prSet presAssocID="{F7A0B884-74DC-448A-9FF4-7D1A084D3190}" presName="sibTransFirstNode" presStyleLbl="bgShp" presStyleIdx="0" presStyleCnt="1" custFlipVert="1" custScaleX="86456" custScaleY="818"/>
      <dgm:spPr/>
    </dgm:pt>
    <dgm:pt modelId="{FB19703C-AC4A-4607-B1CE-6719D5044349}" type="pres">
      <dgm:prSet presAssocID="{025A0788-567A-4E8A-AAB0-8C2DF03B2004}" presName="nodeFollowingNodes" presStyleLbl="node1" presStyleIdx="1" presStyleCnt="5" custScaleX="180362" custScaleY="138904" custRadScaleRad="108466" custRadScaleInc="-253780">
        <dgm:presLayoutVars>
          <dgm:bulletEnabled val="1"/>
        </dgm:presLayoutVars>
      </dgm:prSet>
      <dgm:spPr/>
    </dgm:pt>
    <dgm:pt modelId="{B80146A8-2695-43AB-AD64-4CFCCB633C0C}" type="pres">
      <dgm:prSet presAssocID="{16EBE8D1-93CB-4387-BF61-9CAA7D9D7778}" presName="nodeFollowingNodes" presStyleLbl="node1" presStyleIdx="2" presStyleCnt="5" custScaleX="175373" custScaleY="142932" custRadScaleRad="130219" custRadScaleInc="155683">
        <dgm:presLayoutVars>
          <dgm:bulletEnabled val="1"/>
        </dgm:presLayoutVars>
      </dgm:prSet>
      <dgm:spPr/>
    </dgm:pt>
    <dgm:pt modelId="{A453D21E-40B9-4797-A6E1-DC109161179D}" type="pres">
      <dgm:prSet presAssocID="{A7E3B7FE-85AB-4E4A-9E42-728D590AE22E}" presName="nodeFollowingNodes" presStyleLbl="node1" presStyleIdx="3" presStyleCnt="5" custScaleX="158345" custScaleY="133512" custRadScaleRad="145074" custRadScaleInc="-266326">
        <dgm:presLayoutVars>
          <dgm:bulletEnabled val="1"/>
        </dgm:presLayoutVars>
      </dgm:prSet>
      <dgm:spPr/>
    </dgm:pt>
    <dgm:pt modelId="{B0F684F3-E39F-4CC4-AE89-ECD7C875F096}" type="pres">
      <dgm:prSet presAssocID="{28B87FE9-5369-42F0-B763-EE7B04C07A9A}" presName="nodeFollowingNodes" presStyleLbl="node1" presStyleIdx="4" presStyleCnt="5" custScaleX="163628" custScaleY="132518" custRadScaleRad="118568" custRadScaleInc="281898">
        <dgm:presLayoutVars>
          <dgm:bulletEnabled val="1"/>
        </dgm:presLayoutVars>
      </dgm:prSet>
      <dgm:spPr/>
    </dgm:pt>
  </dgm:ptLst>
  <dgm:cxnLst>
    <dgm:cxn modelId="{A4F39000-90B5-49D7-9052-562D589698C7}" srcId="{7952C5C4-20B0-403B-A4FE-94A2CE5C5F9B}" destId="{16EBE8D1-93CB-4387-BF61-9CAA7D9D7778}" srcOrd="2" destOrd="0" parTransId="{6336F65A-2C95-4251-AE34-8270A8C4674F}" sibTransId="{0753A25B-C2DD-4E12-885F-07B31F8A0573}"/>
    <dgm:cxn modelId="{AEADBD1B-F3A8-4A7C-9D94-2EEF75EF8BE7}" type="presOf" srcId="{7952C5C4-20B0-403B-A4FE-94A2CE5C5F9B}" destId="{B43E70A7-96F3-4D28-AD69-80BB9C1E636C}" srcOrd="0" destOrd="0" presId="urn:microsoft.com/office/officeart/2005/8/layout/cycle3"/>
    <dgm:cxn modelId="{BD4FCE35-CB87-4247-9482-E2756D92321B}" type="presOf" srcId="{A7E3B7FE-85AB-4E4A-9E42-728D590AE22E}" destId="{A453D21E-40B9-4797-A6E1-DC109161179D}" srcOrd="0" destOrd="0" presId="urn:microsoft.com/office/officeart/2005/8/layout/cycle3"/>
    <dgm:cxn modelId="{1ED71637-5E80-4313-BA47-EFE892275AD8}" srcId="{7952C5C4-20B0-403B-A4FE-94A2CE5C5F9B}" destId="{025A0788-567A-4E8A-AAB0-8C2DF03B2004}" srcOrd="1" destOrd="0" parTransId="{8B2B7B33-F6F7-4C8C-9FB6-AF50F691D14C}" sibTransId="{0DE31A1A-3888-41B8-BC17-3FBAA59F7752}"/>
    <dgm:cxn modelId="{1FE0193A-BE45-44BE-8B3E-A8C5E85F631C}" type="presOf" srcId="{025A0788-567A-4E8A-AAB0-8C2DF03B2004}" destId="{FB19703C-AC4A-4607-B1CE-6719D5044349}" srcOrd="0" destOrd="0" presId="urn:microsoft.com/office/officeart/2005/8/layout/cycle3"/>
    <dgm:cxn modelId="{48489A3D-0405-498F-B18E-4229B6322307}" srcId="{7952C5C4-20B0-403B-A4FE-94A2CE5C5F9B}" destId="{67E3C4CA-F9D8-41EC-8818-A669B27C2711}" srcOrd="0" destOrd="0" parTransId="{52E6A212-1527-4D67-8623-61655AF6C206}" sibTransId="{F7A0B884-74DC-448A-9FF4-7D1A084D3190}"/>
    <dgm:cxn modelId="{D1A56061-CDDD-4918-AFC4-1E8FB08CD7C7}" type="presOf" srcId="{16EBE8D1-93CB-4387-BF61-9CAA7D9D7778}" destId="{B80146A8-2695-43AB-AD64-4CFCCB633C0C}" srcOrd="0" destOrd="0" presId="urn:microsoft.com/office/officeart/2005/8/layout/cycle3"/>
    <dgm:cxn modelId="{23680F4E-90FF-48D3-92D2-81EF94DD7EAA}" type="presOf" srcId="{67E3C4CA-F9D8-41EC-8818-A669B27C2711}" destId="{D559D658-2DC9-4FA7-ADD3-B645581F82A2}" srcOrd="0" destOrd="0" presId="urn:microsoft.com/office/officeart/2005/8/layout/cycle3"/>
    <dgm:cxn modelId="{2266347A-56A6-4AF4-93AD-8EB10BB8E69A}" srcId="{7952C5C4-20B0-403B-A4FE-94A2CE5C5F9B}" destId="{28B87FE9-5369-42F0-B763-EE7B04C07A9A}" srcOrd="4" destOrd="0" parTransId="{B9906D04-C44B-4BEB-8DA4-A810729A38AA}" sibTransId="{CDB6C841-FC45-40D6-8015-231AC4EF9538}"/>
    <dgm:cxn modelId="{AE396383-05F7-475D-91DA-C1C480D2854E}" srcId="{7952C5C4-20B0-403B-A4FE-94A2CE5C5F9B}" destId="{A7E3B7FE-85AB-4E4A-9E42-728D590AE22E}" srcOrd="3" destOrd="0" parTransId="{6E73FC3A-B986-468A-8407-A67FCC2332E7}" sibTransId="{3FAACAA5-9B71-42BE-8A29-8B09CB18C648}"/>
    <dgm:cxn modelId="{290B41E9-F0D3-4C5F-AF29-E116106D8680}" type="presOf" srcId="{28B87FE9-5369-42F0-B763-EE7B04C07A9A}" destId="{B0F684F3-E39F-4CC4-AE89-ECD7C875F096}" srcOrd="0" destOrd="0" presId="urn:microsoft.com/office/officeart/2005/8/layout/cycle3"/>
    <dgm:cxn modelId="{0F4555F1-1E6C-4E58-99F3-A25CECB2A3C8}" type="presOf" srcId="{F7A0B884-74DC-448A-9FF4-7D1A084D3190}" destId="{52B3A233-0E9B-48E2-9E54-3670AF3F132A}" srcOrd="0" destOrd="0" presId="urn:microsoft.com/office/officeart/2005/8/layout/cycle3"/>
    <dgm:cxn modelId="{504B9662-8C33-459A-A1D3-BE4CC2214FEE}" type="presParOf" srcId="{B43E70A7-96F3-4D28-AD69-80BB9C1E636C}" destId="{2E11E0F0-34AF-4019-ADCB-974DA23B3FC0}" srcOrd="0" destOrd="0" presId="urn:microsoft.com/office/officeart/2005/8/layout/cycle3"/>
    <dgm:cxn modelId="{364A1BDE-99E4-444B-88E3-2071130AFFBE}" type="presParOf" srcId="{2E11E0F0-34AF-4019-ADCB-974DA23B3FC0}" destId="{D559D658-2DC9-4FA7-ADD3-B645581F82A2}" srcOrd="0" destOrd="0" presId="urn:microsoft.com/office/officeart/2005/8/layout/cycle3"/>
    <dgm:cxn modelId="{132031D6-1847-4A2E-9184-6167FFD48216}" type="presParOf" srcId="{2E11E0F0-34AF-4019-ADCB-974DA23B3FC0}" destId="{52B3A233-0E9B-48E2-9E54-3670AF3F132A}" srcOrd="1" destOrd="0" presId="urn:microsoft.com/office/officeart/2005/8/layout/cycle3"/>
    <dgm:cxn modelId="{99FE309B-8BB2-4CCF-978E-77151C567CB8}" type="presParOf" srcId="{2E11E0F0-34AF-4019-ADCB-974DA23B3FC0}" destId="{FB19703C-AC4A-4607-B1CE-6719D5044349}" srcOrd="2" destOrd="0" presId="urn:microsoft.com/office/officeart/2005/8/layout/cycle3"/>
    <dgm:cxn modelId="{73D30D13-8D14-40B9-95F7-177FD1CFF671}" type="presParOf" srcId="{2E11E0F0-34AF-4019-ADCB-974DA23B3FC0}" destId="{B80146A8-2695-43AB-AD64-4CFCCB633C0C}" srcOrd="3" destOrd="0" presId="urn:microsoft.com/office/officeart/2005/8/layout/cycle3"/>
    <dgm:cxn modelId="{E4B90003-43A5-494E-8BF0-889EB002511F}" type="presParOf" srcId="{2E11E0F0-34AF-4019-ADCB-974DA23B3FC0}" destId="{A453D21E-40B9-4797-A6E1-DC109161179D}" srcOrd="4" destOrd="0" presId="urn:microsoft.com/office/officeart/2005/8/layout/cycle3"/>
    <dgm:cxn modelId="{F35B72A4-3E9D-417C-A39C-8B6DF6385CEE}" type="presParOf" srcId="{2E11E0F0-34AF-4019-ADCB-974DA23B3FC0}" destId="{B0F684F3-E39F-4CC4-AE89-ECD7C875F096}"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52C5C4-20B0-403B-A4FE-94A2CE5C5F9B}"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67E3C4CA-F9D8-41EC-8818-A669B27C2711}">
      <dgm:prSet phldrT="[Text]" custT="1"/>
      <dgm:spPr>
        <a:solidFill>
          <a:srgbClr val="BAA259"/>
        </a:solidFill>
      </dgm:spPr>
      <dgm:t>
        <a:bodyPr/>
        <a:lstStyle/>
        <a:p>
          <a:pPr algn="just"/>
          <a:r>
            <a:rPr lang="en-US" sz="1400" b="1" dirty="0">
              <a:latin typeface="Arial" panose="020B0604020202020204" pitchFamily="34" charset="0"/>
              <a:cs typeface="Arial" panose="020B0604020202020204" pitchFamily="34" charset="0"/>
            </a:rPr>
            <a:t>6. USE OF GOVERNANCE AND OVERSIGHT FUNCTIONS</a:t>
          </a:r>
        </a:p>
        <a:p>
          <a:pPr algn="just"/>
          <a:r>
            <a:rPr lang="en-US" sz="1400" dirty="0">
              <a:latin typeface="Arial" panose="020B0604020202020204" pitchFamily="34" charset="0"/>
              <a:cs typeface="Arial" panose="020B0604020202020204" pitchFamily="34" charset="0"/>
            </a:rPr>
            <a:t>Where appropriate, leveraging off the work of the financial institutions’ governance and oversight functions to minimize duplication of effort.</a:t>
          </a:r>
          <a:endParaRPr lang="en-US" sz="1400" dirty="0"/>
        </a:p>
      </dgm:t>
    </dgm:pt>
    <dgm:pt modelId="{52E6A212-1527-4D67-8623-61655AF6C206}" type="parTrans" cxnId="{48489A3D-0405-498F-B18E-4229B6322307}">
      <dgm:prSet/>
      <dgm:spPr/>
      <dgm:t>
        <a:bodyPr/>
        <a:lstStyle/>
        <a:p>
          <a:endParaRPr lang="en-US"/>
        </a:p>
      </dgm:t>
    </dgm:pt>
    <dgm:pt modelId="{F7A0B884-74DC-448A-9FF4-7D1A084D3190}" type="sibTrans" cxnId="{48489A3D-0405-498F-B18E-4229B6322307}">
      <dgm:prSet/>
      <dgm:spPr/>
      <dgm:t>
        <a:bodyPr/>
        <a:lstStyle/>
        <a:p>
          <a:endParaRPr lang="en-US"/>
        </a:p>
      </dgm:t>
    </dgm:pt>
    <dgm:pt modelId="{025A0788-567A-4E8A-AAB0-8C2DF03B2004}">
      <dgm:prSet phldrT="[Text]" custT="1"/>
      <dgm:spPr>
        <a:solidFill>
          <a:schemeClr val="tx1"/>
        </a:solidFill>
      </dgm:spPr>
      <dgm:t>
        <a:bodyPr/>
        <a:lstStyle/>
        <a:p>
          <a:pPr algn="just"/>
          <a:r>
            <a:rPr lang="en-US" sz="1400" b="1" dirty="0">
              <a:latin typeface="Arial" panose="020B0604020202020204" pitchFamily="34" charset="0"/>
              <a:cs typeface="Arial" panose="020B0604020202020204" pitchFamily="34" charset="0"/>
            </a:rPr>
            <a:t>7. RELIANCE ON AND USE OF WORK DONE BY EXTERNAL STAKEHOLDERS</a:t>
          </a:r>
        </a:p>
        <a:p>
          <a:pPr algn="just"/>
          <a:r>
            <a:rPr lang="en-US" sz="1400" dirty="0">
              <a:latin typeface="Arial" panose="020B0604020202020204" pitchFamily="34" charset="0"/>
              <a:cs typeface="Arial" panose="020B0604020202020204" pitchFamily="34" charset="0"/>
            </a:rPr>
            <a:t>Relies on the external auditors for the fairness of the financial statements and uses their work to modify the scope of supervision to minimize duplication of effort. Relies on actuaries for the adequacy of policy liabilities and uses their work to modify the scope of supervision of financial institutions and pension funds.</a:t>
          </a:r>
          <a:endParaRPr lang="en-US" sz="1400" dirty="0"/>
        </a:p>
      </dgm:t>
    </dgm:pt>
    <dgm:pt modelId="{8B2B7B33-F6F7-4C8C-9FB6-AF50F691D14C}" type="parTrans" cxnId="{1ED71637-5E80-4313-BA47-EFE892275AD8}">
      <dgm:prSet/>
      <dgm:spPr/>
      <dgm:t>
        <a:bodyPr/>
        <a:lstStyle/>
        <a:p>
          <a:endParaRPr lang="en-US"/>
        </a:p>
      </dgm:t>
    </dgm:pt>
    <dgm:pt modelId="{0DE31A1A-3888-41B8-BC17-3FBAA59F7752}" type="sibTrans" cxnId="{1ED71637-5E80-4313-BA47-EFE892275AD8}">
      <dgm:prSet/>
      <dgm:spPr/>
      <dgm:t>
        <a:bodyPr/>
        <a:lstStyle/>
        <a:p>
          <a:endParaRPr lang="en-US"/>
        </a:p>
      </dgm:t>
    </dgm:pt>
    <dgm:pt modelId="{16EBE8D1-93CB-4387-BF61-9CAA7D9D7778}">
      <dgm:prSet phldrT="[Text]" custT="1"/>
      <dgm:spPr>
        <a:solidFill>
          <a:schemeClr val="accent6">
            <a:lumMod val="50000"/>
          </a:schemeClr>
        </a:solidFill>
      </dgm:spPr>
      <dgm:t>
        <a:bodyPr/>
        <a:lstStyle/>
        <a:p>
          <a:pPr algn="just"/>
          <a:r>
            <a:rPr lang="en-US" sz="1400" b="1" dirty="0">
              <a:latin typeface="Arial" panose="020B0604020202020204" pitchFamily="34" charset="0"/>
              <a:cs typeface="Arial" panose="020B0604020202020204" pitchFamily="34" charset="0"/>
            </a:rPr>
            <a:t>8.  TIMELY RISK FOCUSED REPORTING</a:t>
          </a:r>
        </a:p>
        <a:p>
          <a:pPr algn="just"/>
          <a:r>
            <a:rPr lang="en-US" sz="1400" dirty="0">
              <a:latin typeface="Arial" panose="020B0604020202020204" pitchFamily="34" charset="0"/>
              <a:cs typeface="Arial" panose="020B0604020202020204" pitchFamily="34" charset="0"/>
            </a:rPr>
            <a:t>Communications of assessments and requirements to financial institutions and pension funds are risk focused and timely.</a:t>
          </a:r>
          <a:endParaRPr lang="en-US" sz="1400" dirty="0"/>
        </a:p>
      </dgm:t>
    </dgm:pt>
    <dgm:pt modelId="{6336F65A-2C95-4251-AE34-8270A8C4674F}" type="parTrans" cxnId="{A4F39000-90B5-49D7-9052-562D589698C7}">
      <dgm:prSet/>
      <dgm:spPr/>
      <dgm:t>
        <a:bodyPr/>
        <a:lstStyle/>
        <a:p>
          <a:endParaRPr lang="en-US"/>
        </a:p>
      </dgm:t>
    </dgm:pt>
    <dgm:pt modelId="{0753A25B-C2DD-4E12-885F-07B31F8A0573}" type="sibTrans" cxnId="{A4F39000-90B5-49D7-9052-562D589698C7}">
      <dgm:prSet/>
      <dgm:spPr/>
      <dgm:t>
        <a:bodyPr/>
        <a:lstStyle/>
        <a:p>
          <a:endParaRPr lang="en-US"/>
        </a:p>
      </dgm:t>
    </dgm:pt>
    <dgm:pt modelId="{A7E3B7FE-85AB-4E4A-9E42-728D590AE22E}">
      <dgm:prSet phldrT="[Text]" custT="1"/>
      <dgm:spPr>
        <a:solidFill>
          <a:srgbClr val="7D868C"/>
        </a:solidFill>
      </dgm:spPr>
      <dgm:t>
        <a:bodyPr/>
        <a:lstStyle/>
        <a:p>
          <a:pPr algn="just"/>
          <a:r>
            <a:rPr lang="en-US" sz="1400" b="1" dirty="0">
              <a:latin typeface="Arial" panose="020B0604020202020204" pitchFamily="34" charset="0"/>
              <a:cs typeface="Arial" panose="020B0604020202020204" pitchFamily="34" charset="0"/>
            </a:rPr>
            <a:t>9.  CONTINUOUS AND DYNAMIC</a:t>
          </a:r>
        </a:p>
        <a:p>
          <a:pPr algn="just"/>
          <a:r>
            <a:rPr lang="en-US" sz="1400" dirty="0">
              <a:latin typeface="Arial" panose="020B0604020202020204" pitchFamily="34" charset="0"/>
              <a:cs typeface="Arial" panose="020B0604020202020204" pitchFamily="34" charset="0"/>
            </a:rPr>
            <a:t>Supervision is continuous and dynamic. It requires monitoring and identifying changes in risks, arising both from the financial institutions and pension funds and their operating environments, and readily assessing their impact on the risk profiles of financial institutions and pension funds and dynamically adjusting supervisory priorities as warranted for timely intervention.</a:t>
          </a:r>
          <a:endParaRPr lang="en-US" sz="1400" dirty="0"/>
        </a:p>
      </dgm:t>
    </dgm:pt>
    <dgm:pt modelId="{6E73FC3A-B986-468A-8407-A67FCC2332E7}" type="parTrans" cxnId="{AE396383-05F7-475D-91DA-C1C480D2854E}">
      <dgm:prSet/>
      <dgm:spPr/>
      <dgm:t>
        <a:bodyPr/>
        <a:lstStyle/>
        <a:p>
          <a:endParaRPr lang="en-US"/>
        </a:p>
      </dgm:t>
    </dgm:pt>
    <dgm:pt modelId="{3FAACAA5-9B71-42BE-8A29-8B09CB18C648}" type="sibTrans" cxnId="{AE396383-05F7-475D-91DA-C1C480D2854E}">
      <dgm:prSet/>
      <dgm:spPr/>
      <dgm:t>
        <a:bodyPr/>
        <a:lstStyle/>
        <a:p>
          <a:endParaRPr lang="en-US"/>
        </a:p>
      </dgm:t>
    </dgm:pt>
    <dgm:pt modelId="{28B87FE9-5369-42F0-B763-EE7B04C07A9A}">
      <dgm:prSet phldrT="[Text]" custT="1"/>
      <dgm:spPr>
        <a:solidFill>
          <a:schemeClr val="bg2">
            <a:lumMod val="50000"/>
          </a:schemeClr>
        </a:solidFill>
      </dgm:spPr>
      <dgm:t>
        <a:bodyPr/>
        <a:lstStyle/>
        <a:p>
          <a:pPr algn="just"/>
          <a:r>
            <a:rPr lang="en-US" sz="1400" b="1" dirty="0">
              <a:latin typeface="Arial" panose="020B0604020202020204" pitchFamily="34" charset="0"/>
              <a:cs typeface="Arial" panose="020B0604020202020204" pitchFamily="34" charset="0"/>
            </a:rPr>
            <a:t>10.  ALLOCATION OF RESOURCES</a:t>
          </a:r>
        </a:p>
        <a:p>
          <a:pPr algn="just"/>
          <a:r>
            <a:rPr lang="en-US" sz="1400" dirty="0">
              <a:latin typeface="Arial" panose="020B0604020202020204" pitchFamily="34" charset="0"/>
              <a:cs typeface="Arial" panose="020B0604020202020204" pitchFamily="34" charset="0"/>
            </a:rPr>
            <a:t>Allocates supervisory resources based on risk profiles of financial institutions and pension funds, and their systemic importance.</a:t>
          </a:r>
          <a:endParaRPr lang="en-US" sz="1400" b="1" dirty="0">
            <a:latin typeface="Arial" panose="020B0604020202020204" pitchFamily="34" charset="0"/>
            <a:cs typeface="Arial" panose="020B0604020202020204" pitchFamily="34" charset="0"/>
          </a:endParaRPr>
        </a:p>
        <a:p>
          <a:pPr algn="ctr"/>
          <a:endParaRPr lang="en-US" sz="1400" dirty="0"/>
        </a:p>
      </dgm:t>
    </dgm:pt>
    <dgm:pt modelId="{B9906D04-C44B-4BEB-8DA4-A810729A38AA}" type="parTrans" cxnId="{2266347A-56A6-4AF4-93AD-8EB10BB8E69A}">
      <dgm:prSet/>
      <dgm:spPr/>
      <dgm:t>
        <a:bodyPr/>
        <a:lstStyle/>
        <a:p>
          <a:endParaRPr lang="en-US"/>
        </a:p>
      </dgm:t>
    </dgm:pt>
    <dgm:pt modelId="{CDB6C841-FC45-40D6-8015-231AC4EF9538}" type="sibTrans" cxnId="{2266347A-56A6-4AF4-93AD-8EB10BB8E69A}">
      <dgm:prSet/>
      <dgm:spPr/>
      <dgm:t>
        <a:bodyPr/>
        <a:lstStyle/>
        <a:p>
          <a:endParaRPr lang="en-US"/>
        </a:p>
      </dgm:t>
    </dgm:pt>
    <dgm:pt modelId="{B43E70A7-96F3-4D28-AD69-80BB9C1E636C}" type="pres">
      <dgm:prSet presAssocID="{7952C5C4-20B0-403B-A4FE-94A2CE5C5F9B}" presName="Name0" presStyleCnt="0">
        <dgm:presLayoutVars>
          <dgm:dir/>
          <dgm:resizeHandles val="exact"/>
        </dgm:presLayoutVars>
      </dgm:prSet>
      <dgm:spPr/>
    </dgm:pt>
    <dgm:pt modelId="{2E11E0F0-34AF-4019-ADCB-974DA23B3FC0}" type="pres">
      <dgm:prSet presAssocID="{7952C5C4-20B0-403B-A4FE-94A2CE5C5F9B}" presName="cycle" presStyleCnt="0"/>
      <dgm:spPr/>
    </dgm:pt>
    <dgm:pt modelId="{D559D658-2DC9-4FA7-ADD3-B645581F82A2}" type="pres">
      <dgm:prSet presAssocID="{67E3C4CA-F9D8-41EC-8818-A669B27C2711}" presName="nodeFirstNode" presStyleLbl="node1" presStyleIdx="0" presStyleCnt="5" custScaleX="177947" custScaleY="94503" custRadScaleRad="142816" custRadScaleInc="-82680">
        <dgm:presLayoutVars>
          <dgm:bulletEnabled val="1"/>
        </dgm:presLayoutVars>
      </dgm:prSet>
      <dgm:spPr/>
    </dgm:pt>
    <dgm:pt modelId="{52B3A233-0E9B-48E2-9E54-3670AF3F132A}" type="pres">
      <dgm:prSet presAssocID="{F7A0B884-74DC-448A-9FF4-7D1A084D3190}" presName="sibTransFirstNode" presStyleLbl="bgShp" presStyleIdx="0" presStyleCnt="1" custFlipVert="1" custScaleX="86456" custScaleY="818"/>
      <dgm:spPr/>
    </dgm:pt>
    <dgm:pt modelId="{FB19703C-AC4A-4607-B1CE-6719D5044349}" type="pres">
      <dgm:prSet presAssocID="{025A0788-567A-4E8A-AAB0-8C2DF03B2004}" presName="nodeFollowingNodes" presStyleLbl="node1" presStyleIdx="1" presStyleCnt="5" custScaleX="180362" custScaleY="138904" custRadScaleRad="108466" custRadScaleInc="-253780">
        <dgm:presLayoutVars>
          <dgm:bulletEnabled val="1"/>
        </dgm:presLayoutVars>
      </dgm:prSet>
      <dgm:spPr/>
    </dgm:pt>
    <dgm:pt modelId="{B80146A8-2695-43AB-AD64-4CFCCB633C0C}" type="pres">
      <dgm:prSet presAssocID="{16EBE8D1-93CB-4387-BF61-9CAA7D9D7778}" presName="nodeFollowingNodes" presStyleLbl="node1" presStyleIdx="2" presStyleCnt="5" custScaleX="175373" custScaleY="142932" custRadScaleRad="130219" custRadScaleInc="155683">
        <dgm:presLayoutVars>
          <dgm:bulletEnabled val="1"/>
        </dgm:presLayoutVars>
      </dgm:prSet>
      <dgm:spPr/>
    </dgm:pt>
    <dgm:pt modelId="{A453D21E-40B9-4797-A6E1-DC109161179D}" type="pres">
      <dgm:prSet presAssocID="{A7E3B7FE-85AB-4E4A-9E42-728D590AE22E}" presName="nodeFollowingNodes" presStyleLbl="node1" presStyleIdx="3" presStyleCnt="5" custScaleX="184203" custScaleY="152370" custRadScaleRad="145074" custRadScaleInc="-266326">
        <dgm:presLayoutVars>
          <dgm:bulletEnabled val="1"/>
        </dgm:presLayoutVars>
      </dgm:prSet>
      <dgm:spPr/>
    </dgm:pt>
    <dgm:pt modelId="{B0F684F3-E39F-4CC4-AE89-ECD7C875F096}" type="pres">
      <dgm:prSet presAssocID="{28B87FE9-5369-42F0-B763-EE7B04C07A9A}" presName="nodeFollowingNodes" presStyleLbl="node1" presStyleIdx="4" presStyleCnt="5" custScaleX="163628" custScaleY="132518" custRadScaleRad="118568" custRadScaleInc="281898">
        <dgm:presLayoutVars>
          <dgm:bulletEnabled val="1"/>
        </dgm:presLayoutVars>
      </dgm:prSet>
      <dgm:spPr/>
    </dgm:pt>
  </dgm:ptLst>
  <dgm:cxnLst>
    <dgm:cxn modelId="{A4F39000-90B5-49D7-9052-562D589698C7}" srcId="{7952C5C4-20B0-403B-A4FE-94A2CE5C5F9B}" destId="{16EBE8D1-93CB-4387-BF61-9CAA7D9D7778}" srcOrd="2" destOrd="0" parTransId="{6336F65A-2C95-4251-AE34-8270A8C4674F}" sibTransId="{0753A25B-C2DD-4E12-885F-07B31F8A0573}"/>
    <dgm:cxn modelId="{AEADBD1B-F3A8-4A7C-9D94-2EEF75EF8BE7}" type="presOf" srcId="{7952C5C4-20B0-403B-A4FE-94A2CE5C5F9B}" destId="{B43E70A7-96F3-4D28-AD69-80BB9C1E636C}" srcOrd="0" destOrd="0" presId="urn:microsoft.com/office/officeart/2005/8/layout/cycle3"/>
    <dgm:cxn modelId="{BD4FCE35-CB87-4247-9482-E2756D92321B}" type="presOf" srcId="{A7E3B7FE-85AB-4E4A-9E42-728D590AE22E}" destId="{A453D21E-40B9-4797-A6E1-DC109161179D}" srcOrd="0" destOrd="0" presId="urn:microsoft.com/office/officeart/2005/8/layout/cycle3"/>
    <dgm:cxn modelId="{1ED71637-5E80-4313-BA47-EFE892275AD8}" srcId="{7952C5C4-20B0-403B-A4FE-94A2CE5C5F9B}" destId="{025A0788-567A-4E8A-AAB0-8C2DF03B2004}" srcOrd="1" destOrd="0" parTransId="{8B2B7B33-F6F7-4C8C-9FB6-AF50F691D14C}" sibTransId="{0DE31A1A-3888-41B8-BC17-3FBAA59F7752}"/>
    <dgm:cxn modelId="{1FE0193A-BE45-44BE-8B3E-A8C5E85F631C}" type="presOf" srcId="{025A0788-567A-4E8A-AAB0-8C2DF03B2004}" destId="{FB19703C-AC4A-4607-B1CE-6719D5044349}" srcOrd="0" destOrd="0" presId="urn:microsoft.com/office/officeart/2005/8/layout/cycle3"/>
    <dgm:cxn modelId="{48489A3D-0405-498F-B18E-4229B6322307}" srcId="{7952C5C4-20B0-403B-A4FE-94A2CE5C5F9B}" destId="{67E3C4CA-F9D8-41EC-8818-A669B27C2711}" srcOrd="0" destOrd="0" parTransId="{52E6A212-1527-4D67-8623-61655AF6C206}" sibTransId="{F7A0B884-74DC-448A-9FF4-7D1A084D3190}"/>
    <dgm:cxn modelId="{D1A56061-CDDD-4918-AFC4-1E8FB08CD7C7}" type="presOf" srcId="{16EBE8D1-93CB-4387-BF61-9CAA7D9D7778}" destId="{B80146A8-2695-43AB-AD64-4CFCCB633C0C}" srcOrd="0" destOrd="0" presId="urn:microsoft.com/office/officeart/2005/8/layout/cycle3"/>
    <dgm:cxn modelId="{23680F4E-90FF-48D3-92D2-81EF94DD7EAA}" type="presOf" srcId="{67E3C4CA-F9D8-41EC-8818-A669B27C2711}" destId="{D559D658-2DC9-4FA7-ADD3-B645581F82A2}" srcOrd="0" destOrd="0" presId="urn:microsoft.com/office/officeart/2005/8/layout/cycle3"/>
    <dgm:cxn modelId="{2266347A-56A6-4AF4-93AD-8EB10BB8E69A}" srcId="{7952C5C4-20B0-403B-A4FE-94A2CE5C5F9B}" destId="{28B87FE9-5369-42F0-B763-EE7B04C07A9A}" srcOrd="4" destOrd="0" parTransId="{B9906D04-C44B-4BEB-8DA4-A810729A38AA}" sibTransId="{CDB6C841-FC45-40D6-8015-231AC4EF9538}"/>
    <dgm:cxn modelId="{AE396383-05F7-475D-91DA-C1C480D2854E}" srcId="{7952C5C4-20B0-403B-A4FE-94A2CE5C5F9B}" destId="{A7E3B7FE-85AB-4E4A-9E42-728D590AE22E}" srcOrd="3" destOrd="0" parTransId="{6E73FC3A-B986-468A-8407-A67FCC2332E7}" sibTransId="{3FAACAA5-9B71-42BE-8A29-8B09CB18C648}"/>
    <dgm:cxn modelId="{290B41E9-F0D3-4C5F-AF29-E116106D8680}" type="presOf" srcId="{28B87FE9-5369-42F0-B763-EE7B04C07A9A}" destId="{B0F684F3-E39F-4CC4-AE89-ECD7C875F096}" srcOrd="0" destOrd="0" presId="urn:microsoft.com/office/officeart/2005/8/layout/cycle3"/>
    <dgm:cxn modelId="{0F4555F1-1E6C-4E58-99F3-A25CECB2A3C8}" type="presOf" srcId="{F7A0B884-74DC-448A-9FF4-7D1A084D3190}" destId="{52B3A233-0E9B-48E2-9E54-3670AF3F132A}" srcOrd="0" destOrd="0" presId="urn:microsoft.com/office/officeart/2005/8/layout/cycle3"/>
    <dgm:cxn modelId="{504B9662-8C33-459A-A1D3-BE4CC2214FEE}" type="presParOf" srcId="{B43E70A7-96F3-4D28-AD69-80BB9C1E636C}" destId="{2E11E0F0-34AF-4019-ADCB-974DA23B3FC0}" srcOrd="0" destOrd="0" presId="urn:microsoft.com/office/officeart/2005/8/layout/cycle3"/>
    <dgm:cxn modelId="{364A1BDE-99E4-444B-88E3-2071130AFFBE}" type="presParOf" srcId="{2E11E0F0-34AF-4019-ADCB-974DA23B3FC0}" destId="{D559D658-2DC9-4FA7-ADD3-B645581F82A2}" srcOrd="0" destOrd="0" presId="urn:microsoft.com/office/officeart/2005/8/layout/cycle3"/>
    <dgm:cxn modelId="{132031D6-1847-4A2E-9184-6167FFD48216}" type="presParOf" srcId="{2E11E0F0-34AF-4019-ADCB-974DA23B3FC0}" destId="{52B3A233-0E9B-48E2-9E54-3670AF3F132A}" srcOrd="1" destOrd="0" presId="urn:microsoft.com/office/officeart/2005/8/layout/cycle3"/>
    <dgm:cxn modelId="{99FE309B-8BB2-4CCF-978E-77151C567CB8}" type="presParOf" srcId="{2E11E0F0-34AF-4019-ADCB-974DA23B3FC0}" destId="{FB19703C-AC4A-4607-B1CE-6719D5044349}" srcOrd="2" destOrd="0" presId="urn:microsoft.com/office/officeart/2005/8/layout/cycle3"/>
    <dgm:cxn modelId="{73D30D13-8D14-40B9-95F7-177FD1CFF671}" type="presParOf" srcId="{2E11E0F0-34AF-4019-ADCB-974DA23B3FC0}" destId="{B80146A8-2695-43AB-AD64-4CFCCB633C0C}" srcOrd="3" destOrd="0" presId="urn:microsoft.com/office/officeart/2005/8/layout/cycle3"/>
    <dgm:cxn modelId="{E4B90003-43A5-494E-8BF0-889EB002511F}" type="presParOf" srcId="{2E11E0F0-34AF-4019-ADCB-974DA23B3FC0}" destId="{A453D21E-40B9-4797-A6E1-DC109161179D}" srcOrd="4" destOrd="0" presId="urn:microsoft.com/office/officeart/2005/8/layout/cycle3"/>
    <dgm:cxn modelId="{F35B72A4-3E9D-417C-A39C-8B6DF6385CEE}" type="presParOf" srcId="{2E11E0F0-34AF-4019-ADCB-974DA23B3FC0}" destId="{B0F684F3-E39F-4CC4-AE89-ECD7C875F096}"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B0FCEFE-3E86-4F29-92BE-26A6F8903EE5}"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US"/>
        </a:p>
      </dgm:t>
    </dgm:pt>
    <dgm:pt modelId="{3E00CCAF-7568-4339-99DF-CE55E05849A4}">
      <dgm:prSet phldrT="[Text]" custT="1"/>
      <dgm:spPr/>
      <dgm:t>
        <a:bodyPr/>
        <a:lstStyle/>
        <a:p>
          <a:r>
            <a:rPr lang="en-US" sz="1600" b="1" dirty="0">
              <a:latin typeface="Arial" panose="020B0604020202020204" pitchFamily="34" charset="0"/>
              <a:cs typeface="Arial" panose="020B0604020202020204" pitchFamily="34" charset="0"/>
            </a:rPr>
            <a:t>Economic</a:t>
          </a:r>
        </a:p>
      </dgm:t>
    </dgm:pt>
    <dgm:pt modelId="{0F786E55-FAAD-4A05-B396-6FB313BEC27A}" type="parTrans" cxnId="{CD1EE50D-7CEA-40BF-9761-0F772AD53CB0}">
      <dgm:prSet/>
      <dgm:spPr/>
      <dgm:t>
        <a:bodyPr/>
        <a:lstStyle/>
        <a:p>
          <a:endParaRPr lang="en-US"/>
        </a:p>
      </dgm:t>
    </dgm:pt>
    <dgm:pt modelId="{FC324632-2484-4485-9889-30466529A3F8}" type="sibTrans" cxnId="{CD1EE50D-7CEA-40BF-9761-0F772AD53CB0}">
      <dgm:prSet/>
      <dgm:spPr/>
      <dgm:t>
        <a:bodyPr/>
        <a:lstStyle/>
        <a:p>
          <a:endParaRPr lang="en-US"/>
        </a:p>
      </dgm:t>
    </dgm:pt>
    <dgm:pt modelId="{7021BD0F-C74D-45FD-A685-0F2BD6D80D4E}">
      <dgm:prSet phldrT="[Text]" custT="1"/>
      <dgm:spPr/>
      <dgm:t>
        <a:bodyPr/>
        <a:lstStyle/>
        <a:p>
          <a:r>
            <a:rPr lang="en-US" sz="1600" b="1" dirty="0">
              <a:latin typeface="Arial" panose="020B0604020202020204" pitchFamily="34" charset="0"/>
              <a:cs typeface="Arial" panose="020B0604020202020204" pitchFamily="34" charset="0"/>
            </a:rPr>
            <a:t>Social</a:t>
          </a:r>
        </a:p>
      </dgm:t>
    </dgm:pt>
    <dgm:pt modelId="{95676A2D-FF88-410F-9193-2578AF6D0B76}" type="parTrans" cxnId="{3AB6A0E4-2010-4290-B66E-E61E0C4B472B}">
      <dgm:prSet/>
      <dgm:spPr/>
      <dgm:t>
        <a:bodyPr/>
        <a:lstStyle/>
        <a:p>
          <a:endParaRPr lang="en-US"/>
        </a:p>
      </dgm:t>
    </dgm:pt>
    <dgm:pt modelId="{4B58A16F-81DB-432E-B94B-300D89B77EF3}" type="sibTrans" cxnId="{3AB6A0E4-2010-4290-B66E-E61E0C4B472B}">
      <dgm:prSet/>
      <dgm:spPr/>
      <dgm:t>
        <a:bodyPr/>
        <a:lstStyle/>
        <a:p>
          <a:endParaRPr lang="en-US"/>
        </a:p>
      </dgm:t>
    </dgm:pt>
    <dgm:pt modelId="{865067C9-FC06-4A54-9FFB-462C63A3B7BC}">
      <dgm:prSet phldrT="[Text]" custT="1"/>
      <dgm:spPr/>
      <dgm:t>
        <a:bodyPr/>
        <a:lstStyle/>
        <a:p>
          <a:r>
            <a:rPr lang="en-US" sz="1600" b="1" dirty="0">
              <a:latin typeface="Arial" panose="020B0604020202020204" pitchFamily="34" charset="0"/>
              <a:cs typeface="Arial" panose="020B0604020202020204" pitchFamily="34" charset="0"/>
            </a:rPr>
            <a:t>Demographic</a:t>
          </a:r>
        </a:p>
      </dgm:t>
    </dgm:pt>
    <dgm:pt modelId="{771690A0-96A5-46BF-A7D8-EBBCDC8658C2}" type="parTrans" cxnId="{BBD0337E-0CC7-4FFD-BEA8-B6E6062ABC5A}">
      <dgm:prSet/>
      <dgm:spPr/>
      <dgm:t>
        <a:bodyPr/>
        <a:lstStyle/>
        <a:p>
          <a:endParaRPr lang="en-US"/>
        </a:p>
      </dgm:t>
    </dgm:pt>
    <dgm:pt modelId="{43572071-E0F9-4BC9-B19C-503B571CDDEE}" type="sibTrans" cxnId="{BBD0337E-0CC7-4FFD-BEA8-B6E6062ABC5A}">
      <dgm:prSet/>
      <dgm:spPr/>
      <dgm:t>
        <a:bodyPr/>
        <a:lstStyle/>
        <a:p>
          <a:endParaRPr lang="en-US"/>
        </a:p>
      </dgm:t>
    </dgm:pt>
    <dgm:pt modelId="{285CF4CA-F48D-4344-88AD-77F465A8BB92}">
      <dgm:prSet/>
      <dgm:spPr/>
      <dgm:t>
        <a:bodyPr/>
        <a:lstStyle/>
        <a:p>
          <a:endParaRPr lang="en-US" dirty="0"/>
        </a:p>
      </dgm:t>
    </dgm:pt>
    <dgm:pt modelId="{BE83EB42-C765-44A7-AD9E-42529FEA0A8B}" type="parTrans" cxnId="{5AE827F6-8A54-4EC5-AB43-FC721AA02AB6}">
      <dgm:prSet/>
      <dgm:spPr/>
      <dgm:t>
        <a:bodyPr/>
        <a:lstStyle/>
        <a:p>
          <a:endParaRPr lang="en-US"/>
        </a:p>
      </dgm:t>
    </dgm:pt>
    <dgm:pt modelId="{EAA0CCBD-6B0D-42EA-B089-051168D263F6}" type="sibTrans" cxnId="{5AE827F6-8A54-4EC5-AB43-FC721AA02AB6}">
      <dgm:prSet/>
      <dgm:spPr/>
      <dgm:t>
        <a:bodyPr/>
        <a:lstStyle/>
        <a:p>
          <a:endParaRPr lang="en-US"/>
        </a:p>
      </dgm:t>
    </dgm:pt>
    <dgm:pt modelId="{D2D06D22-F69A-4FF1-9056-F37EFD0006E5}">
      <dgm:prSet/>
      <dgm:spPr/>
      <dgm:t>
        <a:bodyPr/>
        <a:lstStyle/>
        <a:p>
          <a:endParaRPr lang="en-US" dirty="0"/>
        </a:p>
      </dgm:t>
    </dgm:pt>
    <dgm:pt modelId="{C2F7FE0A-AE0C-468C-9249-6924835CAE27}" type="parTrans" cxnId="{6DA4793B-F205-4ADD-A8AF-0ABE55DD955D}">
      <dgm:prSet/>
      <dgm:spPr/>
      <dgm:t>
        <a:bodyPr/>
        <a:lstStyle/>
        <a:p>
          <a:endParaRPr lang="en-US"/>
        </a:p>
      </dgm:t>
    </dgm:pt>
    <dgm:pt modelId="{AC787E4D-F673-4FF7-8368-2FF735C896A3}" type="sibTrans" cxnId="{6DA4793B-F205-4ADD-A8AF-0ABE55DD955D}">
      <dgm:prSet/>
      <dgm:spPr/>
      <dgm:t>
        <a:bodyPr/>
        <a:lstStyle/>
        <a:p>
          <a:endParaRPr lang="en-US"/>
        </a:p>
      </dgm:t>
    </dgm:pt>
    <dgm:pt modelId="{56324FE1-AB59-4C2C-B665-501C34E18FA6}" type="pres">
      <dgm:prSet presAssocID="{FB0FCEFE-3E86-4F29-92BE-26A6F8903EE5}" presName="Name0" presStyleCnt="0">
        <dgm:presLayoutVars>
          <dgm:chMax val="7"/>
          <dgm:chPref val="7"/>
          <dgm:dir/>
          <dgm:animLvl val="lvl"/>
        </dgm:presLayoutVars>
      </dgm:prSet>
      <dgm:spPr/>
    </dgm:pt>
    <dgm:pt modelId="{B135CD67-0C2E-47D4-A7B0-D81AD3A78EF0}" type="pres">
      <dgm:prSet presAssocID="{3E00CCAF-7568-4339-99DF-CE55E05849A4}" presName="Accent1" presStyleCnt="0"/>
      <dgm:spPr/>
    </dgm:pt>
    <dgm:pt modelId="{4D9EC555-F6EE-4914-9B75-E90C0D2A175F}" type="pres">
      <dgm:prSet presAssocID="{3E00CCAF-7568-4339-99DF-CE55E05849A4}" presName="Accent" presStyleLbl="node1" presStyleIdx="0" presStyleCnt="5"/>
      <dgm:spPr>
        <a:solidFill>
          <a:schemeClr val="bg1">
            <a:lumMod val="50000"/>
          </a:schemeClr>
        </a:solidFill>
      </dgm:spPr>
    </dgm:pt>
    <dgm:pt modelId="{393C68E2-DAFB-46C7-AA47-29DA743BC122}" type="pres">
      <dgm:prSet presAssocID="{3E00CCAF-7568-4339-99DF-CE55E05849A4}" presName="Parent1" presStyleLbl="revTx" presStyleIdx="0" presStyleCnt="5" custScaleX="138251">
        <dgm:presLayoutVars>
          <dgm:chMax val="1"/>
          <dgm:chPref val="1"/>
          <dgm:bulletEnabled val="1"/>
        </dgm:presLayoutVars>
      </dgm:prSet>
      <dgm:spPr/>
    </dgm:pt>
    <dgm:pt modelId="{3D71D177-95E5-4195-AAC3-89DF87CCDB12}" type="pres">
      <dgm:prSet presAssocID="{7021BD0F-C74D-45FD-A685-0F2BD6D80D4E}" presName="Accent2" presStyleCnt="0"/>
      <dgm:spPr/>
    </dgm:pt>
    <dgm:pt modelId="{F5BDED8B-E580-49D9-8D8F-7607C4A0D1C3}" type="pres">
      <dgm:prSet presAssocID="{7021BD0F-C74D-45FD-A685-0F2BD6D80D4E}" presName="Accent" presStyleLbl="node1" presStyleIdx="1" presStyleCnt="5"/>
      <dgm:spPr>
        <a:solidFill>
          <a:srgbClr val="262626"/>
        </a:solidFill>
      </dgm:spPr>
    </dgm:pt>
    <dgm:pt modelId="{8D0D984B-06C3-4BC4-AFB3-C792C124F63B}" type="pres">
      <dgm:prSet presAssocID="{7021BD0F-C74D-45FD-A685-0F2BD6D80D4E}" presName="Parent2" presStyleLbl="revTx" presStyleIdx="1" presStyleCnt="5">
        <dgm:presLayoutVars>
          <dgm:chMax val="1"/>
          <dgm:chPref val="1"/>
          <dgm:bulletEnabled val="1"/>
        </dgm:presLayoutVars>
      </dgm:prSet>
      <dgm:spPr/>
    </dgm:pt>
    <dgm:pt modelId="{F9C37631-DA8D-4C1B-A6A6-5E2412642068}" type="pres">
      <dgm:prSet presAssocID="{865067C9-FC06-4A54-9FFB-462C63A3B7BC}" presName="Accent3" presStyleCnt="0"/>
      <dgm:spPr/>
    </dgm:pt>
    <dgm:pt modelId="{C2C59F1C-169B-40FE-9AE7-897B930B1AAE}" type="pres">
      <dgm:prSet presAssocID="{865067C9-FC06-4A54-9FFB-462C63A3B7BC}" presName="Accent" presStyleLbl="node1" presStyleIdx="2" presStyleCnt="5"/>
      <dgm:spPr>
        <a:solidFill>
          <a:srgbClr val="BAA259"/>
        </a:solidFill>
      </dgm:spPr>
    </dgm:pt>
    <dgm:pt modelId="{1D6A249C-0765-4ED7-99A0-03C27617EEF4}" type="pres">
      <dgm:prSet presAssocID="{865067C9-FC06-4A54-9FFB-462C63A3B7BC}" presName="Parent3" presStyleLbl="revTx" presStyleIdx="2" presStyleCnt="5" custScaleX="160961" custScaleY="61271" custLinFactNeighborX="-36514" custLinFactNeighborY="-19235">
        <dgm:presLayoutVars>
          <dgm:chMax val="1"/>
          <dgm:chPref val="1"/>
          <dgm:bulletEnabled val="1"/>
        </dgm:presLayoutVars>
      </dgm:prSet>
      <dgm:spPr/>
    </dgm:pt>
    <dgm:pt modelId="{6960F660-99D9-44B5-9366-58D009D89785}" type="pres">
      <dgm:prSet presAssocID="{285CF4CA-F48D-4344-88AD-77F465A8BB92}" presName="Accent4" presStyleCnt="0"/>
      <dgm:spPr/>
    </dgm:pt>
    <dgm:pt modelId="{616314AC-0B00-47CE-82B0-41B8D7A1A1CE}" type="pres">
      <dgm:prSet presAssocID="{285CF4CA-F48D-4344-88AD-77F465A8BB92}" presName="Accent" presStyleLbl="node1" presStyleIdx="3" presStyleCnt="5"/>
      <dgm:spPr>
        <a:solidFill>
          <a:schemeClr val="accent6">
            <a:lumMod val="50000"/>
          </a:schemeClr>
        </a:solidFill>
      </dgm:spPr>
    </dgm:pt>
    <dgm:pt modelId="{B73A1A70-A535-46CF-A01B-C1638B16790E}" type="pres">
      <dgm:prSet presAssocID="{285CF4CA-F48D-4344-88AD-77F465A8BB92}" presName="Parent4" presStyleLbl="revTx" presStyleIdx="3" presStyleCnt="5">
        <dgm:presLayoutVars>
          <dgm:chMax val="1"/>
          <dgm:chPref val="1"/>
          <dgm:bulletEnabled val="1"/>
        </dgm:presLayoutVars>
      </dgm:prSet>
      <dgm:spPr/>
    </dgm:pt>
    <dgm:pt modelId="{1147221C-9B46-4818-AFF8-FD194F046213}" type="pres">
      <dgm:prSet presAssocID="{D2D06D22-F69A-4FF1-9056-F37EFD0006E5}" presName="Accent5" presStyleCnt="0"/>
      <dgm:spPr/>
    </dgm:pt>
    <dgm:pt modelId="{83E23964-F8DD-43D2-8A99-0E30C5F4D2CA}" type="pres">
      <dgm:prSet presAssocID="{D2D06D22-F69A-4FF1-9056-F37EFD0006E5}" presName="Accent" presStyleLbl="node1" presStyleIdx="4" presStyleCnt="5"/>
      <dgm:spPr>
        <a:solidFill>
          <a:schemeClr val="bg1">
            <a:lumMod val="50000"/>
          </a:schemeClr>
        </a:solidFill>
      </dgm:spPr>
    </dgm:pt>
    <dgm:pt modelId="{9CDEC66A-4D59-4155-87CC-B3F22B16B769}" type="pres">
      <dgm:prSet presAssocID="{D2D06D22-F69A-4FF1-9056-F37EFD0006E5}" presName="Parent5" presStyleLbl="revTx" presStyleIdx="4" presStyleCnt="5">
        <dgm:presLayoutVars>
          <dgm:chMax val="1"/>
          <dgm:chPref val="1"/>
          <dgm:bulletEnabled val="1"/>
        </dgm:presLayoutVars>
      </dgm:prSet>
      <dgm:spPr/>
    </dgm:pt>
  </dgm:ptLst>
  <dgm:cxnLst>
    <dgm:cxn modelId="{8747EA05-B782-4244-8436-030546EA5769}" type="presOf" srcId="{3E00CCAF-7568-4339-99DF-CE55E05849A4}" destId="{393C68E2-DAFB-46C7-AA47-29DA743BC122}" srcOrd="0" destOrd="0" presId="urn:microsoft.com/office/officeart/2009/layout/CircleArrowProcess"/>
    <dgm:cxn modelId="{CD1EE50D-7CEA-40BF-9761-0F772AD53CB0}" srcId="{FB0FCEFE-3E86-4F29-92BE-26A6F8903EE5}" destId="{3E00CCAF-7568-4339-99DF-CE55E05849A4}" srcOrd="0" destOrd="0" parTransId="{0F786E55-FAAD-4A05-B396-6FB313BEC27A}" sibTransId="{FC324632-2484-4485-9889-30466529A3F8}"/>
    <dgm:cxn modelId="{375C7D17-5284-4AB4-8E99-74FAE4FF3BB2}" type="presOf" srcId="{7021BD0F-C74D-45FD-A685-0F2BD6D80D4E}" destId="{8D0D984B-06C3-4BC4-AFB3-C792C124F63B}" srcOrd="0" destOrd="0" presId="urn:microsoft.com/office/officeart/2009/layout/CircleArrowProcess"/>
    <dgm:cxn modelId="{E8C4D22D-E173-4A0A-9C97-0376CA468267}" type="presOf" srcId="{865067C9-FC06-4A54-9FFB-462C63A3B7BC}" destId="{1D6A249C-0765-4ED7-99A0-03C27617EEF4}" srcOrd="0" destOrd="0" presId="urn:microsoft.com/office/officeart/2009/layout/CircleArrowProcess"/>
    <dgm:cxn modelId="{6DA4793B-F205-4ADD-A8AF-0ABE55DD955D}" srcId="{FB0FCEFE-3E86-4F29-92BE-26A6F8903EE5}" destId="{D2D06D22-F69A-4FF1-9056-F37EFD0006E5}" srcOrd="4" destOrd="0" parTransId="{C2F7FE0A-AE0C-468C-9249-6924835CAE27}" sibTransId="{AC787E4D-F673-4FF7-8368-2FF735C896A3}"/>
    <dgm:cxn modelId="{5C513261-9239-4452-A878-EE51BAFFEEC0}" type="presOf" srcId="{D2D06D22-F69A-4FF1-9056-F37EFD0006E5}" destId="{9CDEC66A-4D59-4155-87CC-B3F22B16B769}" srcOrd="0" destOrd="0" presId="urn:microsoft.com/office/officeart/2009/layout/CircleArrowProcess"/>
    <dgm:cxn modelId="{BBD0337E-0CC7-4FFD-BEA8-B6E6062ABC5A}" srcId="{FB0FCEFE-3E86-4F29-92BE-26A6F8903EE5}" destId="{865067C9-FC06-4A54-9FFB-462C63A3B7BC}" srcOrd="2" destOrd="0" parTransId="{771690A0-96A5-46BF-A7D8-EBBCDC8658C2}" sibTransId="{43572071-E0F9-4BC9-B19C-503B571CDDEE}"/>
    <dgm:cxn modelId="{2350999F-9032-43B8-BFFB-4DC2AEB486B9}" type="presOf" srcId="{285CF4CA-F48D-4344-88AD-77F465A8BB92}" destId="{B73A1A70-A535-46CF-A01B-C1638B16790E}" srcOrd="0" destOrd="0" presId="urn:microsoft.com/office/officeart/2009/layout/CircleArrowProcess"/>
    <dgm:cxn modelId="{EFAB12AF-D7B2-4426-8A49-983F8EB565D8}" type="presOf" srcId="{FB0FCEFE-3E86-4F29-92BE-26A6F8903EE5}" destId="{56324FE1-AB59-4C2C-B665-501C34E18FA6}" srcOrd="0" destOrd="0" presId="urn:microsoft.com/office/officeart/2009/layout/CircleArrowProcess"/>
    <dgm:cxn modelId="{3AB6A0E4-2010-4290-B66E-E61E0C4B472B}" srcId="{FB0FCEFE-3E86-4F29-92BE-26A6F8903EE5}" destId="{7021BD0F-C74D-45FD-A685-0F2BD6D80D4E}" srcOrd="1" destOrd="0" parTransId="{95676A2D-FF88-410F-9193-2578AF6D0B76}" sibTransId="{4B58A16F-81DB-432E-B94B-300D89B77EF3}"/>
    <dgm:cxn modelId="{5AE827F6-8A54-4EC5-AB43-FC721AA02AB6}" srcId="{FB0FCEFE-3E86-4F29-92BE-26A6F8903EE5}" destId="{285CF4CA-F48D-4344-88AD-77F465A8BB92}" srcOrd="3" destOrd="0" parTransId="{BE83EB42-C765-44A7-AD9E-42529FEA0A8B}" sibTransId="{EAA0CCBD-6B0D-42EA-B089-051168D263F6}"/>
    <dgm:cxn modelId="{DFCCCA17-5D1A-4985-91AF-EFF4F08B50AE}" type="presParOf" srcId="{56324FE1-AB59-4C2C-B665-501C34E18FA6}" destId="{B135CD67-0C2E-47D4-A7B0-D81AD3A78EF0}" srcOrd="0" destOrd="0" presId="urn:microsoft.com/office/officeart/2009/layout/CircleArrowProcess"/>
    <dgm:cxn modelId="{D2ED5FA9-B67B-476E-A0BD-4B67EE001F08}" type="presParOf" srcId="{B135CD67-0C2E-47D4-A7B0-D81AD3A78EF0}" destId="{4D9EC555-F6EE-4914-9B75-E90C0D2A175F}" srcOrd="0" destOrd="0" presId="urn:microsoft.com/office/officeart/2009/layout/CircleArrowProcess"/>
    <dgm:cxn modelId="{B311E6D3-2732-4DA1-B26F-89EEA61528C5}" type="presParOf" srcId="{56324FE1-AB59-4C2C-B665-501C34E18FA6}" destId="{393C68E2-DAFB-46C7-AA47-29DA743BC122}" srcOrd="1" destOrd="0" presId="urn:microsoft.com/office/officeart/2009/layout/CircleArrowProcess"/>
    <dgm:cxn modelId="{95409AD2-0179-4EB5-ACA5-376CC88EFB42}" type="presParOf" srcId="{56324FE1-AB59-4C2C-B665-501C34E18FA6}" destId="{3D71D177-95E5-4195-AAC3-89DF87CCDB12}" srcOrd="2" destOrd="0" presId="urn:microsoft.com/office/officeart/2009/layout/CircleArrowProcess"/>
    <dgm:cxn modelId="{7A1B241E-A76A-40A1-90CB-4A0982AB7927}" type="presParOf" srcId="{3D71D177-95E5-4195-AAC3-89DF87CCDB12}" destId="{F5BDED8B-E580-49D9-8D8F-7607C4A0D1C3}" srcOrd="0" destOrd="0" presId="urn:microsoft.com/office/officeart/2009/layout/CircleArrowProcess"/>
    <dgm:cxn modelId="{B27FE126-CF52-4656-B09D-5B3E05930C93}" type="presParOf" srcId="{56324FE1-AB59-4C2C-B665-501C34E18FA6}" destId="{8D0D984B-06C3-4BC4-AFB3-C792C124F63B}" srcOrd="3" destOrd="0" presId="urn:microsoft.com/office/officeart/2009/layout/CircleArrowProcess"/>
    <dgm:cxn modelId="{2436C5FC-3DB7-4BC5-93C8-4A5849D186B0}" type="presParOf" srcId="{56324FE1-AB59-4C2C-B665-501C34E18FA6}" destId="{F9C37631-DA8D-4C1B-A6A6-5E2412642068}" srcOrd="4" destOrd="0" presId="urn:microsoft.com/office/officeart/2009/layout/CircleArrowProcess"/>
    <dgm:cxn modelId="{99F8F5A4-0A25-42F3-A03B-B5221D1C8B4E}" type="presParOf" srcId="{F9C37631-DA8D-4C1B-A6A6-5E2412642068}" destId="{C2C59F1C-169B-40FE-9AE7-897B930B1AAE}" srcOrd="0" destOrd="0" presId="urn:microsoft.com/office/officeart/2009/layout/CircleArrowProcess"/>
    <dgm:cxn modelId="{BF7C0DC4-EC27-4B98-BCA0-AD50B2BD6550}" type="presParOf" srcId="{56324FE1-AB59-4C2C-B665-501C34E18FA6}" destId="{1D6A249C-0765-4ED7-99A0-03C27617EEF4}" srcOrd="5" destOrd="0" presId="urn:microsoft.com/office/officeart/2009/layout/CircleArrowProcess"/>
    <dgm:cxn modelId="{5D555750-C51D-4515-ABB1-D2D625B04726}" type="presParOf" srcId="{56324FE1-AB59-4C2C-B665-501C34E18FA6}" destId="{6960F660-99D9-44B5-9366-58D009D89785}" srcOrd="6" destOrd="0" presId="urn:microsoft.com/office/officeart/2009/layout/CircleArrowProcess"/>
    <dgm:cxn modelId="{2194E2A0-CB56-41B7-95BD-33EA38642523}" type="presParOf" srcId="{6960F660-99D9-44B5-9366-58D009D89785}" destId="{616314AC-0B00-47CE-82B0-41B8D7A1A1CE}" srcOrd="0" destOrd="0" presId="urn:microsoft.com/office/officeart/2009/layout/CircleArrowProcess"/>
    <dgm:cxn modelId="{C6FAFDB7-664D-40AF-A050-C75CA1BE1E4D}" type="presParOf" srcId="{56324FE1-AB59-4C2C-B665-501C34E18FA6}" destId="{B73A1A70-A535-46CF-A01B-C1638B16790E}" srcOrd="7" destOrd="0" presId="urn:microsoft.com/office/officeart/2009/layout/CircleArrowProcess"/>
    <dgm:cxn modelId="{A26CE3F7-49CE-42AF-A41C-5A36131B8DAC}" type="presParOf" srcId="{56324FE1-AB59-4C2C-B665-501C34E18FA6}" destId="{1147221C-9B46-4818-AFF8-FD194F046213}" srcOrd="8" destOrd="0" presId="urn:microsoft.com/office/officeart/2009/layout/CircleArrowProcess"/>
    <dgm:cxn modelId="{A725F87C-74F4-4E0A-A6F8-15050B7F31E4}" type="presParOf" srcId="{1147221C-9B46-4818-AFF8-FD194F046213}" destId="{83E23964-F8DD-43D2-8A99-0E30C5F4D2CA}" srcOrd="0" destOrd="0" presId="urn:microsoft.com/office/officeart/2009/layout/CircleArrowProcess"/>
    <dgm:cxn modelId="{601796A9-2E62-4CCC-937C-83FE5861F415}" type="presParOf" srcId="{56324FE1-AB59-4C2C-B665-501C34E18FA6}" destId="{9CDEC66A-4D59-4155-87CC-B3F22B16B769}" srcOrd="9"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C16E1F-D7FA-4FC1-8CBD-8053186B1D1B}"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47E1719E-3004-465A-ACCB-CCDAE60077DA}">
      <dgm:prSet phldrT="[Text]"/>
      <dgm:spPr>
        <a:solidFill>
          <a:schemeClr val="bg2">
            <a:lumMod val="75000"/>
          </a:schemeClr>
        </a:solidFill>
      </dgm:spPr>
      <dgm:t>
        <a:bodyPr/>
        <a:lstStyle/>
        <a:p>
          <a:endParaRPr lang="en-US" dirty="0"/>
        </a:p>
      </dgm:t>
    </dgm:pt>
    <dgm:pt modelId="{2DFA4D0A-FFC2-4D2D-9725-08B589DF6658}" type="parTrans" cxnId="{4BCA02A2-0F2D-4F82-8884-12A06121F6EA}">
      <dgm:prSet/>
      <dgm:spPr/>
      <dgm:t>
        <a:bodyPr/>
        <a:lstStyle/>
        <a:p>
          <a:endParaRPr lang="en-US"/>
        </a:p>
      </dgm:t>
    </dgm:pt>
    <dgm:pt modelId="{3D8E2DAC-CE94-4184-959D-8C026B30B0B4}" type="sibTrans" cxnId="{4BCA02A2-0F2D-4F82-8884-12A06121F6EA}">
      <dgm:prSet/>
      <dgm:spPr/>
      <dgm:t>
        <a:bodyPr/>
        <a:lstStyle/>
        <a:p>
          <a:endParaRPr lang="en-US"/>
        </a:p>
      </dgm:t>
    </dgm:pt>
    <dgm:pt modelId="{7247ECDD-1603-4FCE-90F2-95D78C198E65}">
      <dgm:prSet phldrT="[Text]"/>
      <dgm:spPr>
        <a:solidFill>
          <a:srgbClr val="BAA259"/>
        </a:solidFill>
      </dgm:spPr>
      <dgm:t>
        <a:bodyPr/>
        <a:lstStyle/>
        <a:p>
          <a:r>
            <a:rPr lang="en-US" b="1" dirty="0">
              <a:latin typeface="Arial" panose="020B0604020202020204" pitchFamily="34" charset="0"/>
              <a:cs typeface="Arial" panose="020B0604020202020204" pitchFamily="34" charset="0"/>
            </a:rPr>
            <a:t>Competition</a:t>
          </a:r>
        </a:p>
        <a:p>
          <a:r>
            <a:rPr lang="en-US" b="1" dirty="0">
              <a:latin typeface="Arial" panose="020B0604020202020204" pitchFamily="34" charset="0"/>
              <a:cs typeface="Arial" panose="020B0604020202020204" pitchFamily="34" charset="0"/>
            </a:rPr>
            <a:t>Customers</a:t>
          </a:r>
        </a:p>
        <a:p>
          <a:r>
            <a:rPr lang="en-US" b="1" dirty="0">
              <a:latin typeface="Arial" panose="020B0604020202020204" pitchFamily="34" charset="0"/>
              <a:cs typeface="Arial" panose="020B0604020202020204" pitchFamily="34" charset="0"/>
            </a:rPr>
            <a:t>Technology </a:t>
          </a:r>
        </a:p>
        <a:p>
          <a:endParaRPr lang="en-US" dirty="0">
            <a:latin typeface="Arial" panose="020B0604020202020204" pitchFamily="34" charset="0"/>
            <a:cs typeface="Arial" panose="020B0604020202020204" pitchFamily="34" charset="0"/>
          </a:endParaRPr>
        </a:p>
      </dgm:t>
    </dgm:pt>
    <dgm:pt modelId="{8DF92E43-CAFE-4798-B32D-1FD2B50398D2}" type="parTrans" cxnId="{204D914A-0C89-46F4-B614-2BDA5D9D17FA}">
      <dgm:prSet/>
      <dgm:spPr/>
      <dgm:t>
        <a:bodyPr/>
        <a:lstStyle/>
        <a:p>
          <a:endParaRPr lang="en-US"/>
        </a:p>
      </dgm:t>
    </dgm:pt>
    <dgm:pt modelId="{9DD5ACD6-6284-4887-8205-EC412CAEAF78}" type="sibTrans" cxnId="{204D914A-0C89-46F4-B614-2BDA5D9D17FA}">
      <dgm:prSet/>
      <dgm:spPr/>
      <dgm:t>
        <a:bodyPr/>
        <a:lstStyle/>
        <a:p>
          <a:endParaRPr lang="en-US"/>
        </a:p>
      </dgm:t>
    </dgm:pt>
    <dgm:pt modelId="{704A5639-5DF6-4D80-8613-B0FD2DC82657}">
      <dgm:prSet phldrT="[Text]"/>
      <dgm:spPr>
        <a:solidFill>
          <a:schemeClr val="bg2">
            <a:lumMod val="75000"/>
          </a:schemeClr>
        </a:solidFill>
      </dgm:spPr>
      <dgm:t>
        <a:bodyPr/>
        <a:lstStyle/>
        <a:p>
          <a:endParaRPr lang="en-US" dirty="0"/>
        </a:p>
      </dgm:t>
    </dgm:pt>
    <dgm:pt modelId="{2DDA082B-B4B5-4C11-84CF-53B3867AF986}" type="parTrans" cxnId="{3AEA2E0F-5FF3-41C9-90A5-A1BB988B6D5C}">
      <dgm:prSet/>
      <dgm:spPr/>
      <dgm:t>
        <a:bodyPr/>
        <a:lstStyle/>
        <a:p>
          <a:endParaRPr lang="en-US"/>
        </a:p>
      </dgm:t>
    </dgm:pt>
    <dgm:pt modelId="{513B640D-A709-4344-BB37-B8F99C9740C0}" type="sibTrans" cxnId="{3AEA2E0F-5FF3-41C9-90A5-A1BB988B6D5C}">
      <dgm:prSet/>
      <dgm:spPr/>
      <dgm:t>
        <a:bodyPr/>
        <a:lstStyle/>
        <a:p>
          <a:endParaRPr lang="en-US"/>
        </a:p>
      </dgm:t>
    </dgm:pt>
    <dgm:pt modelId="{05C2C0EF-7AF1-4BEE-8EE3-E0C05D46F066}">
      <dgm:prSet phldrT="[Text]"/>
      <dgm:spPr>
        <a:solidFill>
          <a:srgbClr val="BAA259"/>
        </a:solidFill>
      </dgm:spPr>
      <dgm:t>
        <a:bodyPr/>
        <a:lstStyle/>
        <a:p>
          <a:r>
            <a:rPr lang="en-US" b="1" dirty="0">
              <a:latin typeface="Arial" panose="020B0604020202020204" pitchFamily="34" charset="0"/>
              <a:cs typeface="Arial" panose="020B0604020202020204" pitchFamily="34" charset="0"/>
            </a:rPr>
            <a:t>Industry Products/Services</a:t>
          </a:r>
        </a:p>
        <a:p>
          <a:r>
            <a:rPr lang="en-US" b="1" dirty="0">
              <a:latin typeface="Arial" panose="020B0604020202020204" pitchFamily="34" charset="0"/>
              <a:cs typeface="Arial" panose="020B0604020202020204" pitchFamily="34" charset="0"/>
            </a:rPr>
            <a:t>Skilled Personnel</a:t>
          </a:r>
        </a:p>
        <a:p>
          <a:endParaRPr lang="en-US" dirty="0">
            <a:latin typeface="Arial" panose="020B0604020202020204" pitchFamily="34" charset="0"/>
            <a:cs typeface="Arial" panose="020B0604020202020204" pitchFamily="34" charset="0"/>
          </a:endParaRPr>
        </a:p>
      </dgm:t>
    </dgm:pt>
    <dgm:pt modelId="{1D9638FF-0FD3-48A7-B7F3-AF37E52EA8DC}" type="parTrans" cxnId="{8D77F4B6-88BD-4D1E-A7E9-6606267C85D5}">
      <dgm:prSet/>
      <dgm:spPr/>
      <dgm:t>
        <a:bodyPr/>
        <a:lstStyle/>
        <a:p>
          <a:endParaRPr lang="en-US"/>
        </a:p>
      </dgm:t>
    </dgm:pt>
    <dgm:pt modelId="{A4803EF8-3F9C-460A-8E6B-FEACA0B772C6}" type="sibTrans" cxnId="{8D77F4B6-88BD-4D1E-A7E9-6606267C85D5}">
      <dgm:prSet/>
      <dgm:spPr/>
      <dgm:t>
        <a:bodyPr/>
        <a:lstStyle/>
        <a:p>
          <a:endParaRPr lang="en-US"/>
        </a:p>
      </dgm:t>
    </dgm:pt>
    <dgm:pt modelId="{8E32491E-CFE9-4B0A-9E6D-85A3D34B7FEA}" type="pres">
      <dgm:prSet presAssocID="{B1C16E1F-D7FA-4FC1-8CBD-8053186B1D1B}" presName="theList" presStyleCnt="0">
        <dgm:presLayoutVars>
          <dgm:dir/>
          <dgm:animLvl val="lvl"/>
          <dgm:resizeHandles val="exact"/>
        </dgm:presLayoutVars>
      </dgm:prSet>
      <dgm:spPr/>
    </dgm:pt>
    <dgm:pt modelId="{B5AE2A48-6136-4971-8570-06D6491A0D76}" type="pres">
      <dgm:prSet presAssocID="{47E1719E-3004-465A-ACCB-CCDAE60077DA}" presName="compNode" presStyleCnt="0"/>
      <dgm:spPr/>
    </dgm:pt>
    <dgm:pt modelId="{A15382D7-4235-4198-9376-45E69612794B}" type="pres">
      <dgm:prSet presAssocID="{47E1719E-3004-465A-ACCB-CCDAE60077DA}" presName="aNode" presStyleLbl="bgShp" presStyleIdx="0" presStyleCnt="2"/>
      <dgm:spPr/>
    </dgm:pt>
    <dgm:pt modelId="{A12264A3-1136-4370-9027-5B5E89ACFBFB}" type="pres">
      <dgm:prSet presAssocID="{47E1719E-3004-465A-ACCB-CCDAE60077DA}" presName="textNode" presStyleLbl="bgShp" presStyleIdx="0" presStyleCnt="2"/>
      <dgm:spPr/>
    </dgm:pt>
    <dgm:pt modelId="{5A78D7AC-EBE9-4EA6-A3AB-6AE183E00B6C}" type="pres">
      <dgm:prSet presAssocID="{47E1719E-3004-465A-ACCB-CCDAE60077DA}" presName="compChildNode" presStyleCnt="0"/>
      <dgm:spPr/>
    </dgm:pt>
    <dgm:pt modelId="{0A2472C8-D6FD-4EE3-9CF6-957275A7201D}" type="pres">
      <dgm:prSet presAssocID="{47E1719E-3004-465A-ACCB-CCDAE60077DA}" presName="theInnerList" presStyleCnt="0"/>
      <dgm:spPr/>
    </dgm:pt>
    <dgm:pt modelId="{4F165DD2-EEF7-453E-8164-122E35AAE8B2}" type="pres">
      <dgm:prSet presAssocID="{7247ECDD-1603-4FCE-90F2-95D78C198E65}" presName="childNode" presStyleLbl="node1" presStyleIdx="0" presStyleCnt="2">
        <dgm:presLayoutVars>
          <dgm:bulletEnabled val="1"/>
        </dgm:presLayoutVars>
      </dgm:prSet>
      <dgm:spPr/>
    </dgm:pt>
    <dgm:pt modelId="{2B52AC48-24DB-4FE4-A8A9-544AA084553A}" type="pres">
      <dgm:prSet presAssocID="{47E1719E-3004-465A-ACCB-CCDAE60077DA}" presName="aSpace" presStyleCnt="0"/>
      <dgm:spPr/>
    </dgm:pt>
    <dgm:pt modelId="{CB6E17E5-7489-4BD5-B72F-2CFEE266D4C2}" type="pres">
      <dgm:prSet presAssocID="{704A5639-5DF6-4D80-8613-B0FD2DC82657}" presName="compNode" presStyleCnt="0"/>
      <dgm:spPr/>
    </dgm:pt>
    <dgm:pt modelId="{B853D163-9098-4270-AC1C-1570CAA56F51}" type="pres">
      <dgm:prSet presAssocID="{704A5639-5DF6-4D80-8613-B0FD2DC82657}" presName="aNode" presStyleLbl="bgShp" presStyleIdx="1" presStyleCnt="2"/>
      <dgm:spPr/>
    </dgm:pt>
    <dgm:pt modelId="{592E4E49-F473-4C35-8DC6-270C3FB9C4AF}" type="pres">
      <dgm:prSet presAssocID="{704A5639-5DF6-4D80-8613-B0FD2DC82657}" presName="textNode" presStyleLbl="bgShp" presStyleIdx="1" presStyleCnt="2"/>
      <dgm:spPr/>
    </dgm:pt>
    <dgm:pt modelId="{2C467670-E26E-4E48-B38C-4E2430EF5684}" type="pres">
      <dgm:prSet presAssocID="{704A5639-5DF6-4D80-8613-B0FD2DC82657}" presName="compChildNode" presStyleCnt="0"/>
      <dgm:spPr/>
    </dgm:pt>
    <dgm:pt modelId="{24689DFE-03E2-428C-A03B-0436C1BEABB3}" type="pres">
      <dgm:prSet presAssocID="{704A5639-5DF6-4D80-8613-B0FD2DC82657}" presName="theInnerList" presStyleCnt="0"/>
      <dgm:spPr/>
    </dgm:pt>
    <dgm:pt modelId="{CCEFDFCE-EEF9-4CEC-A5FB-FC588108A228}" type="pres">
      <dgm:prSet presAssocID="{05C2C0EF-7AF1-4BEE-8EE3-E0C05D46F066}" presName="childNode" presStyleLbl="node1" presStyleIdx="1" presStyleCnt="2">
        <dgm:presLayoutVars>
          <dgm:bulletEnabled val="1"/>
        </dgm:presLayoutVars>
      </dgm:prSet>
      <dgm:spPr/>
    </dgm:pt>
  </dgm:ptLst>
  <dgm:cxnLst>
    <dgm:cxn modelId="{3AEA2E0F-5FF3-41C9-90A5-A1BB988B6D5C}" srcId="{B1C16E1F-D7FA-4FC1-8CBD-8053186B1D1B}" destId="{704A5639-5DF6-4D80-8613-B0FD2DC82657}" srcOrd="1" destOrd="0" parTransId="{2DDA082B-B4B5-4C11-84CF-53B3867AF986}" sibTransId="{513B640D-A709-4344-BB37-B8F99C9740C0}"/>
    <dgm:cxn modelId="{6A59A218-0793-41E6-ACF4-68A8E7613A6F}" type="presOf" srcId="{704A5639-5DF6-4D80-8613-B0FD2DC82657}" destId="{592E4E49-F473-4C35-8DC6-270C3FB9C4AF}" srcOrd="1" destOrd="0" presId="urn:microsoft.com/office/officeart/2005/8/layout/lProcess2"/>
    <dgm:cxn modelId="{07CB213F-1A9D-42C8-B162-59F035758811}" type="presOf" srcId="{47E1719E-3004-465A-ACCB-CCDAE60077DA}" destId="{A12264A3-1136-4370-9027-5B5E89ACFBFB}" srcOrd="1" destOrd="0" presId="urn:microsoft.com/office/officeart/2005/8/layout/lProcess2"/>
    <dgm:cxn modelId="{108A9048-1A55-4A45-A868-1FABF7266357}" type="presOf" srcId="{7247ECDD-1603-4FCE-90F2-95D78C198E65}" destId="{4F165DD2-EEF7-453E-8164-122E35AAE8B2}" srcOrd="0" destOrd="0" presId="urn:microsoft.com/office/officeart/2005/8/layout/lProcess2"/>
    <dgm:cxn modelId="{204D914A-0C89-46F4-B614-2BDA5D9D17FA}" srcId="{47E1719E-3004-465A-ACCB-CCDAE60077DA}" destId="{7247ECDD-1603-4FCE-90F2-95D78C198E65}" srcOrd="0" destOrd="0" parTransId="{8DF92E43-CAFE-4798-B32D-1FD2B50398D2}" sibTransId="{9DD5ACD6-6284-4887-8205-EC412CAEAF78}"/>
    <dgm:cxn modelId="{809B3A71-97AE-4A8D-AD7C-66D528ADD650}" type="presOf" srcId="{47E1719E-3004-465A-ACCB-CCDAE60077DA}" destId="{A15382D7-4235-4198-9376-45E69612794B}" srcOrd="0" destOrd="0" presId="urn:microsoft.com/office/officeart/2005/8/layout/lProcess2"/>
    <dgm:cxn modelId="{4BCA02A2-0F2D-4F82-8884-12A06121F6EA}" srcId="{B1C16E1F-D7FA-4FC1-8CBD-8053186B1D1B}" destId="{47E1719E-3004-465A-ACCB-CCDAE60077DA}" srcOrd="0" destOrd="0" parTransId="{2DFA4D0A-FFC2-4D2D-9725-08B589DF6658}" sibTransId="{3D8E2DAC-CE94-4184-959D-8C026B30B0B4}"/>
    <dgm:cxn modelId="{8D77F4B6-88BD-4D1E-A7E9-6606267C85D5}" srcId="{704A5639-5DF6-4D80-8613-B0FD2DC82657}" destId="{05C2C0EF-7AF1-4BEE-8EE3-E0C05D46F066}" srcOrd="0" destOrd="0" parTransId="{1D9638FF-0FD3-48A7-B7F3-AF37E52EA8DC}" sibTransId="{A4803EF8-3F9C-460A-8E6B-FEACA0B772C6}"/>
    <dgm:cxn modelId="{106E70DD-581A-434F-83BB-CF11B08FCA2F}" type="presOf" srcId="{704A5639-5DF6-4D80-8613-B0FD2DC82657}" destId="{B853D163-9098-4270-AC1C-1570CAA56F51}" srcOrd="0" destOrd="0" presId="urn:microsoft.com/office/officeart/2005/8/layout/lProcess2"/>
    <dgm:cxn modelId="{68E809E1-D01C-42DD-B8FD-C04513B41B1A}" type="presOf" srcId="{05C2C0EF-7AF1-4BEE-8EE3-E0C05D46F066}" destId="{CCEFDFCE-EEF9-4CEC-A5FB-FC588108A228}" srcOrd="0" destOrd="0" presId="urn:microsoft.com/office/officeart/2005/8/layout/lProcess2"/>
    <dgm:cxn modelId="{D80DF0EC-4AC1-4DC4-B751-AC56985C1256}" type="presOf" srcId="{B1C16E1F-D7FA-4FC1-8CBD-8053186B1D1B}" destId="{8E32491E-CFE9-4B0A-9E6D-85A3D34B7FEA}" srcOrd="0" destOrd="0" presId="urn:microsoft.com/office/officeart/2005/8/layout/lProcess2"/>
    <dgm:cxn modelId="{37FDAF72-568A-430D-B7D5-322D0C98C084}" type="presParOf" srcId="{8E32491E-CFE9-4B0A-9E6D-85A3D34B7FEA}" destId="{B5AE2A48-6136-4971-8570-06D6491A0D76}" srcOrd="0" destOrd="0" presId="urn:microsoft.com/office/officeart/2005/8/layout/lProcess2"/>
    <dgm:cxn modelId="{7A7494FA-22C8-47D3-9E04-7BBFDBF59C56}" type="presParOf" srcId="{B5AE2A48-6136-4971-8570-06D6491A0D76}" destId="{A15382D7-4235-4198-9376-45E69612794B}" srcOrd="0" destOrd="0" presId="urn:microsoft.com/office/officeart/2005/8/layout/lProcess2"/>
    <dgm:cxn modelId="{4534EC3F-F8A1-4F3A-A63D-1595928353BB}" type="presParOf" srcId="{B5AE2A48-6136-4971-8570-06D6491A0D76}" destId="{A12264A3-1136-4370-9027-5B5E89ACFBFB}" srcOrd="1" destOrd="0" presId="urn:microsoft.com/office/officeart/2005/8/layout/lProcess2"/>
    <dgm:cxn modelId="{3BC337A8-0FF8-4AB8-9E88-9E7BC1F3F003}" type="presParOf" srcId="{B5AE2A48-6136-4971-8570-06D6491A0D76}" destId="{5A78D7AC-EBE9-4EA6-A3AB-6AE183E00B6C}" srcOrd="2" destOrd="0" presId="urn:microsoft.com/office/officeart/2005/8/layout/lProcess2"/>
    <dgm:cxn modelId="{9FD3D993-59D1-4BDD-A70B-2DE54DC22524}" type="presParOf" srcId="{5A78D7AC-EBE9-4EA6-A3AB-6AE183E00B6C}" destId="{0A2472C8-D6FD-4EE3-9CF6-957275A7201D}" srcOrd="0" destOrd="0" presId="urn:microsoft.com/office/officeart/2005/8/layout/lProcess2"/>
    <dgm:cxn modelId="{D5BDC28E-2E4B-4BFD-B019-B6D8E2A51AD7}" type="presParOf" srcId="{0A2472C8-D6FD-4EE3-9CF6-957275A7201D}" destId="{4F165DD2-EEF7-453E-8164-122E35AAE8B2}" srcOrd="0" destOrd="0" presId="urn:microsoft.com/office/officeart/2005/8/layout/lProcess2"/>
    <dgm:cxn modelId="{637C80D4-60E8-4278-8ADF-F7471D12D8D9}" type="presParOf" srcId="{8E32491E-CFE9-4B0A-9E6D-85A3D34B7FEA}" destId="{2B52AC48-24DB-4FE4-A8A9-544AA084553A}" srcOrd="1" destOrd="0" presId="urn:microsoft.com/office/officeart/2005/8/layout/lProcess2"/>
    <dgm:cxn modelId="{A90BFE75-86C7-4F60-A939-91DF508103F4}" type="presParOf" srcId="{8E32491E-CFE9-4B0A-9E6D-85A3D34B7FEA}" destId="{CB6E17E5-7489-4BD5-B72F-2CFEE266D4C2}" srcOrd="2" destOrd="0" presId="urn:microsoft.com/office/officeart/2005/8/layout/lProcess2"/>
    <dgm:cxn modelId="{B596ADA1-BE29-42A6-907D-4016EFBE9BB7}" type="presParOf" srcId="{CB6E17E5-7489-4BD5-B72F-2CFEE266D4C2}" destId="{B853D163-9098-4270-AC1C-1570CAA56F51}" srcOrd="0" destOrd="0" presId="urn:microsoft.com/office/officeart/2005/8/layout/lProcess2"/>
    <dgm:cxn modelId="{886E3339-8259-4AFA-BCCD-C731F24F77AE}" type="presParOf" srcId="{CB6E17E5-7489-4BD5-B72F-2CFEE266D4C2}" destId="{592E4E49-F473-4C35-8DC6-270C3FB9C4AF}" srcOrd="1" destOrd="0" presId="urn:microsoft.com/office/officeart/2005/8/layout/lProcess2"/>
    <dgm:cxn modelId="{9D30B479-0CF4-4C4E-BC0F-2A1948F9182B}" type="presParOf" srcId="{CB6E17E5-7489-4BD5-B72F-2CFEE266D4C2}" destId="{2C467670-E26E-4E48-B38C-4E2430EF5684}" srcOrd="2" destOrd="0" presId="urn:microsoft.com/office/officeart/2005/8/layout/lProcess2"/>
    <dgm:cxn modelId="{9380287D-38EE-4989-8FE2-65D3A1AEC23D}" type="presParOf" srcId="{2C467670-E26E-4E48-B38C-4E2430EF5684}" destId="{24689DFE-03E2-428C-A03B-0436C1BEABB3}" srcOrd="0" destOrd="0" presId="urn:microsoft.com/office/officeart/2005/8/layout/lProcess2"/>
    <dgm:cxn modelId="{9050390E-FBD8-4E09-A760-54287F5EC415}" type="presParOf" srcId="{24689DFE-03E2-428C-A03B-0436C1BEABB3}" destId="{CCEFDFCE-EEF9-4CEC-A5FB-FC588108A228}" srcOrd="0" destOrd="0" presId="urn:microsoft.com/office/officeart/2005/8/layout/l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55CE47-0044-427E-A584-D763695ACBEF}" type="doc">
      <dgm:prSet loTypeId="urn:microsoft.com/office/officeart/2009/layout/CircleArrowProcess" loCatId="cycle" qsTypeId="urn:microsoft.com/office/officeart/2005/8/quickstyle/simple3" qsCatId="simple" csTypeId="urn:microsoft.com/office/officeart/2005/8/colors/accent1_2" csCatId="accent1" phldr="1"/>
      <dgm:spPr/>
      <dgm:t>
        <a:bodyPr/>
        <a:lstStyle/>
        <a:p>
          <a:endParaRPr lang="en-US"/>
        </a:p>
      </dgm:t>
    </dgm:pt>
    <dgm:pt modelId="{2AADA044-EF6C-4DB9-88CF-9C85905CF4A0}">
      <dgm:prSet phldrT="[Text]"/>
      <dgm:spPr/>
      <dgm:t>
        <a:bodyPr/>
        <a:lstStyle/>
        <a:p>
          <a:r>
            <a:rPr lang="en-US" b="1" dirty="0">
              <a:latin typeface="Arial" panose="020B0604020202020204" pitchFamily="34" charset="0"/>
              <a:cs typeface="Arial" panose="020B0604020202020204" pitchFamily="34" charset="0"/>
            </a:rPr>
            <a:t>Business Models and Strategies</a:t>
          </a:r>
        </a:p>
      </dgm:t>
    </dgm:pt>
    <dgm:pt modelId="{72BE1600-86E1-46BC-A27A-04F32BC6529C}" type="parTrans" cxnId="{623C60A0-31FB-4FA9-95A7-71CE4EA1B474}">
      <dgm:prSet/>
      <dgm:spPr/>
      <dgm:t>
        <a:bodyPr/>
        <a:lstStyle/>
        <a:p>
          <a:endParaRPr lang="en-US"/>
        </a:p>
      </dgm:t>
    </dgm:pt>
    <dgm:pt modelId="{072A91CC-54A6-4E92-A361-F8C3B4092C46}" type="sibTrans" cxnId="{623C60A0-31FB-4FA9-95A7-71CE4EA1B474}">
      <dgm:prSet/>
      <dgm:spPr/>
      <dgm:t>
        <a:bodyPr/>
        <a:lstStyle/>
        <a:p>
          <a:endParaRPr lang="en-US"/>
        </a:p>
      </dgm:t>
    </dgm:pt>
    <dgm:pt modelId="{101898AB-3CC1-49F9-BDB5-932A9435B237}">
      <dgm:prSet phldrT="[Text]"/>
      <dgm:spPr/>
      <dgm:t>
        <a:bodyPr/>
        <a:lstStyle/>
        <a:p>
          <a:r>
            <a:rPr lang="en-US" b="1" dirty="0">
              <a:latin typeface="Arial" panose="020B0604020202020204" pitchFamily="34" charset="0"/>
              <a:cs typeface="Arial" panose="020B0604020202020204" pitchFamily="34" charset="0"/>
            </a:rPr>
            <a:t>Organisation Structure </a:t>
          </a:r>
        </a:p>
      </dgm:t>
    </dgm:pt>
    <dgm:pt modelId="{801C6145-DB37-4578-A34C-BD6167652C03}" type="parTrans" cxnId="{1120F6ED-03BA-42AE-84E3-6ABC2D5D7679}">
      <dgm:prSet/>
      <dgm:spPr/>
      <dgm:t>
        <a:bodyPr/>
        <a:lstStyle/>
        <a:p>
          <a:endParaRPr lang="en-US"/>
        </a:p>
      </dgm:t>
    </dgm:pt>
    <dgm:pt modelId="{BB073B36-47B5-4764-94C4-FE3D31446380}" type="sibTrans" cxnId="{1120F6ED-03BA-42AE-84E3-6ABC2D5D7679}">
      <dgm:prSet/>
      <dgm:spPr/>
      <dgm:t>
        <a:bodyPr/>
        <a:lstStyle/>
        <a:p>
          <a:endParaRPr lang="en-US"/>
        </a:p>
      </dgm:t>
    </dgm:pt>
    <dgm:pt modelId="{EBF1FF59-DF0B-46A6-85D0-354A4F3F5A55}" type="pres">
      <dgm:prSet presAssocID="{AF55CE47-0044-427E-A584-D763695ACBEF}" presName="Name0" presStyleCnt="0">
        <dgm:presLayoutVars>
          <dgm:chMax val="7"/>
          <dgm:chPref val="7"/>
          <dgm:dir/>
          <dgm:animLvl val="lvl"/>
        </dgm:presLayoutVars>
      </dgm:prSet>
      <dgm:spPr/>
    </dgm:pt>
    <dgm:pt modelId="{A398F5F1-1D3E-4E83-96DB-38702BFF6F1F}" type="pres">
      <dgm:prSet presAssocID="{2AADA044-EF6C-4DB9-88CF-9C85905CF4A0}" presName="Accent1" presStyleCnt="0"/>
      <dgm:spPr/>
    </dgm:pt>
    <dgm:pt modelId="{92F0DA45-F9C8-470B-BE98-69B3B8B7CBC5}" type="pres">
      <dgm:prSet presAssocID="{2AADA044-EF6C-4DB9-88CF-9C85905CF4A0}" presName="Accent" presStyleLbl="node1" presStyleIdx="0" presStyleCnt="2"/>
      <dgm:spPr>
        <a:solidFill>
          <a:srgbClr val="BAA259"/>
        </a:solidFill>
      </dgm:spPr>
    </dgm:pt>
    <dgm:pt modelId="{660CB308-8B0F-4AD8-B067-3F692893290B}" type="pres">
      <dgm:prSet presAssocID="{2AADA044-EF6C-4DB9-88CF-9C85905CF4A0}" presName="Parent1" presStyleLbl="revTx" presStyleIdx="0" presStyleCnt="2">
        <dgm:presLayoutVars>
          <dgm:chMax val="1"/>
          <dgm:chPref val="1"/>
          <dgm:bulletEnabled val="1"/>
        </dgm:presLayoutVars>
      </dgm:prSet>
      <dgm:spPr/>
    </dgm:pt>
    <dgm:pt modelId="{E7A408B4-4C0C-4341-923A-FF5C06967262}" type="pres">
      <dgm:prSet presAssocID="{101898AB-3CC1-49F9-BDB5-932A9435B237}" presName="Accent2" presStyleCnt="0"/>
      <dgm:spPr/>
    </dgm:pt>
    <dgm:pt modelId="{CA9E6731-4B07-4BBF-A9D8-49FB8E79656F}" type="pres">
      <dgm:prSet presAssocID="{101898AB-3CC1-49F9-BDB5-932A9435B237}" presName="Accent" presStyleLbl="node1" presStyleIdx="1" presStyleCnt="2"/>
      <dgm:spPr>
        <a:solidFill>
          <a:schemeClr val="tx1"/>
        </a:solidFill>
      </dgm:spPr>
    </dgm:pt>
    <dgm:pt modelId="{843BB9F5-E341-4874-B936-6A4A004B43D1}" type="pres">
      <dgm:prSet presAssocID="{101898AB-3CC1-49F9-BDB5-932A9435B237}" presName="Parent2" presStyleLbl="revTx" presStyleIdx="1" presStyleCnt="2">
        <dgm:presLayoutVars>
          <dgm:chMax val="1"/>
          <dgm:chPref val="1"/>
          <dgm:bulletEnabled val="1"/>
        </dgm:presLayoutVars>
      </dgm:prSet>
      <dgm:spPr/>
    </dgm:pt>
  </dgm:ptLst>
  <dgm:cxnLst>
    <dgm:cxn modelId="{86049706-26F3-4FA3-BFA7-9E3327F32068}" type="presOf" srcId="{101898AB-3CC1-49F9-BDB5-932A9435B237}" destId="{843BB9F5-E341-4874-B936-6A4A004B43D1}" srcOrd="0" destOrd="0" presId="urn:microsoft.com/office/officeart/2009/layout/CircleArrowProcess"/>
    <dgm:cxn modelId="{623C60A0-31FB-4FA9-95A7-71CE4EA1B474}" srcId="{AF55CE47-0044-427E-A584-D763695ACBEF}" destId="{2AADA044-EF6C-4DB9-88CF-9C85905CF4A0}" srcOrd="0" destOrd="0" parTransId="{72BE1600-86E1-46BC-A27A-04F32BC6529C}" sibTransId="{072A91CC-54A6-4E92-A361-F8C3B4092C46}"/>
    <dgm:cxn modelId="{64DB54AC-9C47-4AB5-BEB3-4DC779FBE434}" type="presOf" srcId="{AF55CE47-0044-427E-A584-D763695ACBEF}" destId="{EBF1FF59-DF0B-46A6-85D0-354A4F3F5A55}" srcOrd="0" destOrd="0" presId="urn:microsoft.com/office/officeart/2009/layout/CircleArrowProcess"/>
    <dgm:cxn modelId="{51769DCD-2F79-4467-86E0-036BED31641C}" type="presOf" srcId="{2AADA044-EF6C-4DB9-88CF-9C85905CF4A0}" destId="{660CB308-8B0F-4AD8-B067-3F692893290B}" srcOrd="0" destOrd="0" presId="urn:microsoft.com/office/officeart/2009/layout/CircleArrowProcess"/>
    <dgm:cxn modelId="{1120F6ED-03BA-42AE-84E3-6ABC2D5D7679}" srcId="{AF55CE47-0044-427E-A584-D763695ACBEF}" destId="{101898AB-3CC1-49F9-BDB5-932A9435B237}" srcOrd="1" destOrd="0" parTransId="{801C6145-DB37-4578-A34C-BD6167652C03}" sibTransId="{BB073B36-47B5-4764-94C4-FE3D31446380}"/>
    <dgm:cxn modelId="{BC90F7F2-EAA1-4D2F-AA50-0D4B9C73CAFB}" type="presParOf" srcId="{EBF1FF59-DF0B-46A6-85D0-354A4F3F5A55}" destId="{A398F5F1-1D3E-4E83-96DB-38702BFF6F1F}" srcOrd="0" destOrd="0" presId="urn:microsoft.com/office/officeart/2009/layout/CircleArrowProcess"/>
    <dgm:cxn modelId="{C22871A3-CE52-474E-84EC-273F02A61146}" type="presParOf" srcId="{A398F5F1-1D3E-4E83-96DB-38702BFF6F1F}" destId="{92F0DA45-F9C8-470B-BE98-69B3B8B7CBC5}" srcOrd="0" destOrd="0" presId="urn:microsoft.com/office/officeart/2009/layout/CircleArrowProcess"/>
    <dgm:cxn modelId="{68648121-6BAD-46EE-A0C1-E0603515ED35}" type="presParOf" srcId="{EBF1FF59-DF0B-46A6-85D0-354A4F3F5A55}" destId="{660CB308-8B0F-4AD8-B067-3F692893290B}" srcOrd="1" destOrd="0" presId="urn:microsoft.com/office/officeart/2009/layout/CircleArrowProcess"/>
    <dgm:cxn modelId="{F3FEC3B3-6C14-4146-99D2-753128E26187}" type="presParOf" srcId="{EBF1FF59-DF0B-46A6-85D0-354A4F3F5A55}" destId="{E7A408B4-4C0C-4341-923A-FF5C06967262}" srcOrd="2" destOrd="0" presId="urn:microsoft.com/office/officeart/2009/layout/CircleArrowProcess"/>
    <dgm:cxn modelId="{59AAF15B-9D97-4340-8702-AA28B5E3FE6F}" type="presParOf" srcId="{E7A408B4-4C0C-4341-923A-FF5C06967262}" destId="{CA9E6731-4B07-4BBF-A9D8-49FB8E79656F}" srcOrd="0" destOrd="0" presId="urn:microsoft.com/office/officeart/2009/layout/CircleArrowProcess"/>
    <dgm:cxn modelId="{D372B857-7365-4B3F-8AAB-6F084999F998}" type="presParOf" srcId="{EBF1FF59-DF0B-46A6-85D0-354A4F3F5A55}" destId="{843BB9F5-E341-4874-B936-6A4A004B43D1}" srcOrd="3" destOrd="0" presId="urn:microsoft.com/office/officeart/2009/layout/CircleArrowProcess"/>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D383C-D8F4-4F13-BE9F-5BD4D3B8C277}">
      <dsp:nvSpPr>
        <dsp:cNvPr id="0" name=""/>
        <dsp:cNvSpPr/>
      </dsp:nvSpPr>
      <dsp:spPr>
        <a:xfrm>
          <a:off x="7445818" y="303338"/>
          <a:ext cx="2098698" cy="1709674"/>
        </a:xfrm>
        <a:prstGeom prst="ellipse">
          <a:avLst/>
        </a:prstGeom>
        <a:solidFill>
          <a:schemeClr val="tx1">
            <a:lumMod val="85000"/>
            <a:lumOff val="1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8C55E1-642B-4DAA-8552-0D595A8F3A4A}">
      <dsp:nvSpPr>
        <dsp:cNvPr id="0" name=""/>
        <dsp:cNvSpPr/>
      </dsp:nvSpPr>
      <dsp:spPr>
        <a:xfrm>
          <a:off x="7655650" y="363568"/>
          <a:ext cx="1929745" cy="1595676"/>
        </a:xfrm>
        <a:prstGeom prst="ellipse">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Auxiliary Function</a:t>
          </a:r>
          <a:endParaRPr lang="en-NA" sz="2600" kern="1200" dirty="0"/>
        </a:p>
      </dsp:txBody>
      <dsp:txXfrm>
        <a:off x="7931520" y="591564"/>
        <a:ext cx="1378004" cy="1139683"/>
      </dsp:txXfrm>
    </dsp:sp>
    <dsp:sp modelId="{C1700571-2894-484C-9319-018DD9A0FB05}">
      <dsp:nvSpPr>
        <dsp:cNvPr id="0" name=""/>
        <dsp:cNvSpPr/>
      </dsp:nvSpPr>
      <dsp:spPr>
        <a:xfrm rot="2700000">
          <a:off x="3702324" y="356361"/>
          <a:ext cx="1705241" cy="1705241"/>
        </a:xfrm>
        <a:prstGeom prst="teardrop">
          <a:avLst>
            <a:gd name="adj" fmla="val 100000"/>
          </a:avLst>
        </a:prstGeom>
        <a:solidFill>
          <a:schemeClr val="tx1">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F6249F-9550-41C1-B446-D0153CD4EDE7}">
      <dsp:nvSpPr>
        <dsp:cNvPr id="0" name=""/>
        <dsp:cNvSpPr/>
      </dsp:nvSpPr>
      <dsp:spPr>
        <a:xfrm>
          <a:off x="3337492" y="390104"/>
          <a:ext cx="2089265" cy="1595676"/>
        </a:xfrm>
        <a:prstGeom prst="ellipse">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Function 2</a:t>
          </a:r>
          <a:endParaRPr lang="en-NA" sz="2600" kern="1200" dirty="0"/>
        </a:p>
      </dsp:txBody>
      <dsp:txXfrm>
        <a:off x="3636167" y="618100"/>
        <a:ext cx="1491916" cy="1139683"/>
      </dsp:txXfrm>
    </dsp:sp>
    <dsp:sp modelId="{037FEE05-49AC-492F-AAF9-D616681DA5D9}">
      <dsp:nvSpPr>
        <dsp:cNvPr id="0" name=""/>
        <dsp:cNvSpPr/>
      </dsp:nvSpPr>
      <dsp:spPr>
        <a:xfrm rot="2700000">
          <a:off x="353167" y="356361"/>
          <a:ext cx="1705241" cy="1705241"/>
        </a:xfrm>
        <a:prstGeom prst="teardrop">
          <a:avLst>
            <a:gd name="adj" fmla="val 100000"/>
          </a:avLst>
        </a:prstGeom>
        <a:solidFill>
          <a:srgbClr val="BAA2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F7869C-A1E5-4488-88F2-64FB122B7DFF}">
      <dsp:nvSpPr>
        <dsp:cNvPr id="0" name=""/>
        <dsp:cNvSpPr/>
      </dsp:nvSpPr>
      <dsp:spPr>
        <a:xfrm>
          <a:off x="0" y="366033"/>
          <a:ext cx="2200017" cy="1643817"/>
        </a:xfrm>
        <a:prstGeom prst="ellipse">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Function 1</a:t>
          </a:r>
          <a:endParaRPr lang="en-NA" sz="2500" kern="1200" dirty="0"/>
        </a:p>
      </dsp:txBody>
      <dsp:txXfrm>
        <a:off x="314507" y="600908"/>
        <a:ext cx="1571002" cy="11740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3A233-0E9B-48E2-9E54-3670AF3F132A}">
      <dsp:nvSpPr>
        <dsp:cNvPr id="0" name=""/>
        <dsp:cNvSpPr/>
      </dsp:nvSpPr>
      <dsp:spPr>
        <a:xfrm flipV="1">
          <a:off x="139348" y="1395931"/>
          <a:ext cx="4830857" cy="45706"/>
        </a:xfrm>
        <a:prstGeom prst="leftCircularArrow">
          <a:avLst>
            <a:gd name="adj1" fmla="val 5544"/>
            <a:gd name="adj2" fmla="val 330680"/>
            <a:gd name="adj3" fmla="val 11176825"/>
            <a:gd name="adj4" fmla="val 19251054"/>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59D658-2DC9-4FA7-ADD3-B645581F82A2}">
      <dsp:nvSpPr>
        <dsp:cNvPr id="0" name=""/>
        <dsp:cNvSpPr/>
      </dsp:nvSpPr>
      <dsp:spPr>
        <a:xfrm>
          <a:off x="188307" y="54993"/>
          <a:ext cx="4732938" cy="1256769"/>
        </a:xfrm>
        <a:prstGeom prst="roundRect">
          <a:avLst/>
        </a:prstGeom>
        <a:solidFill>
          <a:srgbClr val="BAA2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1. SUPERVISORY  METHODOLOGY</a:t>
          </a:r>
        </a:p>
        <a:p>
          <a:pPr marL="0" lvl="0" indent="0" algn="just"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Risk and principle based, forward looking and outcome focused for timely interventions.</a:t>
          </a:r>
        </a:p>
        <a:p>
          <a:pPr marL="0" lvl="0" indent="0" algn="ctr" defTabSz="622300">
            <a:lnSpc>
              <a:spcPct val="90000"/>
            </a:lnSpc>
            <a:spcBef>
              <a:spcPct val="0"/>
            </a:spcBef>
            <a:spcAft>
              <a:spcPct val="35000"/>
            </a:spcAft>
            <a:buNone/>
          </a:pPr>
          <a:endParaRPr lang="en-US" sz="1400" kern="1200" dirty="0"/>
        </a:p>
      </dsp:txBody>
      <dsp:txXfrm>
        <a:off x="249657" y="116343"/>
        <a:ext cx="4610238" cy="1134069"/>
      </dsp:txXfrm>
    </dsp:sp>
    <dsp:sp modelId="{FB19703C-AC4A-4607-B1CE-6719D5044349}">
      <dsp:nvSpPr>
        <dsp:cNvPr id="0" name=""/>
        <dsp:cNvSpPr/>
      </dsp:nvSpPr>
      <dsp:spPr>
        <a:xfrm>
          <a:off x="200694" y="1528064"/>
          <a:ext cx="4797171" cy="1847246"/>
        </a:xfrm>
        <a:prstGeom prst="round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2. BOARD OF DIRECTORS, TRUSTEES AND SENIOR MANAGEMENT ACCOUNTIBILITY</a:t>
          </a:r>
        </a:p>
        <a:p>
          <a:pPr marL="0" lvl="0" indent="0" algn="just"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Financial institutions’ Boards of Directors and Pension Fund Trustees have a fiduciary duty and, together with Senior Management, are ultimately accountable for prudent management and financial soundness of their institutions and their compliance with market conduct and legislative requirements.</a:t>
          </a:r>
          <a:endParaRPr lang="en-US" sz="1400" kern="1200" dirty="0"/>
        </a:p>
      </dsp:txBody>
      <dsp:txXfrm>
        <a:off x="290869" y="1618239"/>
        <a:ext cx="4616821" cy="1666896"/>
      </dsp:txXfrm>
    </dsp:sp>
    <dsp:sp modelId="{B80146A8-2695-43AB-AD64-4CFCCB633C0C}">
      <dsp:nvSpPr>
        <dsp:cNvPr id="0" name=""/>
        <dsp:cNvSpPr/>
      </dsp:nvSpPr>
      <dsp:spPr>
        <a:xfrm>
          <a:off x="200079" y="3609444"/>
          <a:ext cx="4664476" cy="1900814"/>
        </a:xfrm>
        <a:prstGeom prst="round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3.RISK TOLERANCE</a:t>
          </a:r>
        </a:p>
        <a:p>
          <a:pPr marL="0" lvl="0" indent="0" algn="just"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To reduce the likelihood and impact of failure of financial institutions and pension funds, rather than prevent all failures;</a:t>
          </a:r>
        </a:p>
        <a:p>
          <a:pPr marL="0" lvl="0" indent="0" algn="just"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To identify and address material market conduct and legislative </a:t>
          </a:r>
          <a:endParaRPr lang="en-US" sz="1400" kern="1200" dirty="0"/>
        </a:p>
      </dsp:txBody>
      <dsp:txXfrm>
        <a:off x="292869" y="3702234"/>
        <a:ext cx="4478896" cy="1715234"/>
      </dsp:txXfrm>
    </dsp:sp>
    <dsp:sp modelId="{A453D21E-40B9-4797-A6E1-DC109161179D}">
      <dsp:nvSpPr>
        <dsp:cNvPr id="0" name=""/>
        <dsp:cNvSpPr/>
      </dsp:nvSpPr>
      <dsp:spPr>
        <a:xfrm>
          <a:off x="5913523" y="78015"/>
          <a:ext cx="4211574" cy="1775540"/>
        </a:xfrm>
        <a:prstGeom prst="roundRect">
          <a:avLst/>
        </a:prstGeom>
        <a:solidFill>
          <a:srgbClr val="7D868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4. CONSOLIDATED SUPERVISION</a:t>
          </a:r>
        </a:p>
        <a:p>
          <a:pPr marL="0" lvl="0" indent="0" algn="just"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Financial conglomerates are supervised on a consolidated basis in conjunction with other supervisors.</a:t>
          </a:r>
          <a:endParaRPr lang="en-US" sz="1400" kern="1200" dirty="0"/>
        </a:p>
      </dsp:txBody>
      <dsp:txXfrm>
        <a:off x="6000198" y="164690"/>
        <a:ext cx="4038224" cy="1602190"/>
      </dsp:txXfrm>
    </dsp:sp>
    <dsp:sp modelId="{B0F684F3-E39F-4CC4-AE89-ECD7C875F096}">
      <dsp:nvSpPr>
        <dsp:cNvPr id="0" name=""/>
        <dsp:cNvSpPr/>
      </dsp:nvSpPr>
      <dsp:spPr>
        <a:xfrm>
          <a:off x="5773889" y="2358514"/>
          <a:ext cx="4352089" cy="1762321"/>
        </a:xfrm>
        <a:prstGeom prst="round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5. SOUND PREDICTIVE JUDGEMENT</a:t>
          </a:r>
        </a:p>
        <a:p>
          <a:pPr marL="0" lvl="0" indent="0" algn="just"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Sound predictive judgement in identifying and assessing risk is fundamental to the effectiveness.</a:t>
          </a:r>
        </a:p>
        <a:p>
          <a:pPr marL="0" lvl="0" indent="0" algn="just" defTabSz="622300">
            <a:lnSpc>
              <a:spcPct val="90000"/>
            </a:lnSpc>
            <a:spcBef>
              <a:spcPct val="0"/>
            </a:spcBef>
            <a:spcAft>
              <a:spcPct val="35000"/>
            </a:spcAft>
            <a:buNone/>
          </a:pPr>
          <a:endParaRPr lang="en-US" sz="1400" kern="1200" dirty="0">
            <a:latin typeface="Arial" panose="020B0604020202020204" pitchFamily="34" charset="0"/>
            <a:cs typeface="Arial" panose="020B0604020202020204" pitchFamily="34" charset="0"/>
          </a:endParaRPr>
        </a:p>
        <a:p>
          <a:pPr marL="0" lvl="0" indent="0" algn="ctr" defTabSz="622300">
            <a:lnSpc>
              <a:spcPct val="90000"/>
            </a:lnSpc>
            <a:spcBef>
              <a:spcPct val="0"/>
            </a:spcBef>
            <a:spcAft>
              <a:spcPct val="35000"/>
            </a:spcAft>
            <a:buNone/>
          </a:pPr>
          <a:endParaRPr lang="en-US" sz="1400" b="1" kern="1200" dirty="0">
            <a:latin typeface="Arial" panose="020B0604020202020204" pitchFamily="34" charset="0"/>
            <a:cs typeface="Arial" panose="020B0604020202020204" pitchFamily="34" charset="0"/>
          </a:endParaRPr>
        </a:p>
        <a:p>
          <a:pPr marL="0" lvl="0" indent="0" algn="ctr" defTabSz="622300">
            <a:lnSpc>
              <a:spcPct val="90000"/>
            </a:lnSpc>
            <a:spcBef>
              <a:spcPct val="0"/>
            </a:spcBef>
            <a:spcAft>
              <a:spcPct val="35000"/>
            </a:spcAft>
            <a:buNone/>
          </a:pPr>
          <a:endParaRPr lang="en-US" sz="1400" kern="1200" dirty="0"/>
        </a:p>
      </dsp:txBody>
      <dsp:txXfrm>
        <a:off x="5859918" y="2444543"/>
        <a:ext cx="4180031" cy="15902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3A233-0E9B-48E2-9E54-3670AF3F132A}">
      <dsp:nvSpPr>
        <dsp:cNvPr id="0" name=""/>
        <dsp:cNvSpPr/>
      </dsp:nvSpPr>
      <dsp:spPr>
        <a:xfrm flipV="1">
          <a:off x="139348" y="1364553"/>
          <a:ext cx="4830857" cy="45706"/>
        </a:xfrm>
        <a:prstGeom prst="leftCircularArrow">
          <a:avLst>
            <a:gd name="adj1" fmla="val 5544"/>
            <a:gd name="adj2" fmla="val 330680"/>
            <a:gd name="adj3" fmla="val 11176825"/>
            <a:gd name="adj4" fmla="val 19251054"/>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59D658-2DC9-4FA7-ADD3-B645581F82A2}">
      <dsp:nvSpPr>
        <dsp:cNvPr id="0" name=""/>
        <dsp:cNvSpPr/>
      </dsp:nvSpPr>
      <dsp:spPr>
        <a:xfrm>
          <a:off x="188307" y="23615"/>
          <a:ext cx="4732938" cy="1256769"/>
        </a:xfrm>
        <a:prstGeom prst="roundRect">
          <a:avLst/>
        </a:prstGeom>
        <a:solidFill>
          <a:srgbClr val="BAA2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6. USE OF GOVERNANCE AND OVERSIGHT FUNCTIONS</a:t>
          </a:r>
        </a:p>
        <a:p>
          <a:pPr marL="0" lvl="0" indent="0" algn="just"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Where appropriate, leveraging off the work of the financial institutions’ governance and oversight functions to minimize duplication of effort.</a:t>
          </a:r>
          <a:endParaRPr lang="en-US" sz="1400" kern="1200" dirty="0"/>
        </a:p>
      </dsp:txBody>
      <dsp:txXfrm>
        <a:off x="249657" y="84965"/>
        <a:ext cx="4610238" cy="1134069"/>
      </dsp:txXfrm>
    </dsp:sp>
    <dsp:sp modelId="{FB19703C-AC4A-4607-B1CE-6719D5044349}">
      <dsp:nvSpPr>
        <dsp:cNvPr id="0" name=""/>
        <dsp:cNvSpPr/>
      </dsp:nvSpPr>
      <dsp:spPr>
        <a:xfrm>
          <a:off x="200694" y="1496685"/>
          <a:ext cx="4797171" cy="1847246"/>
        </a:xfrm>
        <a:prstGeom prst="round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7. RELIANCE ON AND USE OF WORK DONE BY EXTERNAL STAKEHOLDERS</a:t>
          </a:r>
        </a:p>
        <a:p>
          <a:pPr marL="0" lvl="0" indent="0" algn="just"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Relies on the external auditors for the fairness of the financial statements and uses their work to modify the scope of supervision to minimize duplication of effort. Relies on actuaries for the adequacy of policy liabilities and uses their work to modify the scope of supervision of financial institutions and pension funds.</a:t>
          </a:r>
          <a:endParaRPr lang="en-US" sz="1400" kern="1200" dirty="0"/>
        </a:p>
      </dsp:txBody>
      <dsp:txXfrm>
        <a:off x="290869" y="1586860"/>
        <a:ext cx="4616821" cy="1666896"/>
      </dsp:txXfrm>
    </dsp:sp>
    <dsp:sp modelId="{B80146A8-2695-43AB-AD64-4CFCCB633C0C}">
      <dsp:nvSpPr>
        <dsp:cNvPr id="0" name=""/>
        <dsp:cNvSpPr/>
      </dsp:nvSpPr>
      <dsp:spPr>
        <a:xfrm>
          <a:off x="200079" y="3578065"/>
          <a:ext cx="4664476" cy="1900814"/>
        </a:xfrm>
        <a:prstGeom prst="round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8.  TIMELY RISK FOCUSED REPORTING</a:t>
          </a:r>
        </a:p>
        <a:p>
          <a:pPr marL="0" lvl="0" indent="0" algn="just"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Communications of assessments and requirements to financial institutions and pension funds are risk focused and timely.</a:t>
          </a:r>
          <a:endParaRPr lang="en-US" sz="1400" kern="1200" dirty="0"/>
        </a:p>
      </dsp:txBody>
      <dsp:txXfrm>
        <a:off x="292869" y="3670855"/>
        <a:ext cx="4478896" cy="1715234"/>
      </dsp:txXfrm>
    </dsp:sp>
    <dsp:sp modelId="{A453D21E-40B9-4797-A6E1-DC109161179D}">
      <dsp:nvSpPr>
        <dsp:cNvPr id="0" name=""/>
        <dsp:cNvSpPr/>
      </dsp:nvSpPr>
      <dsp:spPr>
        <a:xfrm>
          <a:off x="5569644" y="0"/>
          <a:ext cx="4899332" cy="2026327"/>
        </a:xfrm>
        <a:prstGeom prst="roundRect">
          <a:avLst/>
        </a:prstGeom>
        <a:solidFill>
          <a:srgbClr val="7D868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9.  CONTINUOUS AND DYNAMIC</a:t>
          </a:r>
        </a:p>
        <a:p>
          <a:pPr marL="0" lvl="0" indent="0" algn="just"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Supervision is continuous and dynamic. It requires monitoring and identifying changes in risks, arising both from the financial institutions and pension funds and their operating environments, and readily assessing their impact on the risk profiles of financial institutions and pension funds and dynamically adjusting supervisory priorities as warranted for timely intervention.</a:t>
          </a:r>
          <a:endParaRPr lang="en-US" sz="1400" kern="1200" dirty="0"/>
        </a:p>
      </dsp:txBody>
      <dsp:txXfrm>
        <a:off x="5668561" y="98917"/>
        <a:ext cx="4701498" cy="1828493"/>
      </dsp:txXfrm>
    </dsp:sp>
    <dsp:sp modelId="{B0F684F3-E39F-4CC4-AE89-ECD7C875F096}">
      <dsp:nvSpPr>
        <dsp:cNvPr id="0" name=""/>
        <dsp:cNvSpPr/>
      </dsp:nvSpPr>
      <dsp:spPr>
        <a:xfrm>
          <a:off x="5773889" y="2327136"/>
          <a:ext cx="4352089" cy="1762321"/>
        </a:xfrm>
        <a:prstGeom prst="round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10.  ALLOCATION OF RESOURCES</a:t>
          </a:r>
        </a:p>
        <a:p>
          <a:pPr marL="0" lvl="0" indent="0" algn="just"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Allocates supervisory resources based on risk profiles of financial institutions and pension funds, and their systemic importance.</a:t>
          </a:r>
          <a:endParaRPr lang="en-US" sz="1400" b="1" kern="1200" dirty="0">
            <a:latin typeface="Arial" panose="020B0604020202020204" pitchFamily="34" charset="0"/>
            <a:cs typeface="Arial" panose="020B0604020202020204" pitchFamily="34" charset="0"/>
          </a:endParaRPr>
        </a:p>
        <a:p>
          <a:pPr marL="0" lvl="0" indent="0" algn="ctr" defTabSz="622300">
            <a:lnSpc>
              <a:spcPct val="90000"/>
            </a:lnSpc>
            <a:spcBef>
              <a:spcPct val="0"/>
            </a:spcBef>
            <a:spcAft>
              <a:spcPct val="35000"/>
            </a:spcAft>
            <a:buNone/>
          </a:pPr>
          <a:endParaRPr lang="en-US" sz="1400" kern="1200" dirty="0"/>
        </a:p>
      </dsp:txBody>
      <dsp:txXfrm>
        <a:off x="5859918" y="2413165"/>
        <a:ext cx="4180031" cy="15902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9EC555-F6EE-4914-9B75-E90C0D2A175F}">
      <dsp:nvSpPr>
        <dsp:cNvPr id="0" name=""/>
        <dsp:cNvSpPr/>
      </dsp:nvSpPr>
      <dsp:spPr>
        <a:xfrm>
          <a:off x="2985396" y="0"/>
          <a:ext cx="1496695" cy="1496771"/>
        </a:xfrm>
        <a:prstGeom prst="circularArrow">
          <a:avLst>
            <a:gd name="adj1" fmla="val 10980"/>
            <a:gd name="adj2" fmla="val 1142322"/>
            <a:gd name="adj3" fmla="val 4500000"/>
            <a:gd name="adj4" fmla="val 10800000"/>
            <a:gd name="adj5" fmla="val 12500"/>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3C68E2-DAFB-46C7-AA47-29DA743BC122}">
      <dsp:nvSpPr>
        <dsp:cNvPr id="0" name=""/>
        <dsp:cNvSpPr/>
      </dsp:nvSpPr>
      <dsp:spPr>
        <a:xfrm>
          <a:off x="3156099" y="542084"/>
          <a:ext cx="1154729" cy="417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Economic</a:t>
          </a:r>
        </a:p>
      </dsp:txBody>
      <dsp:txXfrm>
        <a:off x="3156099" y="542084"/>
        <a:ext cx="1154729" cy="417433"/>
      </dsp:txXfrm>
    </dsp:sp>
    <dsp:sp modelId="{F5BDED8B-E580-49D9-8D8F-7607C4A0D1C3}">
      <dsp:nvSpPr>
        <dsp:cNvPr id="0" name=""/>
        <dsp:cNvSpPr/>
      </dsp:nvSpPr>
      <dsp:spPr>
        <a:xfrm>
          <a:off x="2569601" y="859991"/>
          <a:ext cx="1496695" cy="1496771"/>
        </a:xfrm>
        <a:prstGeom prst="leftCircularArrow">
          <a:avLst>
            <a:gd name="adj1" fmla="val 10980"/>
            <a:gd name="adj2" fmla="val 1142322"/>
            <a:gd name="adj3" fmla="val 6300000"/>
            <a:gd name="adj4" fmla="val 18900000"/>
            <a:gd name="adj5" fmla="val 12500"/>
          </a:avLst>
        </a:prstGeom>
        <a:solidFill>
          <a:srgbClr val="26262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0D984B-06C3-4BC4-AFB3-C792C124F63B}">
      <dsp:nvSpPr>
        <dsp:cNvPr id="0" name=""/>
        <dsp:cNvSpPr/>
      </dsp:nvSpPr>
      <dsp:spPr>
        <a:xfrm>
          <a:off x="2898363" y="1404008"/>
          <a:ext cx="835241" cy="417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Social</a:t>
          </a:r>
        </a:p>
      </dsp:txBody>
      <dsp:txXfrm>
        <a:off x="2898363" y="1404008"/>
        <a:ext cx="835241" cy="417433"/>
      </dsp:txXfrm>
    </dsp:sp>
    <dsp:sp modelId="{C2C59F1C-169B-40FE-9AE7-897B930B1AAE}">
      <dsp:nvSpPr>
        <dsp:cNvPr id="0" name=""/>
        <dsp:cNvSpPr/>
      </dsp:nvSpPr>
      <dsp:spPr>
        <a:xfrm>
          <a:off x="2985396" y="1723847"/>
          <a:ext cx="1496695" cy="1496771"/>
        </a:xfrm>
        <a:prstGeom prst="circularArrow">
          <a:avLst>
            <a:gd name="adj1" fmla="val 10980"/>
            <a:gd name="adj2" fmla="val 1142322"/>
            <a:gd name="adj3" fmla="val 4500000"/>
            <a:gd name="adj4" fmla="val 13500000"/>
            <a:gd name="adj5" fmla="val 12500"/>
          </a:avLst>
        </a:prstGeom>
        <a:solidFill>
          <a:srgbClr val="BAA2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6A249C-0765-4ED7-99A0-03C27617EEF4}">
      <dsp:nvSpPr>
        <dsp:cNvPr id="0" name=""/>
        <dsp:cNvSpPr/>
      </dsp:nvSpPr>
      <dsp:spPr>
        <a:xfrm>
          <a:off x="2756277" y="2265989"/>
          <a:ext cx="1344412" cy="255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Demographic</a:t>
          </a:r>
        </a:p>
      </dsp:txBody>
      <dsp:txXfrm>
        <a:off x="2756277" y="2265989"/>
        <a:ext cx="1344412" cy="255765"/>
      </dsp:txXfrm>
    </dsp:sp>
    <dsp:sp modelId="{616314AC-0B00-47CE-82B0-41B8D7A1A1CE}">
      <dsp:nvSpPr>
        <dsp:cNvPr id="0" name=""/>
        <dsp:cNvSpPr/>
      </dsp:nvSpPr>
      <dsp:spPr>
        <a:xfrm>
          <a:off x="2569601" y="2585288"/>
          <a:ext cx="1496695" cy="1496771"/>
        </a:xfrm>
        <a:prstGeom prst="leftCircularArrow">
          <a:avLst>
            <a:gd name="adj1" fmla="val 10980"/>
            <a:gd name="adj2" fmla="val 1142322"/>
            <a:gd name="adj3" fmla="val 6300000"/>
            <a:gd name="adj4" fmla="val 18900000"/>
            <a:gd name="adj5" fmla="val 12500"/>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3A1A70-A535-46CF-A01B-C1638B16790E}">
      <dsp:nvSpPr>
        <dsp:cNvPr id="0" name=""/>
        <dsp:cNvSpPr/>
      </dsp:nvSpPr>
      <dsp:spPr>
        <a:xfrm>
          <a:off x="2898363" y="3127372"/>
          <a:ext cx="835241" cy="417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endParaRPr lang="en-US" sz="2700" kern="1200" dirty="0"/>
        </a:p>
      </dsp:txBody>
      <dsp:txXfrm>
        <a:off x="2898363" y="3127372"/>
        <a:ext cx="835241" cy="417433"/>
      </dsp:txXfrm>
    </dsp:sp>
    <dsp:sp modelId="{83E23964-F8DD-43D2-8A99-0E30C5F4D2CA}">
      <dsp:nvSpPr>
        <dsp:cNvPr id="0" name=""/>
        <dsp:cNvSpPr/>
      </dsp:nvSpPr>
      <dsp:spPr>
        <a:xfrm>
          <a:off x="3091802" y="3544806"/>
          <a:ext cx="1285850" cy="1286604"/>
        </a:xfrm>
        <a:prstGeom prst="blockArc">
          <a:avLst>
            <a:gd name="adj1" fmla="val 13500000"/>
            <a:gd name="adj2" fmla="val 10800000"/>
            <a:gd name="adj3" fmla="val 12740"/>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DEC66A-4D59-4155-87CC-B3F22B16B769}">
      <dsp:nvSpPr>
        <dsp:cNvPr id="0" name=""/>
        <dsp:cNvSpPr/>
      </dsp:nvSpPr>
      <dsp:spPr>
        <a:xfrm>
          <a:off x="3315843" y="3989296"/>
          <a:ext cx="835241" cy="417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endParaRPr lang="en-US" sz="2700" kern="1200" dirty="0"/>
        </a:p>
      </dsp:txBody>
      <dsp:txXfrm>
        <a:off x="3315843" y="3989296"/>
        <a:ext cx="835241" cy="4174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382D7-4235-4198-9376-45E69612794B}">
      <dsp:nvSpPr>
        <dsp:cNvPr id="0" name=""/>
        <dsp:cNvSpPr/>
      </dsp:nvSpPr>
      <dsp:spPr>
        <a:xfrm>
          <a:off x="1895" y="0"/>
          <a:ext cx="1823583" cy="2192356"/>
        </a:xfrm>
        <a:prstGeom prst="roundRect">
          <a:avLst>
            <a:gd name="adj" fmla="val 10000"/>
          </a:avLst>
        </a:prstGeom>
        <a:solidFill>
          <a:schemeClr val="bg2">
            <a:lumMod val="75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1895" y="0"/>
        <a:ext cx="1823583" cy="657706"/>
      </dsp:txXfrm>
    </dsp:sp>
    <dsp:sp modelId="{4F165DD2-EEF7-453E-8164-122E35AAE8B2}">
      <dsp:nvSpPr>
        <dsp:cNvPr id="0" name=""/>
        <dsp:cNvSpPr/>
      </dsp:nvSpPr>
      <dsp:spPr>
        <a:xfrm>
          <a:off x="184254" y="657706"/>
          <a:ext cx="1458866" cy="1425031"/>
        </a:xfrm>
        <a:prstGeom prst="roundRect">
          <a:avLst>
            <a:gd name="adj" fmla="val 10000"/>
          </a:avLst>
        </a:prstGeom>
        <a:solidFill>
          <a:srgbClr val="BAA2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1" kern="1200" dirty="0">
              <a:latin typeface="Arial" panose="020B0604020202020204" pitchFamily="34" charset="0"/>
              <a:cs typeface="Arial" panose="020B0604020202020204" pitchFamily="34" charset="0"/>
            </a:rPr>
            <a:t>Competition</a:t>
          </a:r>
        </a:p>
        <a:p>
          <a:pPr marL="0" lvl="0" indent="0" algn="ctr" defTabSz="488950">
            <a:lnSpc>
              <a:spcPct val="90000"/>
            </a:lnSpc>
            <a:spcBef>
              <a:spcPct val="0"/>
            </a:spcBef>
            <a:spcAft>
              <a:spcPct val="35000"/>
            </a:spcAft>
            <a:buNone/>
          </a:pPr>
          <a:r>
            <a:rPr lang="en-US" sz="1100" b="1" kern="1200" dirty="0">
              <a:latin typeface="Arial" panose="020B0604020202020204" pitchFamily="34" charset="0"/>
              <a:cs typeface="Arial" panose="020B0604020202020204" pitchFamily="34" charset="0"/>
            </a:rPr>
            <a:t>Customers</a:t>
          </a:r>
        </a:p>
        <a:p>
          <a:pPr marL="0" lvl="0" indent="0" algn="ctr" defTabSz="488950">
            <a:lnSpc>
              <a:spcPct val="90000"/>
            </a:lnSpc>
            <a:spcBef>
              <a:spcPct val="0"/>
            </a:spcBef>
            <a:spcAft>
              <a:spcPct val="35000"/>
            </a:spcAft>
            <a:buNone/>
          </a:pPr>
          <a:r>
            <a:rPr lang="en-US" sz="1100" b="1" kern="1200" dirty="0">
              <a:latin typeface="Arial" panose="020B0604020202020204" pitchFamily="34" charset="0"/>
              <a:cs typeface="Arial" panose="020B0604020202020204" pitchFamily="34" charset="0"/>
            </a:rPr>
            <a:t>Technology </a:t>
          </a:r>
        </a:p>
        <a:p>
          <a:pPr marL="0" lvl="0" indent="0" algn="ctr" defTabSz="488950">
            <a:lnSpc>
              <a:spcPct val="90000"/>
            </a:lnSpc>
            <a:spcBef>
              <a:spcPct val="0"/>
            </a:spcBef>
            <a:spcAft>
              <a:spcPct val="35000"/>
            </a:spcAft>
            <a:buNone/>
          </a:pPr>
          <a:endParaRPr lang="en-US" sz="1100" kern="1200" dirty="0">
            <a:latin typeface="Arial" panose="020B0604020202020204" pitchFamily="34" charset="0"/>
            <a:cs typeface="Arial" panose="020B0604020202020204" pitchFamily="34" charset="0"/>
          </a:endParaRPr>
        </a:p>
      </dsp:txBody>
      <dsp:txXfrm>
        <a:off x="225992" y="699444"/>
        <a:ext cx="1375390" cy="1341555"/>
      </dsp:txXfrm>
    </dsp:sp>
    <dsp:sp modelId="{B853D163-9098-4270-AC1C-1570CAA56F51}">
      <dsp:nvSpPr>
        <dsp:cNvPr id="0" name=""/>
        <dsp:cNvSpPr/>
      </dsp:nvSpPr>
      <dsp:spPr>
        <a:xfrm>
          <a:off x="1962247" y="0"/>
          <a:ext cx="1823583" cy="2192356"/>
        </a:xfrm>
        <a:prstGeom prst="roundRect">
          <a:avLst>
            <a:gd name="adj" fmla="val 10000"/>
          </a:avLst>
        </a:prstGeom>
        <a:solidFill>
          <a:schemeClr val="bg2">
            <a:lumMod val="75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1962247" y="0"/>
        <a:ext cx="1823583" cy="657706"/>
      </dsp:txXfrm>
    </dsp:sp>
    <dsp:sp modelId="{CCEFDFCE-EEF9-4CEC-A5FB-FC588108A228}">
      <dsp:nvSpPr>
        <dsp:cNvPr id="0" name=""/>
        <dsp:cNvSpPr/>
      </dsp:nvSpPr>
      <dsp:spPr>
        <a:xfrm>
          <a:off x="2144606" y="657706"/>
          <a:ext cx="1458866" cy="1425031"/>
        </a:xfrm>
        <a:prstGeom prst="roundRect">
          <a:avLst>
            <a:gd name="adj" fmla="val 10000"/>
          </a:avLst>
        </a:prstGeom>
        <a:solidFill>
          <a:srgbClr val="BAA2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b="1" kern="1200" dirty="0">
              <a:latin typeface="Arial" panose="020B0604020202020204" pitchFamily="34" charset="0"/>
              <a:cs typeface="Arial" panose="020B0604020202020204" pitchFamily="34" charset="0"/>
            </a:rPr>
            <a:t>Industry Products/Services</a:t>
          </a:r>
        </a:p>
        <a:p>
          <a:pPr marL="0" lvl="0" indent="0" algn="ctr" defTabSz="488950">
            <a:lnSpc>
              <a:spcPct val="90000"/>
            </a:lnSpc>
            <a:spcBef>
              <a:spcPct val="0"/>
            </a:spcBef>
            <a:spcAft>
              <a:spcPct val="35000"/>
            </a:spcAft>
            <a:buNone/>
          </a:pPr>
          <a:r>
            <a:rPr lang="en-US" sz="1100" b="1" kern="1200" dirty="0">
              <a:latin typeface="Arial" panose="020B0604020202020204" pitchFamily="34" charset="0"/>
              <a:cs typeface="Arial" panose="020B0604020202020204" pitchFamily="34" charset="0"/>
            </a:rPr>
            <a:t>Skilled Personnel</a:t>
          </a:r>
        </a:p>
        <a:p>
          <a:pPr marL="0" lvl="0" indent="0" algn="ctr" defTabSz="488950">
            <a:lnSpc>
              <a:spcPct val="90000"/>
            </a:lnSpc>
            <a:spcBef>
              <a:spcPct val="0"/>
            </a:spcBef>
            <a:spcAft>
              <a:spcPct val="35000"/>
            </a:spcAft>
            <a:buNone/>
          </a:pPr>
          <a:endParaRPr lang="en-US" sz="1100" kern="1200" dirty="0">
            <a:latin typeface="Arial" panose="020B0604020202020204" pitchFamily="34" charset="0"/>
            <a:cs typeface="Arial" panose="020B0604020202020204" pitchFamily="34" charset="0"/>
          </a:endParaRPr>
        </a:p>
      </dsp:txBody>
      <dsp:txXfrm>
        <a:off x="2186344" y="699444"/>
        <a:ext cx="1375390" cy="134155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F0DA45-F9C8-470B-BE98-69B3B8B7CBC5}">
      <dsp:nvSpPr>
        <dsp:cNvPr id="0" name=""/>
        <dsp:cNvSpPr/>
      </dsp:nvSpPr>
      <dsp:spPr>
        <a:xfrm>
          <a:off x="1189160" y="627032"/>
          <a:ext cx="2352847" cy="2352915"/>
        </a:xfrm>
        <a:prstGeom prst="circularArrow">
          <a:avLst>
            <a:gd name="adj1" fmla="val 10980"/>
            <a:gd name="adj2" fmla="val 1142322"/>
            <a:gd name="adj3" fmla="val 4500000"/>
            <a:gd name="adj4" fmla="val 10800000"/>
            <a:gd name="adj5" fmla="val 12500"/>
          </a:avLst>
        </a:prstGeom>
        <a:solidFill>
          <a:srgbClr val="BAA25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60CB308-8B0F-4AD8-B067-3F692893290B}">
      <dsp:nvSpPr>
        <dsp:cNvPr id="0" name=""/>
        <dsp:cNvSpPr/>
      </dsp:nvSpPr>
      <dsp:spPr>
        <a:xfrm>
          <a:off x="1708807" y="1478883"/>
          <a:ext cx="1312703" cy="656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Business Models and Strategies</a:t>
          </a:r>
        </a:p>
      </dsp:txBody>
      <dsp:txXfrm>
        <a:off x="1708807" y="1478883"/>
        <a:ext cx="1312703" cy="656274"/>
      </dsp:txXfrm>
    </dsp:sp>
    <dsp:sp modelId="{CA9E6731-4B07-4BBF-A9D8-49FB8E79656F}">
      <dsp:nvSpPr>
        <dsp:cNvPr id="0" name=""/>
        <dsp:cNvSpPr/>
      </dsp:nvSpPr>
      <dsp:spPr>
        <a:xfrm>
          <a:off x="703476" y="2135157"/>
          <a:ext cx="2021275" cy="2022130"/>
        </a:xfrm>
        <a:prstGeom prst="blockArc">
          <a:avLst>
            <a:gd name="adj1" fmla="val 0"/>
            <a:gd name="adj2" fmla="val 18900000"/>
            <a:gd name="adj3" fmla="val 12740"/>
          </a:avLst>
        </a:prstGeom>
        <a:solidFill>
          <a:schemeClr val="tx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43BB9F5-E341-4874-B936-6A4A004B43D1}">
      <dsp:nvSpPr>
        <dsp:cNvPr id="0" name=""/>
        <dsp:cNvSpPr/>
      </dsp:nvSpPr>
      <dsp:spPr>
        <a:xfrm>
          <a:off x="1052455" y="2833442"/>
          <a:ext cx="1312703" cy="656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Organisation Structure </a:t>
          </a:r>
        </a:p>
      </dsp:txBody>
      <dsp:txXfrm>
        <a:off x="1052455" y="2833442"/>
        <a:ext cx="1312703" cy="656274"/>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89401232-5028-4F90-B6B8-DC786C9B8967}" type="datetimeFigureOut">
              <a:rPr lang="en-US" smtClean="0"/>
              <a:t>6/8/2022</a:t>
            </a:fld>
            <a:endParaRPr lang="en-US"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DAE71ED-AB8C-4961-B260-B6673FA907E8}" type="slidenum">
              <a:rPr lang="en-US" smtClean="0"/>
              <a:t>‹#›</a:t>
            </a:fld>
            <a:endParaRPr lang="en-US" dirty="0"/>
          </a:p>
        </p:txBody>
      </p:sp>
    </p:spTree>
    <p:extLst>
      <p:ext uri="{BB962C8B-B14F-4D97-AF65-F5344CB8AC3E}">
        <p14:creationId xmlns:p14="http://schemas.microsoft.com/office/powerpoint/2010/main" val="41349345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F990A13-33E9-4E94-BE7F-BDD43FE696BB}" type="datetimeFigureOut">
              <a:rPr lang="en-US" smtClean="0"/>
              <a:t>6/8/2022</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D4D2D03E-3886-44E8-B7A9-11CE69A6EB3F}" type="slidenum">
              <a:rPr lang="en-US" smtClean="0"/>
              <a:t>‹#›</a:t>
            </a:fld>
            <a:endParaRPr lang="en-US" dirty="0"/>
          </a:p>
        </p:txBody>
      </p:sp>
    </p:spTree>
    <p:extLst>
      <p:ext uri="{BB962C8B-B14F-4D97-AF65-F5344CB8AC3E}">
        <p14:creationId xmlns:p14="http://schemas.microsoft.com/office/powerpoint/2010/main" val="2469588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D2D03E-3886-44E8-B7A9-11CE69A6EB3F}" type="slidenum">
              <a:rPr lang="en-US" smtClean="0"/>
              <a:t>1</a:t>
            </a:fld>
            <a:endParaRPr lang="en-US" dirty="0"/>
          </a:p>
        </p:txBody>
      </p:sp>
    </p:spTree>
    <p:extLst>
      <p:ext uri="{BB962C8B-B14F-4D97-AF65-F5344CB8AC3E}">
        <p14:creationId xmlns:p14="http://schemas.microsoft.com/office/powerpoint/2010/main" val="1978575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DAEC9727-9AE5-4D94-A06E-0BBCCFBE8566}" type="slidenum">
              <a:rPr lang="en-ZA" smtClean="0"/>
              <a:pPr/>
              <a:t>27</a:t>
            </a:fld>
            <a:endParaRPr lang="en-ZA" dirty="0"/>
          </a:p>
        </p:txBody>
      </p:sp>
    </p:spTree>
    <p:extLst>
      <p:ext uri="{BB962C8B-B14F-4D97-AF65-F5344CB8AC3E}">
        <p14:creationId xmlns:p14="http://schemas.microsoft.com/office/powerpoint/2010/main" val="1077830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DAEC9727-9AE5-4D94-A06E-0BBCCFBE8566}" type="slidenum">
              <a:rPr lang="en-ZA" smtClean="0"/>
              <a:pPr/>
              <a:t>28</a:t>
            </a:fld>
            <a:endParaRPr lang="en-ZA" dirty="0"/>
          </a:p>
        </p:txBody>
      </p:sp>
    </p:spTree>
    <p:extLst>
      <p:ext uri="{BB962C8B-B14F-4D97-AF65-F5344CB8AC3E}">
        <p14:creationId xmlns:p14="http://schemas.microsoft.com/office/powerpoint/2010/main" val="2513958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DAEC9727-9AE5-4D94-A06E-0BBCCFBE8566}" type="slidenum">
              <a:rPr lang="en-ZA" smtClean="0"/>
              <a:pPr/>
              <a:t>29</a:t>
            </a:fld>
            <a:endParaRPr lang="en-ZA" dirty="0"/>
          </a:p>
        </p:txBody>
      </p:sp>
    </p:spTree>
    <p:extLst>
      <p:ext uri="{BB962C8B-B14F-4D97-AF65-F5344CB8AC3E}">
        <p14:creationId xmlns:p14="http://schemas.microsoft.com/office/powerpoint/2010/main" val="9481968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DAEC9727-9AE5-4D94-A06E-0BBCCFBE8566}" type="slidenum">
              <a:rPr lang="en-ZA" smtClean="0"/>
              <a:pPr/>
              <a:t>30</a:t>
            </a:fld>
            <a:endParaRPr lang="en-ZA" dirty="0"/>
          </a:p>
        </p:txBody>
      </p:sp>
    </p:spTree>
    <p:extLst>
      <p:ext uri="{BB962C8B-B14F-4D97-AF65-F5344CB8AC3E}">
        <p14:creationId xmlns:p14="http://schemas.microsoft.com/office/powerpoint/2010/main" val="1554149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5875EF-F9DA-4320-AE1E-2F275628371B}" type="slidenum">
              <a:rPr lang="en-US" smtClean="0"/>
              <a:t>31</a:t>
            </a:fld>
            <a:endParaRPr lang="en-US" dirty="0"/>
          </a:p>
        </p:txBody>
      </p:sp>
    </p:spTree>
    <p:extLst>
      <p:ext uri="{BB962C8B-B14F-4D97-AF65-F5344CB8AC3E}">
        <p14:creationId xmlns:p14="http://schemas.microsoft.com/office/powerpoint/2010/main" val="3298504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5875EF-F9DA-4320-AE1E-2F275628371B}" type="slidenum">
              <a:rPr lang="en-US" smtClean="0"/>
              <a:t>33</a:t>
            </a:fld>
            <a:endParaRPr lang="en-US" dirty="0"/>
          </a:p>
        </p:txBody>
      </p:sp>
    </p:spTree>
    <p:extLst>
      <p:ext uri="{BB962C8B-B14F-4D97-AF65-F5344CB8AC3E}">
        <p14:creationId xmlns:p14="http://schemas.microsoft.com/office/powerpoint/2010/main" val="725349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DAEC9727-9AE5-4D94-A06E-0BBCCFBE8566}" type="slidenum">
              <a:rPr lang="en-ZA" smtClean="0"/>
              <a:pPr/>
              <a:t>40</a:t>
            </a:fld>
            <a:endParaRPr lang="en-ZA" dirty="0"/>
          </a:p>
        </p:txBody>
      </p:sp>
    </p:spTree>
    <p:extLst>
      <p:ext uri="{BB962C8B-B14F-4D97-AF65-F5344CB8AC3E}">
        <p14:creationId xmlns:p14="http://schemas.microsoft.com/office/powerpoint/2010/main" val="4151286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D2D03E-3886-44E8-B7A9-11CE69A6EB3F}" type="slidenum">
              <a:rPr lang="en-US" smtClean="0"/>
              <a:t>42</a:t>
            </a:fld>
            <a:endParaRPr lang="en-US" dirty="0"/>
          </a:p>
        </p:txBody>
      </p:sp>
    </p:spTree>
    <p:extLst>
      <p:ext uri="{BB962C8B-B14F-4D97-AF65-F5344CB8AC3E}">
        <p14:creationId xmlns:p14="http://schemas.microsoft.com/office/powerpoint/2010/main" val="41853855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NB Numbers in brackets are the numbers of complaints reported and % is what each sector accounted for in the total number of complaints reported. N$ represents what was effectively paid to the complainant and in this case is the consumer.</a:t>
            </a:r>
          </a:p>
        </p:txBody>
      </p:sp>
      <p:sp>
        <p:nvSpPr>
          <p:cNvPr id="4" name="Slide Number Placeholder 3"/>
          <p:cNvSpPr>
            <a:spLocks noGrp="1"/>
          </p:cNvSpPr>
          <p:nvPr>
            <p:ph type="sldNum" sz="quarter" idx="5"/>
          </p:nvPr>
        </p:nvSpPr>
        <p:spPr/>
        <p:txBody>
          <a:bodyPr/>
          <a:lstStyle/>
          <a:p>
            <a:fld id="{3E5875EF-F9DA-4320-AE1E-2F275628371B}" type="slidenum">
              <a:rPr lang="en-US" smtClean="0"/>
              <a:t>43</a:t>
            </a:fld>
            <a:endParaRPr lang="en-US"/>
          </a:p>
        </p:txBody>
      </p:sp>
    </p:spTree>
    <p:extLst>
      <p:ext uri="{BB962C8B-B14F-4D97-AF65-F5344CB8AC3E}">
        <p14:creationId xmlns:p14="http://schemas.microsoft.com/office/powerpoint/2010/main" val="33380794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1200" b="1" dirty="0">
                <a:solidFill>
                  <a:srgbClr val="000000"/>
                </a:solidFill>
                <a:effectLst/>
                <a:latin typeface="Arial" panose="020B0604020202020204" pitchFamily="34" charset="0"/>
                <a:ea typeface="Arial Unicode MS"/>
                <a:cs typeface="Times New Roman" panose="02020603050405020304" pitchFamily="18" charset="0"/>
              </a:rPr>
              <a:t>By and large, the Non-bank Financial Institutions (NBFIs) sector remained resilient during 2021, withstanding the effects of COVID-19, rising inflation and the interest rate hikes in various jurisdictions. </a:t>
            </a:r>
            <a:r>
              <a:rPr lang="en-US" sz="1200" dirty="0">
                <a:solidFill>
                  <a:srgbClr val="000000"/>
                </a:solidFill>
                <a:effectLst/>
                <a:latin typeface="Arial" panose="020B0604020202020204" pitchFamily="34" charset="0"/>
                <a:ea typeface="Arial Unicode MS"/>
                <a:cs typeface="Times New Roman" panose="02020603050405020304" pitchFamily="18" charset="0"/>
              </a:rPr>
              <a:t>Total assets grew by 13.9 percent to N$370.6 billion during 2021. Growth in sectoral assets is attributable to new business, financial markets performance and increased economic activity as a result of the economic recovery during the period under review. In a similar vein, the NBFI sector remained stable and resilient with funding and/or solvency positions recorded above prudential requirements in 2021 and is expected to remain sound in 2022.</a:t>
            </a:r>
            <a:endParaRPr lang="en-GB" sz="1200" dirty="0">
              <a:effectLst/>
              <a:latin typeface="Arial" panose="020B0604020202020204" pitchFamily="34" charset="0"/>
              <a:ea typeface="Arial Unicode MS"/>
              <a:cs typeface="Times New Roman" panose="02020603050405020304" pitchFamily="18" charset="0"/>
            </a:endParaRPr>
          </a:p>
          <a:p>
            <a:pPr eaLnBrk="1" hangingPunct="1">
              <a:spcBef>
                <a:spcPct val="0"/>
              </a:spcBef>
            </a:pPr>
            <a:endParaRPr lang="en-ZA" altLang="en-US" dirty="0">
              <a:ea typeface="ＭＳ Ｐゴシック" panose="020B0600070205080204" pitchFamily="34" charset="-128"/>
            </a:endParaRPr>
          </a:p>
          <a:p>
            <a:pPr eaLnBrk="1" hangingPunct="1">
              <a:spcBef>
                <a:spcPct val="0"/>
              </a:spcBef>
            </a:pPr>
            <a:r>
              <a:rPr lang="en-US" sz="1200" b="1" dirty="0">
                <a:effectLst/>
                <a:latin typeface="Times New Roman" panose="02020603050405020304" pitchFamily="18" charset="0"/>
                <a:ea typeface="Arial Unicode MS"/>
              </a:rPr>
              <a:t>The distribution of assets across the sector remained fairly unchanged, with the long–term insurance, retirement funds and collective investment schemes subsectors accounting for more than 92.0 percent of NBFI assets as at December 2021.</a:t>
            </a:r>
            <a:r>
              <a:rPr lang="en-US" sz="1200" dirty="0">
                <a:effectLst/>
                <a:latin typeface="Times New Roman" panose="02020603050405020304" pitchFamily="18" charset="0"/>
                <a:ea typeface="Arial Unicode MS"/>
              </a:rPr>
              <a:t> </a:t>
            </a:r>
            <a:endParaRPr lang="en-ZA" sz="1200" dirty="0">
              <a:effectLst/>
              <a:latin typeface="Times New Roman" panose="02020603050405020304" pitchFamily="18" charset="0"/>
              <a:ea typeface="ＭＳ Ｐゴシック" panose="020B0600070205080204" pitchFamily="34" charset="-128"/>
            </a:endParaRPr>
          </a:p>
          <a:p>
            <a:pPr eaLnBrk="1" hangingPunct="1">
              <a:spcBef>
                <a:spcPct val="0"/>
              </a:spcBef>
            </a:pPr>
            <a:endParaRPr lang="en-ZA" altLang="en-US" sz="1200" dirty="0">
              <a:effectLst/>
              <a:latin typeface="Times New Roman" panose="02020603050405020304" pitchFamily="18" charset="0"/>
              <a:ea typeface="ＭＳ Ｐゴシック" panose="020B0600070205080204" pitchFamily="34" charset="-128"/>
            </a:endParaRPr>
          </a:p>
          <a:p>
            <a:pPr eaLnBrk="1" hangingPunct="1">
              <a:spcBef>
                <a:spcPct val="0"/>
              </a:spcBef>
            </a:pPr>
            <a:r>
              <a:rPr lang="en-US" sz="1200" dirty="0">
                <a:effectLst/>
                <a:latin typeface="Times New Roman" panose="02020603050405020304" pitchFamily="18" charset="0"/>
                <a:ea typeface="Arial Unicode MS"/>
              </a:rPr>
              <a:t>The sector remains dominated by 5 conglomerates. This has the potential to provide contagion shocks as risk could spill over from one segment to another within the conglomerate structure. NAMFISA monitors this risk closely.</a:t>
            </a:r>
          </a:p>
          <a:p>
            <a:pPr eaLnBrk="1" hangingPunct="1">
              <a:spcBef>
                <a:spcPct val="0"/>
              </a:spcBef>
            </a:pPr>
            <a:endParaRPr lang="en-US" altLang="en-US" sz="1200" dirty="0">
              <a:effectLst/>
              <a:latin typeface="Times New Roman" panose="02020603050405020304" pitchFamily="18" charset="0"/>
              <a:ea typeface="ＭＳ Ｐゴシック" panose="020B0600070205080204" pitchFamily="34" charset="-128"/>
            </a:endParaRPr>
          </a:p>
          <a:p>
            <a:pPr eaLnBrk="1" hangingPunct="1">
              <a:spcBef>
                <a:spcPct val="0"/>
              </a:spcBef>
            </a:pPr>
            <a:r>
              <a:rPr lang="en-ZA" sz="1200" b="1" dirty="0">
                <a:solidFill>
                  <a:srgbClr val="000000"/>
                </a:solidFill>
                <a:effectLst/>
                <a:latin typeface="Times New Roman" panose="02020603050405020304" pitchFamily="18" charset="0"/>
                <a:ea typeface="Arial Unicode MS"/>
              </a:rPr>
              <a:t>CIS remain a conduit through which the financial system sets prices and allocates risk and capital. </a:t>
            </a:r>
            <a:r>
              <a:rPr lang="en-US" sz="1200" b="1" dirty="0">
                <a:solidFill>
                  <a:srgbClr val="000000"/>
                </a:solidFill>
                <a:effectLst/>
                <a:latin typeface="Times New Roman" panose="02020603050405020304" pitchFamily="18" charset="0"/>
                <a:ea typeface="ＭＳ Ｐゴシック" panose="020B0600070205080204" pitchFamily="34" charset="-128"/>
              </a:rPr>
              <a:t>This is where a lot of our potential liquidity stress come from. </a:t>
            </a:r>
          </a:p>
          <a:p>
            <a:pPr eaLnBrk="1" hangingPunct="1">
              <a:spcBef>
                <a:spcPct val="0"/>
              </a:spcBef>
            </a:pPr>
            <a:endParaRPr lang="en-US" sz="1200" b="1" dirty="0">
              <a:solidFill>
                <a:srgbClr val="000000"/>
              </a:solidFill>
              <a:effectLst/>
              <a:latin typeface="Times New Roman" panose="02020603050405020304" pitchFamily="18" charset="0"/>
              <a:ea typeface="ＭＳ Ｐゴシック" panose="020B0600070205080204" pitchFamily="34" charset="-128"/>
            </a:endParaRPr>
          </a:p>
          <a:p>
            <a:pPr eaLnBrk="1" hangingPunct="1">
              <a:spcBef>
                <a:spcPct val="0"/>
              </a:spcBef>
            </a:pPr>
            <a:r>
              <a:rPr lang="en-ZA" sz="1200" dirty="0">
                <a:effectLst/>
                <a:latin typeface="Times New Roman" panose="02020603050405020304" pitchFamily="18" charset="0"/>
                <a:ea typeface="Arial Unicode MS"/>
              </a:rPr>
              <a:t>CIS funds sourced from households are monitored closely by NAMFISA, given that household investments are generally without mandate and can be withdrawn at short notice. </a:t>
            </a:r>
          </a:p>
          <a:p>
            <a:pPr eaLnBrk="1" hangingPunct="1">
              <a:spcBef>
                <a:spcPct val="0"/>
              </a:spcBef>
            </a:pPr>
            <a:endParaRPr lang="en-ZA" sz="1200" dirty="0">
              <a:effectLst/>
              <a:latin typeface="Times New Roman" panose="02020603050405020304" pitchFamily="18" charset="0"/>
              <a:ea typeface="Arial Unicode MS"/>
            </a:endParaRPr>
          </a:p>
          <a:p>
            <a:pPr eaLnBrk="1" hangingPunct="1">
              <a:spcBef>
                <a:spcPct val="0"/>
              </a:spcBef>
            </a:pPr>
            <a:r>
              <a:rPr lang="en-ZA" sz="1200" dirty="0">
                <a:effectLst/>
                <a:latin typeface="Times New Roman" panose="02020603050405020304" pitchFamily="18" charset="0"/>
                <a:ea typeface="Arial Unicode MS"/>
              </a:rPr>
              <a:t>No significant withdrawals of unit trust funds were observed despite the continued recessionary conditions that affected household income and balance sheets. Thus, the industry remained stable and sound in 2021</a:t>
            </a:r>
          </a:p>
          <a:p>
            <a:pPr eaLnBrk="1" hangingPunct="1">
              <a:spcBef>
                <a:spcPct val="0"/>
              </a:spcBef>
            </a:pPr>
            <a:endParaRPr lang="en-ZA" sz="1200" b="1" dirty="0">
              <a:solidFill>
                <a:srgbClr val="000000"/>
              </a:solidFill>
              <a:effectLst/>
              <a:latin typeface="Times New Roman" panose="02020603050405020304" pitchFamily="18" charset="0"/>
              <a:ea typeface="ＭＳ Ｐゴシック" panose="020B0600070205080204" pitchFamily="34" charset="-128"/>
            </a:endParaRPr>
          </a:p>
          <a:p>
            <a:pPr eaLnBrk="1" hangingPunct="1">
              <a:spcBef>
                <a:spcPct val="0"/>
              </a:spcBef>
            </a:pPr>
            <a:r>
              <a:rPr lang="en-US" sz="1200" b="1" dirty="0">
                <a:effectLst/>
                <a:latin typeface="Times New Roman" panose="02020603050405020304" pitchFamily="18" charset="0"/>
                <a:ea typeface="Arial Unicode MS"/>
              </a:rPr>
              <a:t>The retirement funds industry (RF) remained operationally resilient, withstanding the effects of COVID-19, rising inflation and the resulting interest rate hikes in various jurisdictions. </a:t>
            </a:r>
          </a:p>
          <a:p>
            <a:pPr eaLnBrk="1" hangingPunct="1">
              <a:spcBef>
                <a:spcPct val="0"/>
              </a:spcBef>
            </a:pPr>
            <a:endParaRPr lang="en-US" sz="1200" b="1" dirty="0">
              <a:effectLst/>
              <a:latin typeface="Times New Roman" panose="02020603050405020304" pitchFamily="18" charset="0"/>
              <a:ea typeface="Arial Unicode MS"/>
            </a:endParaRPr>
          </a:p>
          <a:p>
            <a:pPr eaLnBrk="1" hangingPunct="1">
              <a:spcBef>
                <a:spcPct val="0"/>
              </a:spcBef>
            </a:pPr>
            <a:r>
              <a:rPr lang="en-US" sz="1200" dirty="0">
                <a:effectLst/>
                <a:latin typeface="Times New Roman" panose="02020603050405020304" pitchFamily="18" charset="0"/>
                <a:ea typeface="Arial Unicode MS"/>
              </a:rPr>
              <a:t>During the review period, the RF’s assets grew by 17.9 percent to N$212.9 billion as at the end of December 2021, attributable to favourable financial market performances. </a:t>
            </a:r>
            <a:endParaRPr lang="en-US" sz="1200" b="1" dirty="0">
              <a:solidFill>
                <a:srgbClr val="000000"/>
              </a:solidFill>
              <a:effectLst/>
              <a:latin typeface="Times New Roman" panose="02020603050405020304" pitchFamily="18" charset="0"/>
              <a:ea typeface="ＭＳ Ｐゴシック" panose="020B0600070205080204" pitchFamily="34" charset="-128"/>
            </a:endParaRPr>
          </a:p>
          <a:p>
            <a:pPr eaLnBrk="1" hangingPunct="1">
              <a:spcBef>
                <a:spcPct val="0"/>
              </a:spcBef>
            </a:pPr>
            <a:endParaRPr lang="en-US" altLang="en-US" sz="1200" b="1" dirty="0">
              <a:solidFill>
                <a:srgbClr val="000000"/>
              </a:solidFill>
              <a:effectLst/>
              <a:latin typeface="Times New Roman" panose="02020603050405020304" pitchFamily="18" charset="0"/>
              <a:ea typeface="ＭＳ Ｐゴシック" panose="020B0600070205080204" pitchFamily="34" charset="-128"/>
            </a:endParaRPr>
          </a:p>
          <a:p>
            <a:pPr eaLnBrk="1" hangingPunct="1">
              <a:spcBef>
                <a:spcPct val="0"/>
              </a:spcBef>
            </a:pPr>
            <a:r>
              <a:rPr lang="en-ZA" sz="1200" dirty="0">
                <a:effectLst/>
                <a:latin typeface="Times New Roman" panose="02020603050405020304" pitchFamily="18" charset="0"/>
                <a:ea typeface="Arial Unicode MS"/>
              </a:rPr>
              <a:t>The funding level steadied over the review period, recorded at 101.6 percent. Due to RFs’ investment mix, inflation and the threat of an escalating war are the biggest threats to RFs’ soundness.</a:t>
            </a:r>
            <a:endParaRPr lang="en-US" sz="1200" b="1" dirty="0">
              <a:solidFill>
                <a:srgbClr val="000000"/>
              </a:solidFill>
              <a:effectLst/>
              <a:latin typeface="Times New Roman" panose="02020603050405020304" pitchFamily="18" charset="0"/>
              <a:ea typeface="ＭＳ Ｐゴシック" panose="020B0600070205080204" pitchFamily="34" charset="-128"/>
            </a:endParaRPr>
          </a:p>
          <a:p>
            <a:pPr eaLnBrk="1" hangingPunct="1">
              <a:spcBef>
                <a:spcPct val="0"/>
              </a:spcBef>
            </a:pPr>
            <a:endParaRPr lang="en-US" altLang="en-US" sz="1200" b="1" dirty="0">
              <a:solidFill>
                <a:srgbClr val="000000"/>
              </a:solidFill>
              <a:effectLst/>
              <a:latin typeface="Times New Roman" panose="02020603050405020304" pitchFamily="18" charset="0"/>
              <a:ea typeface="ＭＳ Ｐゴシック" panose="020B0600070205080204" pitchFamily="34" charset="-128"/>
            </a:endParaRPr>
          </a:p>
          <a:p>
            <a:pPr eaLnBrk="1" hangingPunct="1">
              <a:spcBef>
                <a:spcPct val="0"/>
              </a:spcBef>
            </a:pPr>
            <a:r>
              <a:rPr lang="en-ZA" sz="1200" dirty="0">
                <a:effectLst/>
                <a:latin typeface="Times New Roman" panose="02020603050405020304" pitchFamily="18" charset="0"/>
                <a:ea typeface="Arial Unicode MS"/>
              </a:rPr>
              <a:t>The LTI’s assets grew by 8.1 percent to N$66.7 billion as at December 2021 from the end of the 2020. The asset growth was driven by positive returns on investments and new business. </a:t>
            </a:r>
            <a:endParaRPr lang="en-US" sz="1200" b="1" dirty="0">
              <a:solidFill>
                <a:srgbClr val="000000"/>
              </a:solidFill>
              <a:effectLst/>
              <a:latin typeface="Times New Roman" panose="02020603050405020304" pitchFamily="18" charset="0"/>
              <a:ea typeface="ＭＳ Ｐゴシック" panose="020B0600070205080204" pitchFamily="34" charset="-128"/>
            </a:endParaRPr>
          </a:p>
          <a:p>
            <a:pPr eaLnBrk="1" hangingPunct="1">
              <a:spcBef>
                <a:spcPct val="0"/>
              </a:spcBef>
            </a:pPr>
            <a:endParaRPr lang="en-US" altLang="en-US" sz="1200" b="1" dirty="0">
              <a:solidFill>
                <a:srgbClr val="000000"/>
              </a:solidFill>
              <a:effectLst/>
              <a:latin typeface="Times New Roman" panose="02020603050405020304" pitchFamily="18" charset="0"/>
              <a:ea typeface="ＭＳ Ｐゴシック" panose="020B0600070205080204" pitchFamily="34" charset="-128"/>
            </a:endParaRPr>
          </a:p>
          <a:p>
            <a:pPr eaLnBrk="1" hangingPunct="1">
              <a:spcBef>
                <a:spcPct val="0"/>
              </a:spcBef>
            </a:pPr>
            <a:r>
              <a:rPr lang="en-US" altLang="en-US" sz="1200" b="1" dirty="0">
                <a:solidFill>
                  <a:srgbClr val="000000"/>
                </a:solidFill>
                <a:effectLst/>
                <a:latin typeface="Times New Roman" panose="02020603050405020304" pitchFamily="18" charset="0"/>
                <a:ea typeface="ＭＳ Ｐゴシック" panose="020B0600070205080204" pitchFamily="34" charset="-128"/>
              </a:rPr>
              <a:t>The LTI and RF have very similar investment mixes so their assets also performed well but this also means they are vulnerable to the same threats. </a:t>
            </a:r>
          </a:p>
          <a:p>
            <a:pPr eaLnBrk="1" hangingPunct="1">
              <a:spcBef>
                <a:spcPct val="0"/>
              </a:spcBef>
            </a:pPr>
            <a:endParaRPr lang="en-US" altLang="en-US" sz="1200" b="1" dirty="0">
              <a:solidFill>
                <a:srgbClr val="000000"/>
              </a:solidFill>
              <a:effectLst/>
              <a:latin typeface="Times New Roman" panose="02020603050405020304" pitchFamily="18" charset="0"/>
              <a:ea typeface="ＭＳ Ｐゴシック" panose="020B0600070205080204" pitchFamily="34" charset="-128"/>
            </a:endParaRPr>
          </a:p>
          <a:p>
            <a:pPr eaLnBrk="1" hangingPunct="1">
              <a:spcBef>
                <a:spcPct val="0"/>
              </a:spcBef>
            </a:pPr>
            <a:r>
              <a:rPr lang="en-US" altLang="en-US" sz="1200" b="1" dirty="0">
                <a:solidFill>
                  <a:srgbClr val="000000"/>
                </a:solidFill>
                <a:effectLst/>
                <a:latin typeface="Times New Roman" panose="02020603050405020304" pitchFamily="18" charset="0"/>
                <a:ea typeface="ＭＳ Ｐゴシック" panose="020B0600070205080204" pitchFamily="34" charset="-128"/>
              </a:rPr>
              <a:t>All in all risks to the NBFI sector remain centered around the performance of the global economy as over half of the assets are invested abroad. Notwithstanding the share of assets invested domestically and the performance of the domestic economy. </a:t>
            </a:r>
          </a:p>
          <a:p>
            <a:pPr eaLnBrk="1" hangingPunct="1">
              <a:spcBef>
                <a:spcPct val="0"/>
              </a:spcBef>
            </a:pPr>
            <a:endParaRPr lang="en-US" altLang="en-US" sz="1200" b="1" dirty="0">
              <a:solidFill>
                <a:srgbClr val="000000"/>
              </a:solidFill>
              <a:effectLst/>
              <a:latin typeface="Times New Roman" panose="02020603050405020304" pitchFamily="18" charset="0"/>
              <a:ea typeface="ＭＳ Ｐゴシック" panose="020B0600070205080204" pitchFamily="34" charset="-128"/>
            </a:endParaRPr>
          </a:p>
          <a:p>
            <a:pPr eaLnBrk="1" hangingPunct="1">
              <a:spcBef>
                <a:spcPct val="0"/>
              </a:spcBef>
            </a:pPr>
            <a:r>
              <a:rPr lang="en-US" altLang="en-US" sz="1200" b="1" dirty="0">
                <a:solidFill>
                  <a:srgbClr val="000000"/>
                </a:solidFill>
                <a:effectLst/>
                <a:latin typeface="Times New Roman" panose="02020603050405020304" pitchFamily="18" charset="0"/>
                <a:ea typeface="ＭＳ Ｐゴシック" panose="020B0600070205080204" pitchFamily="34" charset="-128"/>
              </a:rPr>
              <a:t>The good news is, both economies are expected to recover but at a slower pace. This could also slow down the pace of NBFI asset growth, So the risks and outlook here are similar to that of the global and domestic economy. </a:t>
            </a:r>
          </a:p>
          <a:p>
            <a:endParaRPr lang="en-GB" dirty="0"/>
          </a:p>
        </p:txBody>
      </p:sp>
      <p:sp>
        <p:nvSpPr>
          <p:cNvPr id="4" name="Slide Number Placeholder 3"/>
          <p:cNvSpPr>
            <a:spLocks noGrp="1"/>
          </p:cNvSpPr>
          <p:nvPr>
            <p:ph type="sldNum" sz="quarter" idx="5"/>
          </p:nvPr>
        </p:nvSpPr>
        <p:spPr/>
        <p:txBody>
          <a:bodyPr/>
          <a:lstStyle/>
          <a:p>
            <a:fld id="{F80B4101-20A5-4094-9655-28A7F8574CF9}" type="slidenum">
              <a:rPr lang="en-GB" smtClean="0"/>
              <a:t>52</a:t>
            </a:fld>
            <a:endParaRPr lang="en-GB" dirty="0"/>
          </a:p>
        </p:txBody>
      </p:sp>
    </p:spTree>
    <p:extLst>
      <p:ext uri="{BB962C8B-B14F-4D97-AF65-F5344CB8AC3E}">
        <p14:creationId xmlns:p14="http://schemas.microsoft.com/office/powerpoint/2010/main" val="2167623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DAEC9727-9AE5-4D94-A06E-0BBCCFBE8566}" type="slidenum">
              <a:rPr lang="en-ZA" smtClean="0"/>
              <a:pPr/>
              <a:t>7</a:t>
            </a:fld>
            <a:endParaRPr lang="en-ZA" dirty="0"/>
          </a:p>
        </p:txBody>
      </p:sp>
    </p:spTree>
    <p:extLst>
      <p:ext uri="{BB962C8B-B14F-4D97-AF65-F5344CB8AC3E}">
        <p14:creationId xmlns:p14="http://schemas.microsoft.com/office/powerpoint/2010/main" val="25279983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Cash flow risk to the retirement funds subsector in the NBFIs sector remains a concern, as indicated by the widening shortfall between benefits paid and contributions received. However, this risk is unlikely to materialise as other income within the sector is more than sufficient to absorb the related shortfall, and due to the long-term nature of the industry. Hence, the shortfall does not pose a risk to financial stability.</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800" dirty="0">
              <a:effectLst/>
              <a:latin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sz="1800" dirty="0">
                <a:effectLst/>
                <a:latin typeface="Arial" panose="020B0604020202020204" pitchFamily="34" charset="0"/>
                <a:cs typeface="Times New Roman" panose="02020603050405020304" pitchFamily="18" charset="0"/>
              </a:rPr>
              <a:t>Solvency Risk is up due to lower profit levels compared to previous periods. </a:t>
            </a:r>
            <a:endParaRPr lang="en-GB" dirty="0"/>
          </a:p>
        </p:txBody>
      </p:sp>
      <p:sp>
        <p:nvSpPr>
          <p:cNvPr id="4" name="Slide Number Placeholder 3"/>
          <p:cNvSpPr>
            <a:spLocks noGrp="1"/>
          </p:cNvSpPr>
          <p:nvPr>
            <p:ph type="sldNum" sz="quarter" idx="5"/>
          </p:nvPr>
        </p:nvSpPr>
        <p:spPr/>
        <p:txBody>
          <a:bodyPr/>
          <a:lstStyle/>
          <a:p>
            <a:fld id="{F80B4101-20A5-4094-9655-28A7F8574CF9}" type="slidenum">
              <a:rPr lang="en-GB" smtClean="0"/>
              <a:t>53</a:t>
            </a:fld>
            <a:endParaRPr lang="en-GB" dirty="0"/>
          </a:p>
        </p:txBody>
      </p:sp>
    </p:spTree>
    <p:extLst>
      <p:ext uri="{BB962C8B-B14F-4D97-AF65-F5344CB8AC3E}">
        <p14:creationId xmlns:p14="http://schemas.microsoft.com/office/powerpoint/2010/main" val="2501536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DAEC9727-9AE5-4D94-A06E-0BBCCFBE8566}" type="slidenum">
              <a:rPr lang="en-ZA" smtClean="0"/>
              <a:pPr/>
              <a:t>8</a:t>
            </a:fld>
            <a:endParaRPr lang="en-ZA" dirty="0"/>
          </a:p>
        </p:txBody>
      </p:sp>
    </p:spTree>
    <p:extLst>
      <p:ext uri="{BB962C8B-B14F-4D97-AF65-F5344CB8AC3E}">
        <p14:creationId xmlns:p14="http://schemas.microsoft.com/office/powerpoint/2010/main" val="2570770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DAEC9727-9AE5-4D94-A06E-0BBCCFBE8566}" type="slidenum">
              <a:rPr lang="en-ZA" smtClean="0"/>
              <a:pPr/>
              <a:t>10</a:t>
            </a:fld>
            <a:endParaRPr lang="en-ZA" dirty="0"/>
          </a:p>
        </p:txBody>
      </p:sp>
    </p:spTree>
    <p:extLst>
      <p:ext uri="{BB962C8B-B14F-4D97-AF65-F5344CB8AC3E}">
        <p14:creationId xmlns:p14="http://schemas.microsoft.com/office/powerpoint/2010/main" val="3017895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DAEC9727-9AE5-4D94-A06E-0BBCCFBE8566}" type="slidenum">
              <a:rPr lang="en-ZA" smtClean="0"/>
              <a:pPr/>
              <a:t>11</a:t>
            </a:fld>
            <a:endParaRPr lang="en-ZA" dirty="0"/>
          </a:p>
        </p:txBody>
      </p:sp>
    </p:spTree>
    <p:extLst>
      <p:ext uri="{BB962C8B-B14F-4D97-AF65-F5344CB8AC3E}">
        <p14:creationId xmlns:p14="http://schemas.microsoft.com/office/powerpoint/2010/main" val="1118286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DAEC9727-9AE5-4D94-A06E-0BBCCFBE8566}" type="slidenum">
              <a:rPr lang="en-ZA" smtClean="0"/>
              <a:pPr/>
              <a:t>13</a:t>
            </a:fld>
            <a:endParaRPr lang="en-ZA" dirty="0"/>
          </a:p>
        </p:txBody>
      </p:sp>
    </p:spTree>
    <p:extLst>
      <p:ext uri="{BB962C8B-B14F-4D97-AF65-F5344CB8AC3E}">
        <p14:creationId xmlns:p14="http://schemas.microsoft.com/office/powerpoint/2010/main" val="3741162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DAEC9727-9AE5-4D94-A06E-0BBCCFBE8566}" type="slidenum">
              <a:rPr lang="en-ZA" smtClean="0"/>
              <a:pPr/>
              <a:t>16</a:t>
            </a:fld>
            <a:endParaRPr lang="en-ZA" dirty="0"/>
          </a:p>
        </p:txBody>
      </p:sp>
    </p:spTree>
    <p:extLst>
      <p:ext uri="{BB962C8B-B14F-4D97-AF65-F5344CB8AC3E}">
        <p14:creationId xmlns:p14="http://schemas.microsoft.com/office/powerpoint/2010/main" val="1161230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DAEC9727-9AE5-4D94-A06E-0BBCCFBE8566}" type="slidenum">
              <a:rPr lang="en-ZA" smtClean="0"/>
              <a:pPr/>
              <a:t>18</a:t>
            </a:fld>
            <a:endParaRPr lang="en-ZA" dirty="0"/>
          </a:p>
        </p:txBody>
      </p:sp>
    </p:spTree>
    <p:extLst>
      <p:ext uri="{BB962C8B-B14F-4D97-AF65-F5344CB8AC3E}">
        <p14:creationId xmlns:p14="http://schemas.microsoft.com/office/powerpoint/2010/main" val="1925121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DAEC9727-9AE5-4D94-A06E-0BBCCFBE8566}" type="slidenum">
              <a:rPr lang="en-ZA" smtClean="0"/>
              <a:pPr/>
              <a:t>26</a:t>
            </a:fld>
            <a:endParaRPr lang="en-ZA" dirty="0"/>
          </a:p>
        </p:txBody>
      </p:sp>
    </p:spTree>
    <p:extLst>
      <p:ext uri="{BB962C8B-B14F-4D97-AF65-F5344CB8AC3E}">
        <p14:creationId xmlns:p14="http://schemas.microsoft.com/office/powerpoint/2010/main" val="1793738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9F28EC7-59C8-4248-BB54-47BE35CF412B}" type="datetime1">
              <a:rPr lang="en-US" smtClean="0"/>
              <a:t>6/8/2022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2910A0-F218-4896-987D-E7FBB14C683D}" type="slidenum">
              <a:rPr lang="en-US" smtClean="0"/>
              <a:t>‹#›</a:t>
            </a:fld>
            <a:endParaRPr lang="en-US" dirty="0"/>
          </a:p>
        </p:txBody>
      </p:sp>
      <p:sp>
        <p:nvSpPr>
          <p:cNvPr id="8" name="Picture Placeholder 7"/>
          <p:cNvSpPr>
            <a:spLocks noGrp="1"/>
          </p:cNvSpPr>
          <p:nvPr>
            <p:ph type="pic" sz="quarter" idx="13"/>
          </p:nvPr>
        </p:nvSpPr>
        <p:spPr>
          <a:xfrm>
            <a:off x="0" y="0"/>
            <a:ext cx="12192000" cy="6858000"/>
          </a:xfrm>
        </p:spPr>
        <p:txBody>
          <a:bodyPr>
            <a:normAutofit/>
          </a:bodyPr>
          <a:lstStyle>
            <a:lvl1pPr algn="ctr">
              <a:defRPr sz="2000"/>
            </a:lvl1pPr>
          </a:lstStyle>
          <a:p>
            <a:endParaRPr lang="en-US" dirty="0"/>
          </a:p>
        </p:txBody>
      </p:sp>
    </p:spTree>
    <p:extLst>
      <p:ext uri="{BB962C8B-B14F-4D97-AF65-F5344CB8AC3E}">
        <p14:creationId xmlns:p14="http://schemas.microsoft.com/office/powerpoint/2010/main" val="3611209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1168400" y="1841500"/>
            <a:ext cx="2020888" cy="2298700"/>
          </a:xfrm>
        </p:spPr>
        <p:txBody>
          <a:bodyPr>
            <a:normAutofit/>
          </a:bodyPr>
          <a:lstStyle>
            <a:lvl1pPr algn="ctr">
              <a:defRPr sz="1600"/>
            </a:lvl1pPr>
          </a:lstStyle>
          <a:p>
            <a:endParaRPr lang="en-US" dirty="0"/>
          </a:p>
        </p:txBody>
      </p:sp>
      <p:sp>
        <p:nvSpPr>
          <p:cNvPr id="14" name="Picture Placeholder 12"/>
          <p:cNvSpPr>
            <a:spLocks noGrp="1"/>
          </p:cNvSpPr>
          <p:nvPr>
            <p:ph type="pic" sz="quarter" idx="14"/>
          </p:nvPr>
        </p:nvSpPr>
        <p:spPr>
          <a:xfrm>
            <a:off x="1168400" y="4140200"/>
            <a:ext cx="2020888" cy="2298700"/>
          </a:xfrm>
        </p:spPr>
        <p:txBody>
          <a:bodyPr>
            <a:normAutofit/>
          </a:bodyPr>
          <a:lstStyle>
            <a:lvl1pPr algn="ctr">
              <a:defRPr sz="1600"/>
            </a:lvl1pPr>
          </a:lstStyle>
          <a:p>
            <a:endParaRPr lang="en-US" dirty="0"/>
          </a:p>
        </p:txBody>
      </p:sp>
      <p:sp>
        <p:nvSpPr>
          <p:cNvPr id="15" name="Picture Placeholder 12"/>
          <p:cNvSpPr>
            <a:spLocks noGrp="1"/>
          </p:cNvSpPr>
          <p:nvPr>
            <p:ph type="pic" sz="quarter" idx="15"/>
          </p:nvPr>
        </p:nvSpPr>
        <p:spPr>
          <a:xfrm>
            <a:off x="3188555" y="1841500"/>
            <a:ext cx="2611559" cy="4597400"/>
          </a:xfrm>
        </p:spPr>
        <p:txBody>
          <a:bodyPr>
            <a:normAutofit/>
          </a:bodyPr>
          <a:lstStyle>
            <a:lvl1pPr algn="ctr">
              <a:defRPr sz="1600"/>
            </a:lvl1pPr>
          </a:lstStyle>
          <a:p>
            <a:endParaRPr lang="en-US" dirty="0"/>
          </a:p>
        </p:txBody>
      </p:sp>
      <p:sp>
        <p:nvSpPr>
          <p:cNvPr id="16" name="Picture Placeholder 12"/>
          <p:cNvSpPr>
            <a:spLocks noGrp="1"/>
          </p:cNvSpPr>
          <p:nvPr>
            <p:ph type="pic" sz="quarter" idx="16"/>
          </p:nvPr>
        </p:nvSpPr>
        <p:spPr>
          <a:xfrm>
            <a:off x="5799380" y="1841500"/>
            <a:ext cx="2612659" cy="2298700"/>
          </a:xfrm>
        </p:spPr>
        <p:txBody>
          <a:bodyPr>
            <a:normAutofit/>
          </a:bodyPr>
          <a:lstStyle>
            <a:lvl1pPr algn="ctr">
              <a:defRPr sz="1600"/>
            </a:lvl1pPr>
          </a:lstStyle>
          <a:p>
            <a:endParaRPr lang="en-US" dirty="0"/>
          </a:p>
        </p:txBody>
      </p:sp>
      <p:sp>
        <p:nvSpPr>
          <p:cNvPr id="17" name="Picture Placeholder 12"/>
          <p:cNvSpPr>
            <a:spLocks noGrp="1"/>
          </p:cNvSpPr>
          <p:nvPr>
            <p:ph type="pic" sz="quarter" idx="17"/>
          </p:nvPr>
        </p:nvSpPr>
        <p:spPr>
          <a:xfrm>
            <a:off x="8410941" y="1841500"/>
            <a:ext cx="2612659" cy="2298700"/>
          </a:xfrm>
        </p:spPr>
        <p:txBody>
          <a:bodyPr>
            <a:normAutofit/>
          </a:bodyPr>
          <a:lstStyle>
            <a:lvl1pPr algn="ctr">
              <a:defRPr sz="1600"/>
            </a:lvl1pPr>
          </a:lstStyle>
          <a:p>
            <a:endParaRPr lang="en-US" dirty="0"/>
          </a:p>
        </p:txBody>
      </p:sp>
      <p:sp>
        <p:nvSpPr>
          <p:cNvPr id="18" name="Picture Placeholder 12"/>
          <p:cNvSpPr>
            <a:spLocks noGrp="1"/>
          </p:cNvSpPr>
          <p:nvPr>
            <p:ph type="pic" sz="quarter" idx="18"/>
          </p:nvPr>
        </p:nvSpPr>
        <p:spPr>
          <a:xfrm>
            <a:off x="5799380" y="4140200"/>
            <a:ext cx="5224220" cy="2298700"/>
          </a:xfrm>
        </p:spPr>
        <p:txBody>
          <a:bodyPr>
            <a:normAutofit/>
          </a:bodyPr>
          <a:lstStyle>
            <a:lvl1pPr algn="ctr">
              <a:defRPr sz="1600"/>
            </a:lvl1pPr>
          </a:lstStyle>
          <a:p>
            <a:endParaRPr lang="en-US" dirty="0"/>
          </a:p>
        </p:txBody>
      </p:sp>
      <p:sp>
        <p:nvSpPr>
          <p:cNvPr id="3" name="Date Placeholder 2"/>
          <p:cNvSpPr>
            <a:spLocks noGrp="1"/>
          </p:cNvSpPr>
          <p:nvPr>
            <p:ph type="dt" sz="half" idx="10"/>
          </p:nvPr>
        </p:nvSpPr>
        <p:spPr/>
        <p:txBody>
          <a:bodyPr/>
          <a:lstStyle/>
          <a:p>
            <a:fld id="{D7633C34-5041-42AB-AB4C-EB72CA5302F6}" type="datetime1">
              <a:rPr lang="en-US" smtClean="0"/>
              <a:t>6/8/2022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02910A0-F218-4896-987D-E7FBB14C683D}" type="slidenum">
              <a:rPr lang="en-US" smtClean="0"/>
              <a:t>‹#›</a:t>
            </a:fld>
            <a:endParaRPr lang="en-US" dirty="0"/>
          </a:p>
        </p:txBody>
      </p:sp>
    </p:spTree>
    <p:extLst>
      <p:ext uri="{BB962C8B-B14F-4D97-AF65-F5344CB8AC3E}">
        <p14:creationId xmlns:p14="http://schemas.microsoft.com/office/powerpoint/2010/main" val="2004171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95800" y="2311400"/>
            <a:ext cx="3200400" cy="2438400"/>
          </a:xfrm>
        </p:spPr>
        <p:txBody>
          <a:bodyPr>
            <a:normAutofit/>
          </a:bodyPr>
          <a:lstStyle>
            <a:lvl1pPr algn="ctr">
              <a:defRPr sz="1600"/>
            </a:lvl1pPr>
          </a:lstStyle>
          <a:p>
            <a:endParaRPr lang="en-US" dirty="0"/>
          </a:p>
        </p:txBody>
      </p:sp>
      <p:sp>
        <p:nvSpPr>
          <p:cNvPr id="5" name="Date Placeholder 4"/>
          <p:cNvSpPr>
            <a:spLocks noGrp="1"/>
          </p:cNvSpPr>
          <p:nvPr>
            <p:ph type="dt" sz="half" idx="10"/>
          </p:nvPr>
        </p:nvSpPr>
        <p:spPr/>
        <p:txBody>
          <a:bodyPr/>
          <a:lstStyle/>
          <a:p>
            <a:fld id="{2F295B4F-72CE-4E10-97E2-A60A80BC6495}" type="datetime1">
              <a:rPr lang="en-US" smtClean="0"/>
              <a:t>6/8/2022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02910A0-F218-4896-987D-E7FBB14C683D}" type="slidenum">
              <a:rPr lang="en-US" smtClean="0"/>
              <a:t>‹#›</a:t>
            </a:fld>
            <a:endParaRPr lang="en-US" dirty="0"/>
          </a:p>
        </p:txBody>
      </p:sp>
    </p:spTree>
    <p:extLst>
      <p:ext uri="{BB962C8B-B14F-4D97-AF65-F5344CB8AC3E}">
        <p14:creationId xmlns:p14="http://schemas.microsoft.com/office/powerpoint/2010/main" val="3633273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1892300" y="2032000"/>
            <a:ext cx="1930400" cy="1930400"/>
          </a:xfrm>
          <a:prstGeom prst="ellipse">
            <a:avLst/>
          </a:prstGeom>
        </p:spPr>
        <p:txBody>
          <a:bodyPr>
            <a:normAutofit/>
          </a:bodyPr>
          <a:lstStyle>
            <a:lvl1pPr algn="ctr">
              <a:defRPr sz="1400"/>
            </a:lvl1pPr>
          </a:lstStyle>
          <a:p>
            <a:endParaRPr lang="en-US" dirty="0"/>
          </a:p>
        </p:txBody>
      </p:sp>
      <p:sp>
        <p:nvSpPr>
          <p:cNvPr id="18" name="Picture Placeholder 16"/>
          <p:cNvSpPr>
            <a:spLocks noGrp="1"/>
          </p:cNvSpPr>
          <p:nvPr>
            <p:ph type="pic" sz="quarter" idx="14"/>
          </p:nvPr>
        </p:nvSpPr>
        <p:spPr>
          <a:xfrm>
            <a:off x="4038600" y="2032000"/>
            <a:ext cx="1930400" cy="1930400"/>
          </a:xfrm>
          <a:prstGeom prst="ellipse">
            <a:avLst/>
          </a:prstGeom>
        </p:spPr>
        <p:txBody>
          <a:bodyPr>
            <a:normAutofit/>
          </a:bodyPr>
          <a:lstStyle>
            <a:lvl1pPr algn="ctr">
              <a:defRPr sz="1400"/>
            </a:lvl1pPr>
          </a:lstStyle>
          <a:p>
            <a:endParaRPr lang="en-US" dirty="0"/>
          </a:p>
        </p:txBody>
      </p:sp>
      <p:sp>
        <p:nvSpPr>
          <p:cNvPr id="19" name="Picture Placeholder 16"/>
          <p:cNvSpPr>
            <a:spLocks noGrp="1"/>
          </p:cNvSpPr>
          <p:nvPr>
            <p:ph type="pic" sz="quarter" idx="15"/>
          </p:nvPr>
        </p:nvSpPr>
        <p:spPr>
          <a:xfrm>
            <a:off x="6210300" y="2032000"/>
            <a:ext cx="1930400" cy="1930400"/>
          </a:xfrm>
          <a:prstGeom prst="ellipse">
            <a:avLst/>
          </a:prstGeom>
        </p:spPr>
        <p:txBody>
          <a:bodyPr>
            <a:normAutofit/>
          </a:bodyPr>
          <a:lstStyle>
            <a:lvl1pPr algn="ctr">
              <a:defRPr sz="1400"/>
            </a:lvl1pPr>
          </a:lstStyle>
          <a:p>
            <a:endParaRPr lang="en-US" dirty="0"/>
          </a:p>
        </p:txBody>
      </p:sp>
      <p:sp>
        <p:nvSpPr>
          <p:cNvPr id="20" name="Picture Placeholder 16"/>
          <p:cNvSpPr>
            <a:spLocks noGrp="1"/>
          </p:cNvSpPr>
          <p:nvPr>
            <p:ph type="pic" sz="quarter" idx="16"/>
          </p:nvPr>
        </p:nvSpPr>
        <p:spPr>
          <a:xfrm>
            <a:off x="8369300" y="2032000"/>
            <a:ext cx="1930400" cy="1930400"/>
          </a:xfrm>
          <a:prstGeom prst="ellipse">
            <a:avLst/>
          </a:prstGeom>
        </p:spPr>
        <p:txBody>
          <a:bodyPr>
            <a:normAutofit/>
          </a:bodyPr>
          <a:lstStyle>
            <a:lvl1pPr algn="ctr">
              <a:defRPr sz="1400"/>
            </a:lvl1pPr>
          </a:lstStyle>
          <a:p>
            <a:endParaRPr lang="en-US" dirty="0"/>
          </a:p>
        </p:txBody>
      </p:sp>
      <p:sp>
        <p:nvSpPr>
          <p:cNvPr id="21" name="Picture Placeholder 16"/>
          <p:cNvSpPr>
            <a:spLocks noGrp="1"/>
          </p:cNvSpPr>
          <p:nvPr>
            <p:ph type="pic" sz="quarter" idx="17"/>
          </p:nvPr>
        </p:nvSpPr>
        <p:spPr>
          <a:xfrm>
            <a:off x="1892300" y="4191000"/>
            <a:ext cx="1930400" cy="1930400"/>
          </a:xfrm>
          <a:prstGeom prst="ellipse">
            <a:avLst/>
          </a:prstGeom>
        </p:spPr>
        <p:txBody>
          <a:bodyPr>
            <a:normAutofit/>
          </a:bodyPr>
          <a:lstStyle>
            <a:lvl1pPr algn="ctr">
              <a:defRPr sz="1400"/>
            </a:lvl1pPr>
          </a:lstStyle>
          <a:p>
            <a:endParaRPr lang="en-US" dirty="0"/>
          </a:p>
        </p:txBody>
      </p:sp>
      <p:sp>
        <p:nvSpPr>
          <p:cNvPr id="22" name="Picture Placeholder 16"/>
          <p:cNvSpPr>
            <a:spLocks noGrp="1"/>
          </p:cNvSpPr>
          <p:nvPr>
            <p:ph type="pic" sz="quarter" idx="18"/>
          </p:nvPr>
        </p:nvSpPr>
        <p:spPr>
          <a:xfrm>
            <a:off x="4038600" y="4191000"/>
            <a:ext cx="1930400" cy="1930400"/>
          </a:xfrm>
          <a:prstGeom prst="ellipse">
            <a:avLst/>
          </a:prstGeom>
        </p:spPr>
        <p:txBody>
          <a:bodyPr>
            <a:normAutofit/>
          </a:bodyPr>
          <a:lstStyle>
            <a:lvl1pPr algn="ctr">
              <a:defRPr sz="1400"/>
            </a:lvl1pPr>
          </a:lstStyle>
          <a:p>
            <a:endParaRPr lang="en-US" dirty="0"/>
          </a:p>
        </p:txBody>
      </p:sp>
      <p:sp>
        <p:nvSpPr>
          <p:cNvPr id="23" name="Picture Placeholder 16"/>
          <p:cNvSpPr>
            <a:spLocks noGrp="1"/>
          </p:cNvSpPr>
          <p:nvPr>
            <p:ph type="pic" sz="quarter" idx="19"/>
          </p:nvPr>
        </p:nvSpPr>
        <p:spPr>
          <a:xfrm>
            <a:off x="6210300" y="4191000"/>
            <a:ext cx="1930400" cy="1930400"/>
          </a:xfrm>
          <a:prstGeom prst="ellipse">
            <a:avLst/>
          </a:prstGeom>
        </p:spPr>
        <p:txBody>
          <a:bodyPr>
            <a:normAutofit/>
          </a:bodyPr>
          <a:lstStyle>
            <a:lvl1pPr algn="ctr">
              <a:defRPr sz="1400"/>
            </a:lvl1pPr>
          </a:lstStyle>
          <a:p>
            <a:endParaRPr lang="en-US" dirty="0"/>
          </a:p>
        </p:txBody>
      </p:sp>
      <p:sp>
        <p:nvSpPr>
          <p:cNvPr id="24" name="Picture Placeholder 16"/>
          <p:cNvSpPr>
            <a:spLocks noGrp="1"/>
          </p:cNvSpPr>
          <p:nvPr>
            <p:ph type="pic" sz="quarter" idx="20"/>
          </p:nvPr>
        </p:nvSpPr>
        <p:spPr>
          <a:xfrm>
            <a:off x="8369300" y="4191000"/>
            <a:ext cx="1930400" cy="1930400"/>
          </a:xfrm>
          <a:prstGeom prst="ellipse">
            <a:avLst/>
          </a:prstGeom>
        </p:spPr>
        <p:txBody>
          <a:bodyPr>
            <a:normAutofit/>
          </a:bodyPr>
          <a:lstStyle>
            <a:lvl1pPr algn="ctr">
              <a:defRPr sz="1400"/>
            </a:lvl1pPr>
          </a:lstStyle>
          <a:p>
            <a:endParaRPr lang="en-US" dirty="0"/>
          </a:p>
        </p:txBody>
      </p:sp>
      <p:sp>
        <p:nvSpPr>
          <p:cNvPr id="5" name="Date Placeholder 4"/>
          <p:cNvSpPr>
            <a:spLocks noGrp="1"/>
          </p:cNvSpPr>
          <p:nvPr>
            <p:ph type="dt" sz="half" idx="10"/>
          </p:nvPr>
        </p:nvSpPr>
        <p:spPr/>
        <p:txBody>
          <a:bodyPr/>
          <a:lstStyle/>
          <a:p>
            <a:fld id="{2F7C53CA-EBC2-479C-8049-682E67411FAE}" type="datetime1">
              <a:rPr lang="en-US" smtClean="0"/>
              <a:t>6/8/2022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02910A0-F218-4896-987D-E7FBB14C683D}" type="slidenum">
              <a:rPr lang="en-US" smtClean="0"/>
              <a:t>‹#›</a:t>
            </a:fld>
            <a:endParaRPr lang="en-US" dirty="0"/>
          </a:p>
        </p:txBody>
      </p:sp>
    </p:spTree>
    <p:extLst>
      <p:ext uri="{BB962C8B-B14F-4D97-AF65-F5344CB8AC3E}">
        <p14:creationId xmlns:p14="http://schemas.microsoft.com/office/powerpoint/2010/main" val="2714624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14" name="Picture Placeholder 13"/>
          <p:cNvSpPr>
            <a:spLocks noGrp="1"/>
          </p:cNvSpPr>
          <p:nvPr>
            <p:ph type="pic" sz="quarter" idx="13"/>
          </p:nvPr>
        </p:nvSpPr>
        <p:spPr>
          <a:xfrm>
            <a:off x="0" y="1221373"/>
            <a:ext cx="4064000" cy="2818313"/>
          </a:xfrm>
        </p:spPr>
        <p:txBody>
          <a:bodyPr>
            <a:normAutofit/>
          </a:bodyPr>
          <a:lstStyle>
            <a:lvl1pPr algn="ctr">
              <a:defRPr sz="1400"/>
            </a:lvl1pPr>
          </a:lstStyle>
          <a:p>
            <a:endParaRPr lang="en-US" dirty="0"/>
          </a:p>
        </p:txBody>
      </p:sp>
      <p:sp>
        <p:nvSpPr>
          <p:cNvPr id="15" name="Picture Placeholder 13"/>
          <p:cNvSpPr>
            <a:spLocks noGrp="1"/>
          </p:cNvSpPr>
          <p:nvPr>
            <p:ph type="pic" sz="quarter" idx="14"/>
          </p:nvPr>
        </p:nvSpPr>
        <p:spPr>
          <a:xfrm>
            <a:off x="4064000" y="1221373"/>
            <a:ext cx="4064000" cy="2818313"/>
          </a:xfrm>
        </p:spPr>
        <p:txBody>
          <a:bodyPr>
            <a:normAutofit/>
          </a:bodyPr>
          <a:lstStyle>
            <a:lvl1pPr algn="ctr">
              <a:defRPr sz="1400"/>
            </a:lvl1pPr>
          </a:lstStyle>
          <a:p>
            <a:endParaRPr lang="en-US" dirty="0"/>
          </a:p>
        </p:txBody>
      </p:sp>
      <p:sp>
        <p:nvSpPr>
          <p:cNvPr id="16" name="Picture Placeholder 13"/>
          <p:cNvSpPr>
            <a:spLocks noGrp="1"/>
          </p:cNvSpPr>
          <p:nvPr>
            <p:ph type="pic" sz="quarter" idx="15"/>
          </p:nvPr>
        </p:nvSpPr>
        <p:spPr>
          <a:xfrm>
            <a:off x="8128000" y="1221373"/>
            <a:ext cx="4064000" cy="2818313"/>
          </a:xfrm>
        </p:spPr>
        <p:txBody>
          <a:bodyPr>
            <a:normAutofit/>
          </a:bodyPr>
          <a:lstStyle>
            <a:lvl1pPr algn="ctr">
              <a:defRPr sz="1400"/>
            </a:lvl1pPr>
          </a:lstStyle>
          <a:p>
            <a:endParaRPr lang="en-US" dirty="0"/>
          </a:p>
        </p:txBody>
      </p:sp>
      <p:sp>
        <p:nvSpPr>
          <p:cNvPr id="17" name="Picture Placeholder 13"/>
          <p:cNvSpPr>
            <a:spLocks noGrp="1"/>
          </p:cNvSpPr>
          <p:nvPr>
            <p:ph type="pic" sz="quarter" idx="16"/>
          </p:nvPr>
        </p:nvSpPr>
        <p:spPr>
          <a:xfrm>
            <a:off x="0" y="4039687"/>
            <a:ext cx="4064000" cy="2818313"/>
          </a:xfrm>
        </p:spPr>
        <p:txBody>
          <a:bodyPr>
            <a:normAutofit/>
          </a:bodyPr>
          <a:lstStyle>
            <a:lvl1pPr algn="ctr">
              <a:defRPr sz="1400"/>
            </a:lvl1pPr>
          </a:lstStyle>
          <a:p>
            <a:endParaRPr lang="en-US" dirty="0"/>
          </a:p>
        </p:txBody>
      </p:sp>
      <p:sp>
        <p:nvSpPr>
          <p:cNvPr id="18" name="Picture Placeholder 13"/>
          <p:cNvSpPr>
            <a:spLocks noGrp="1"/>
          </p:cNvSpPr>
          <p:nvPr>
            <p:ph type="pic" sz="quarter" idx="17"/>
          </p:nvPr>
        </p:nvSpPr>
        <p:spPr>
          <a:xfrm>
            <a:off x="4064000" y="4039687"/>
            <a:ext cx="4064000" cy="2818313"/>
          </a:xfrm>
        </p:spPr>
        <p:txBody>
          <a:bodyPr>
            <a:normAutofit/>
          </a:bodyPr>
          <a:lstStyle>
            <a:lvl1pPr algn="ctr">
              <a:defRPr sz="1400"/>
            </a:lvl1pPr>
          </a:lstStyle>
          <a:p>
            <a:endParaRPr lang="en-US" dirty="0"/>
          </a:p>
        </p:txBody>
      </p:sp>
      <p:sp>
        <p:nvSpPr>
          <p:cNvPr id="19" name="Picture Placeholder 13"/>
          <p:cNvSpPr>
            <a:spLocks noGrp="1"/>
          </p:cNvSpPr>
          <p:nvPr>
            <p:ph type="pic" sz="quarter" idx="18"/>
          </p:nvPr>
        </p:nvSpPr>
        <p:spPr>
          <a:xfrm>
            <a:off x="8128000" y="4039687"/>
            <a:ext cx="4064000" cy="2818313"/>
          </a:xfrm>
        </p:spPr>
        <p:txBody>
          <a:bodyPr>
            <a:normAutofit/>
          </a:bodyPr>
          <a:lstStyle>
            <a:lvl1pPr algn="ctr">
              <a:defRPr sz="1400"/>
            </a:lvl1pPr>
          </a:lstStyle>
          <a:p>
            <a:endParaRPr lang="en-US" dirty="0"/>
          </a:p>
        </p:txBody>
      </p:sp>
      <p:sp>
        <p:nvSpPr>
          <p:cNvPr id="4" name="Date Placeholder 3"/>
          <p:cNvSpPr>
            <a:spLocks noGrp="1"/>
          </p:cNvSpPr>
          <p:nvPr>
            <p:ph type="dt" sz="half" idx="10"/>
          </p:nvPr>
        </p:nvSpPr>
        <p:spPr/>
        <p:txBody>
          <a:bodyPr/>
          <a:lstStyle/>
          <a:p>
            <a:fld id="{CF53F62A-84C0-4A1F-B83C-15A7A175E978}" type="datetime1">
              <a:rPr lang="en-US" smtClean="0"/>
              <a:t>6/8/2022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2910A0-F218-4896-987D-E7FBB14C683D}" type="slidenum">
              <a:rPr lang="en-US" smtClean="0"/>
              <a:t>‹#›</a:t>
            </a:fld>
            <a:endParaRPr lang="en-US" dirty="0"/>
          </a:p>
        </p:txBody>
      </p:sp>
    </p:spTree>
    <p:extLst>
      <p:ext uri="{BB962C8B-B14F-4D97-AF65-F5344CB8AC3E}">
        <p14:creationId xmlns:p14="http://schemas.microsoft.com/office/powerpoint/2010/main" val="1301125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0CF85C-B8F1-4B41-8982-874683F2F9C1}" type="datetime1">
              <a:rPr lang="en-US" smtClean="0"/>
              <a:t>6/8/2022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2910A0-F218-4896-987D-E7FBB14C683D}" type="slidenum">
              <a:rPr lang="en-US" smtClean="0"/>
              <a:t>‹#›</a:t>
            </a:fld>
            <a:endParaRPr lang="en-US" dirty="0"/>
          </a:p>
        </p:txBody>
      </p:sp>
    </p:spTree>
    <p:extLst>
      <p:ext uri="{BB962C8B-B14F-4D97-AF65-F5344CB8AC3E}">
        <p14:creationId xmlns:p14="http://schemas.microsoft.com/office/powerpoint/2010/main" val="1591794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af-ZA"/>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af-ZA"/>
          </a:p>
        </p:txBody>
      </p:sp>
      <p:sp>
        <p:nvSpPr>
          <p:cNvPr id="4" name="Rectangle 4"/>
          <p:cNvSpPr>
            <a:spLocks noGrp="1" noChangeArrowheads="1"/>
          </p:cNvSpPr>
          <p:nvPr>
            <p:ph type="dt" sz="half" idx="10"/>
          </p:nvPr>
        </p:nvSpPr>
        <p:spPr>
          <a:ln/>
        </p:spPr>
        <p:txBody>
          <a:bodyPr/>
          <a:lstStyle>
            <a:lvl1pPr>
              <a:defRPr/>
            </a:lvl1pPr>
          </a:lstStyle>
          <a:p>
            <a:pPr>
              <a:defRPr/>
            </a:pPr>
            <a:fld id="{150F9377-005C-4947-99DA-DE00D21CF7A7}" type="datetime1">
              <a:rPr lang="en-US" smtClean="0"/>
              <a:t>6/8/2022</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5F55F174-1D27-4C30-BDE8-B35C166C8698}" type="slidenum">
              <a:rPr lang="en-US"/>
              <a:pPr>
                <a:defRPr/>
              </a:pPr>
              <a:t>‹#›</a:t>
            </a:fld>
            <a:endParaRPr lang="en-US" dirty="0"/>
          </a:p>
        </p:txBody>
      </p:sp>
    </p:spTree>
    <p:extLst>
      <p:ext uri="{BB962C8B-B14F-4D97-AF65-F5344CB8AC3E}">
        <p14:creationId xmlns:p14="http://schemas.microsoft.com/office/powerpoint/2010/main" val="4178586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9504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1587500" y="2006600"/>
            <a:ext cx="2006600" cy="2006600"/>
          </a:xfrm>
          <a:prstGeom prst="ellipse">
            <a:avLst/>
          </a:prstGeom>
        </p:spPr>
        <p:txBody>
          <a:bodyPr>
            <a:normAutofit/>
          </a:bodyPr>
          <a:lstStyle>
            <a:lvl1pPr algn="ctr">
              <a:defRPr sz="1600"/>
            </a:lvl1pPr>
          </a:lstStyle>
          <a:p>
            <a:endParaRPr lang="en-US" dirty="0"/>
          </a:p>
        </p:txBody>
      </p:sp>
      <p:sp>
        <p:nvSpPr>
          <p:cNvPr id="12" name="Picture Placeholder 10"/>
          <p:cNvSpPr>
            <a:spLocks noGrp="1"/>
          </p:cNvSpPr>
          <p:nvPr>
            <p:ph type="pic" sz="quarter" idx="14"/>
          </p:nvPr>
        </p:nvSpPr>
        <p:spPr>
          <a:xfrm>
            <a:off x="4998359" y="3560862"/>
            <a:ext cx="2006600" cy="2006600"/>
          </a:xfrm>
          <a:prstGeom prst="ellipse">
            <a:avLst/>
          </a:prstGeom>
        </p:spPr>
        <p:txBody>
          <a:bodyPr>
            <a:normAutofit/>
          </a:bodyPr>
          <a:lstStyle>
            <a:lvl1pPr algn="ctr">
              <a:defRPr sz="1600"/>
            </a:lvl1pPr>
          </a:lstStyle>
          <a:p>
            <a:endParaRPr lang="en-US" dirty="0"/>
          </a:p>
        </p:txBody>
      </p:sp>
      <p:sp>
        <p:nvSpPr>
          <p:cNvPr id="13" name="Picture Placeholder 10"/>
          <p:cNvSpPr>
            <a:spLocks noGrp="1"/>
          </p:cNvSpPr>
          <p:nvPr>
            <p:ph type="pic" sz="quarter" idx="15"/>
          </p:nvPr>
        </p:nvSpPr>
        <p:spPr>
          <a:xfrm>
            <a:off x="8478339" y="2978150"/>
            <a:ext cx="2006600" cy="2006600"/>
          </a:xfrm>
          <a:prstGeom prst="ellipse">
            <a:avLst/>
          </a:prstGeom>
        </p:spPr>
        <p:txBody>
          <a:bodyPr>
            <a:normAutofit/>
          </a:bodyPr>
          <a:lstStyle>
            <a:lvl1pPr algn="ctr">
              <a:defRPr sz="1600"/>
            </a:lvl1pPr>
          </a:lstStyle>
          <a:p>
            <a:endParaRPr lang="en-US" dirty="0"/>
          </a:p>
        </p:txBody>
      </p:sp>
      <p:sp>
        <p:nvSpPr>
          <p:cNvPr id="4" name="Date Placeholder 3"/>
          <p:cNvSpPr>
            <a:spLocks noGrp="1"/>
          </p:cNvSpPr>
          <p:nvPr>
            <p:ph type="dt" sz="half" idx="10"/>
          </p:nvPr>
        </p:nvSpPr>
        <p:spPr/>
        <p:txBody>
          <a:bodyPr/>
          <a:lstStyle/>
          <a:p>
            <a:fld id="{7EF1A4E2-155D-4E50-B277-A8C4A002B8EF}" type="datetime1">
              <a:rPr lang="en-US" smtClean="0"/>
              <a:t>6/8/2022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2910A0-F218-4896-987D-E7FBB14C683D}" type="slidenum">
              <a:rPr lang="en-US" smtClean="0"/>
              <a:t>‹#›</a:t>
            </a:fld>
            <a:endParaRPr lang="en-US" dirty="0"/>
          </a:p>
        </p:txBody>
      </p:sp>
    </p:spTree>
    <p:extLst>
      <p:ext uri="{BB962C8B-B14F-4D97-AF65-F5344CB8AC3E}">
        <p14:creationId xmlns:p14="http://schemas.microsoft.com/office/powerpoint/2010/main" val="2005993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0"/>
            <a:ext cx="6149975" cy="6858000"/>
          </a:xfrm>
        </p:spPr>
        <p:txBody>
          <a:bodyPr>
            <a:normAutofit/>
          </a:bodyPr>
          <a:lstStyle>
            <a:lvl1pPr algn="ctr">
              <a:defRPr sz="2000"/>
            </a:lvl1pPr>
          </a:lstStyle>
          <a:p>
            <a:endParaRPr lang="en-US" dirty="0"/>
          </a:p>
        </p:txBody>
      </p:sp>
      <p:sp>
        <p:nvSpPr>
          <p:cNvPr id="4" name="Date Placeholder 3"/>
          <p:cNvSpPr>
            <a:spLocks noGrp="1"/>
          </p:cNvSpPr>
          <p:nvPr>
            <p:ph type="dt" sz="half" idx="10"/>
          </p:nvPr>
        </p:nvSpPr>
        <p:spPr/>
        <p:txBody>
          <a:bodyPr/>
          <a:lstStyle/>
          <a:p>
            <a:fld id="{84CF5E5A-3B9E-4A33-A8A6-1300BD909057}" type="datetime1">
              <a:rPr lang="en-US" smtClean="0"/>
              <a:t>6/8/2022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2910A0-F218-4896-987D-E7FBB14C683D}" type="slidenum">
              <a:rPr lang="en-US" smtClean="0"/>
              <a:t>‹#›</a:t>
            </a:fld>
            <a:endParaRPr lang="en-US" dirty="0"/>
          </a:p>
        </p:txBody>
      </p:sp>
    </p:spTree>
    <p:extLst>
      <p:ext uri="{BB962C8B-B14F-4D97-AF65-F5344CB8AC3E}">
        <p14:creationId xmlns:p14="http://schemas.microsoft.com/office/powerpoint/2010/main" val="1408793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2" name="Picture Placeholder 21"/>
          <p:cNvSpPr>
            <a:spLocks noGrp="1"/>
          </p:cNvSpPr>
          <p:nvPr>
            <p:ph type="pic" sz="quarter" idx="13"/>
          </p:nvPr>
        </p:nvSpPr>
        <p:spPr>
          <a:xfrm>
            <a:off x="1233488" y="2001838"/>
            <a:ext cx="1549400" cy="1549400"/>
          </a:xfrm>
          <a:prstGeom prst="ellipse">
            <a:avLst/>
          </a:prstGeom>
        </p:spPr>
        <p:txBody>
          <a:bodyPr>
            <a:normAutofit/>
          </a:bodyPr>
          <a:lstStyle>
            <a:lvl1pPr algn="ctr">
              <a:defRPr sz="1400"/>
            </a:lvl1pPr>
          </a:lstStyle>
          <a:p>
            <a:endParaRPr lang="en-US" dirty="0"/>
          </a:p>
        </p:txBody>
      </p:sp>
      <p:sp>
        <p:nvSpPr>
          <p:cNvPr id="23" name="Picture Placeholder 21"/>
          <p:cNvSpPr>
            <a:spLocks noGrp="1"/>
          </p:cNvSpPr>
          <p:nvPr>
            <p:ph type="pic" sz="quarter" idx="14"/>
          </p:nvPr>
        </p:nvSpPr>
        <p:spPr>
          <a:xfrm>
            <a:off x="3977148" y="2001838"/>
            <a:ext cx="1549400" cy="1549400"/>
          </a:xfrm>
          <a:prstGeom prst="ellipse">
            <a:avLst/>
          </a:prstGeom>
        </p:spPr>
        <p:txBody>
          <a:bodyPr>
            <a:normAutofit/>
          </a:bodyPr>
          <a:lstStyle>
            <a:lvl1pPr algn="ctr">
              <a:defRPr sz="1400"/>
            </a:lvl1pPr>
          </a:lstStyle>
          <a:p>
            <a:endParaRPr lang="en-US" dirty="0"/>
          </a:p>
        </p:txBody>
      </p:sp>
      <p:sp>
        <p:nvSpPr>
          <p:cNvPr id="24" name="Picture Placeholder 21"/>
          <p:cNvSpPr>
            <a:spLocks noGrp="1"/>
          </p:cNvSpPr>
          <p:nvPr>
            <p:ph type="pic" sz="quarter" idx="15"/>
          </p:nvPr>
        </p:nvSpPr>
        <p:spPr>
          <a:xfrm>
            <a:off x="6720365" y="2001838"/>
            <a:ext cx="1549400" cy="1549400"/>
          </a:xfrm>
          <a:prstGeom prst="ellipse">
            <a:avLst/>
          </a:prstGeom>
        </p:spPr>
        <p:txBody>
          <a:bodyPr>
            <a:normAutofit/>
          </a:bodyPr>
          <a:lstStyle>
            <a:lvl1pPr algn="ctr">
              <a:defRPr sz="1400"/>
            </a:lvl1pPr>
          </a:lstStyle>
          <a:p>
            <a:endParaRPr lang="en-US" dirty="0"/>
          </a:p>
        </p:txBody>
      </p:sp>
      <p:sp>
        <p:nvSpPr>
          <p:cNvPr id="25" name="Picture Placeholder 21"/>
          <p:cNvSpPr>
            <a:spLocks noGrp="1"/>
          </p:cNvSpPr>
          <p:nvPr>
            <p:ph type="pic" sz="quarter" idx="16"/>
          </p:nvPr>
        </p:nvSpPr>
        <p:spPr>
          <a:xfrm>
            <a:off x="9458631" y="2001838"/>
            <a:ext cx="1549400" cy="1549400"/>
          </a:xfrm>
          <a:prstGeom prst="ellipse">
            <a:avLst/>
          </a:prstGeom>
        </p:spPr>
        <p:txBody>
          <a:bodyPr>
            <a:normAutofit/>
          </a:bodyPr>
          <a:lstStyle>
            <a:lvl1pPr algn="ctr">
              <a:defRPr sz="1400"/>
            </a:lvl1pPr>
          </a:lstStyle>
          <a:p>
            <a:endParaRPr lang="en-US" dirty="0"/>
          </a:p>
        </p:txBody>
      </p:sp>
      <p:sp>
        <p:nvSpPr>
          <p:cNvPr id="5" name="Date Placeholder 4"/>
          <p:cNvSpPr>
            <a:spLocks noGrp="1"/>
          </p:cNvSpPr>
          <p:nvPr>
            <p:ph type="dt" sz="half" idx="10"/>
          </p:nvPr>
        </p:nvSpPr>
        <p:spPr/>
        <p:txBody>
          <a:bodyPr/>
          <a:lstStyle/>
          <a:p>
            <a:fld id="{D2B69477-DD95-4243-A4FB-386A23F633E0}" type="datetime1">
              <a:rPr lang="en-US" smtClean="0"/>
              <a:t>6/8/2022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02910A0-F218-4896-987D-E7FBB14C683D}" type="slidenum">
              <a:rPr lang="en-US" smtClean="0"/>
              <a:t>‹#›</a:t>
            </a:fld>
            <a:endParaRPr lang="en-US" dirty="0"/>
          </a:p>
        </p:txBody>
      </p:sp>
    </p:spTree>
    <p:extLst>
      <p:ext uri="{BB962C8B-B14F-4D97-AF65-F5344CB8AC3E}">
        <p14:creationId xmlns:p14="http://schemas.microsoft.com/office/powerpoint/2010/main" val="3857226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4651375" y="2527300"/>
            <a:ext cx="1371600" cy="1371600"/>
          </a:xfrm>
        </p:spPr>
        <p:txBody>
          <a:bodyPr>
            <a:normAutofit/>
          </a:bodyPr>
          <a:lstStyle>
            <a:lvl1pPr algn="ctr">
              <a:defRPr sz="1400"/>
            </a:lvl1pPr>
          </a:lstStyle>
          <a:p>
            <a:endParaRPr lang="en-US" dirty="0"/>
          </a:p>
        </p:txBody>
      </p:sp>
      <p:sp>
        <p:nvSpPr>
          <p:cNvPr id="16" name="Picture Placeholder 14"/>
          <p:cNvSpPr>
            <a:spLocks noGrp="1"/>
          </p:cNvSpPr>
          <p:nvPr>
            <p:ph type="pic" sz="quarter" idx="14"/>
          </p:nvPr>
        </p:nvSpPr>
        <p:spPr>
          <a:xfrm>
            <a:off x="6168522" y="2527300"/>
            <a:ext cx="1371600" cy="1371600"/>
          </a:xfrm>
        </p:spPr>
        <p:txBody>
          <a:bodyPr>
            <a:normAutofit/>
          </a:bodyPr>
          <a:lstStyle>
            <a:lvl1pPr algn="ctr">
              <a:defRPr sz="1400"/>
            </a:lvl1pPr>
          </a:lstStyle>
          <a:p>
            <a:endParaRPr lang="en-US" dirty="0"/>
          </a:p>
        </p:txBody>
      </p:sp>
      <p:sp>
        <p:nvSpPr>
          <p:cNvPr id="17" name="Picture Placeholder 14"/>
          <p:cNvSpPr>
            <a:spLocks noGrp="1"/>
          </p:cNvSpPr>
          <p:nvPr>
            <p:ph type="pic" sz="quarter" idx="15"/>
          </p:nvPr>
        </p:nvSpPr>
        <p:spPr>
          <a:xfrm>
            <a:off x="4651375" y="4049126"/>
            <a:ext cx="1371600" cy="1371600"/>
          </a:xfrm>
        </p:spPr>
        <p:txBody>
          <a:bodyPr>
            <a:normAutofit/>
          </a:bodyPr>
          <a:lstStyle>
            <a:lvl1pPr algn="ctr">
              <a:defRPr sz="1400"/>
            </a:lvl1pPr>
          </a:lstStyle>
          <a:p>
            <a:endParaRPr lang="en-US" dirty="0"/>
          </a:p>
        </p:txBody>
      </p:sp>
      <p:sp>
        <p:nvSpPr>
          <p:cNvPr id="18" name="Picture Placeholder 14"/>
          <p:cNvSpPr>
            <a:spLocks noGrp="1"/>
          </p:cNvSpPr>
          <p:nvPr>
            <p:ph type="pic" sz="quarter" idx="16"/>
          </p:nvPr>
        </p:nvSpPr>
        <p:spPr>
          <a:xfrm>
            <a:off x="6168522" y="4049126"/>
            <a:ext cx="1371600" cy="1371600"/>
          </a:xfrm>
        </p:spPr>
        <p:txBody>
          <a:bodyPr>
            <a:normAutofit/>
          </a:bodyPr>
          <a:lstStyle>
            <a:lvl1pPr algn="ctr">
              <a:defRPr sz="1400"/>
            </a:lvl1pPr>
          </a:lstStyle>
          <a:p>
            <a:endParaRPr lang="en-US" dirty="0"/>
          </a:p>
        </p:txBody>
      </p:sp>
      <p:sp>
        <p:nvSpPr>
          <p:cNvPr id="7" name="Date Placeholder 6"/>
          <p:cNvSpPr>
            <a:spLocks noGrp="1"/>
          </p:cNvSpPr>
          <p:nvPr>
            <p:ph type="dt" sz="half" idx="10"/>
          </p:nvPr>
        </p:nvSpPr>
        <p:spPr/>
        <p:txBody>
          <a:bodyPr/>
          <a:lstStyle/>
          <a:p>
            <a:fld id="{9118776C-A26B-4B70-A6DB-BC3AC87C5F33}" type="datetime1">
              <a:rPr lang="en-US" smtClean="0"/>
              <a:t>6/8/2022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02910A0-F218-4896-987D-E7FBB14C683D}" type="slidenum">
              <a:rPr lang="en-US" smtClean="0"/>
              <a:t>‹#›</a:t>
            </a:fld>
            <a:endParaRPr lang="en-US" dirty="0"/>
          </a:p>
        </p:txBody>
      </p:sp>
    </p:spTree>
    <p:extLst>
      <p:ext uri="{BB962C8B-B14F-4D97-AF65-F5344CB8AC3E}">
        <p14:creationId xmlns:p14="http://schemas.microsoft.com/office/powerpoint/2010/main" val="453054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0" y="1955801"/>
            <a:ext cx="2793999" cy="1968499"/>
          </a:xfrm>
        </p:spPr>
        <p:txBody>
          <a:bodyPr>
            <a:normAutofit/>
          </a:bodyPr>
          <a:lstStyle>
            <a:lvl1pPr algn="ctr">
              <a:defRPr sz="1400"/>
            </a:lvl1pPr>
          </a:lstStyle>
          <a:p>
            <a:endParaRPr lang="en-US" dirty="0"/>
          </a:p>
        </p:txBody>
      </p:sp>
      <p:sp>
        <p:nvSpPr>
          <p:cNvPr id="12" name="Picture Placeholder 10"/>
          <p:cNvSpPr>
            <a:spLocks noGrp="1"/>
          </p:cNvSpPr>
          <p:nvPr>
            <p:ph type="pic" sz="quarter" idx="14"/>
          </p:nvPr>
        </p:nvSpPr>
        <p:spPr>
          <a:xfrm>
            <a:off x="0" y="4191000"/>
            <a:ext cx="2793999" cy="1968499"/>
          </a:xfrm>
        </p:spPr>
        <p:txBody>
          <a:bodyPr>
            <a:normAutofit/>
          </a:bodyPr>
          <a:lstStyle>
            <a:lvl1pPr algn="ctr">
              <a:defRPr sz="1400"/>
            </a:lvl1pPr>
          </a:lstStyle>
          <a:p>
            <a:endParaRPr lang="en-US" dirty="0"/>
          </a:p>
        </p:txBody>
      </p:sp>
      <p:sp>
        <p:nvSpPr>
          <p:cNvPr id="13" name="Picture Placeholder 10"/>
          <p:cNvSpPr>
            <a:spLocks noGrp="1"/>
          </p:cNvSpPr>
          <p:nvPr>
            <p:ph type="pic" sz="quarter" idx="15"/>
          </p:nvPr>
        </p:nvSpPr>
        <p:spPr>
          <a:xfrm>
            <a:off x="9397999" y="1955801"/>
            <a:ext cx="2793999" cy="1968499"/>
          </a:xfrm>
        </p:spPr>
        <p:txBody>
          <a:bodyPr>
            <a:normAutofit/>
          </a:bodyPr>
          <a:lstStyle>
            <a:lvl1pPr algn="ctr">
              <a:defRPr sz="1400"/>
            </a:lvl1pPr>
          </a:lstStyle>
          <a:p>
            <a:endParaRPr lang="en-US" dirty="0"/>
          </a:p>
        </p:txBody>
      </p:sp>
      <p:sp>
        <p:nvSpPr>
          <p:cNvPr id="14" name="Picture Placeholder 10"/>
          <p:cNvSpPr>
            <a:spLocks noGrp="1"/>
          </p:cNvSpPr>
          <p:nvPr>
            <p:ph type="pic" sz="quarter" idx="16"/>
          </p:nvPr>
        </p:nvSpPr>
        <p:spPr>
          <a:xfrm>
            <a:off x="9397999" y="4191000"/>
            <a:ext cx="2793999" cy="1968499"/>
          </a:xfrm>
        </p:spPr>
        <p:txBody>
          <a:bodyPr>
            <a:normAutofit/>
          </a:bodyPr>
          <a:lstStyle>
            <a:lvl1pPr algn="ctr">
              <a:defRPr sz="1400"/>
            </a:lvl1pPr>
          </a:lstStyle>
          <a:p>
            <a:endParaRPr lang="en-US" dirty="0"/>
          </a:p>
        </p:txBody>
      </p:sp>
      <p:sp>
        <p:nvSpPr>
          <p:cNvPr id="3" name="Date Placeholder 2"/>
          <p:cNvSpPr>
            <a:spLocks noGrp="1"/>
          </p:cNvSpPr>
          <p:nvPr>
            <p:ph type="dt" sz="half" idx="10"/>
          </p:nvPr>
        </p:nvSpPr>
        <p:spPr/>
        <p:txBody>
          <a:bodyPr/>
          <a:lstStyle/>
          <a:p>
            <a:fld id="{92105CCA-EBEF-43B8-9649-83E927FDE6D5}" type="datetime1">
              <a:rPr lang="en-US" smtClean="0"/>
              <a:t>6/8/2022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02910A0-F218-4896-987D-E7FBB14C683D}" type="slidenum">
              <a:rPr lang="en-US" smtClean="0"/>
              <a:t>‹#›</a:t>
            </a:fld>
            <a:endParaRPr lang="en-US" dirty="0"/>
          </a:p>
        </p:txBody>
      </p:sp>
    </p:spTree>
    <p:extLst>
      <p:ext uri="{BB962C8B-B14F-4D97-AF65-F5344CB8AC3E}">
        <p14:creationId xmlns:p14="http://schemas.microsoft.com/office/powerpoint/2010/main" val="951743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BAC246-0DA4-4F02-B014-10FBB8B51D0F}" type="datetime1">
              <a:rPr lang="en-US" smtClean="0"/>
              <a:t>6/8/2022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02910A0-F218-4896-987D-E7FBB14C683D}" type="slidenum">
              <a:rPr lang="en-US" smtClean="0"/>
              <a:t>‹#›</a:t>
            </a:fld>
            <a:endParaRPr lang="en-US" dirty="0"/>
          </a:p>
        </p:txBody>
      </p:sp>
    </p:spTree>
    <p:extLst>
      <p:ext uri="{BB962C8B-B14F-4D97-AF65-F5344CB8AC3E}">
        <p14:creationId xmlns:p14="http://schemas.microsoft.com/office/powerpoint/2010/main" val="683461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3424238" y="2324100"/>
            <a:ext cx="2968625" cy="1752600"/>
          </a:xfrm>
        </p:spPr>
        <p:txBody>
          <a:bodyPr>
            <a:normAutofit/>
          </a:bodyPr>
          <a:lstStyle>
            <a:lvl1pPr>
              <a:defRPr sz="1400"/>
            </a:lvl1pPr>
          </a:lstStyle>
          <a:p>
            <a:endParaRPr lang="en-US" dirty="0"/>
          </a:p>
        </p:txBody>
      </p:sp>
      <p:sp>
        <p:nvSpPr>
          <p:cNvPr id="12" name="Picture Placeholder 10"/>
          <p:cNvSpPr>
            <a:spLocks noGrp="1"/>
          </p:cNvSpPr>
          <p:nvPr>
            <p:ph type="pic" sz="quarter" idx="11"/>
          </p:nvPr>
        </p:nvSpPr>
        <p:spPr>
          <a:xfrm>
            <a:off x="6392862" y="2324100"/>
            <a:ext cx="2361469" cy="1752600"/>
          </a:xfrm>
        </p:spPr>
        <p:txBody>
          <a:bodyPr>
            <a:normAutofit/>
          </a:bodyPr>
          <a:lstStyle>
            <a:lvl1pPr>
              <a:defRPr sz="1400"/>
            </a:lvl1pPr>
          </a:lstStyle>
          <a:p>
            <a:endParaRPr lang="en-US" dirty="0"/>
          </a:p>
        </p:txBody>
      </p:sp>
      <p:sp>
        <p:nvSpPr>
          <p:cNvPr id="13" name="Picture Placeholder 10"/>
          <p:cNvSpPr>
            <a:spLocks noGrp="1"/>
          </p:cNvSpPr>
          <p:nvPr>
            <p:ph type="pic" sz="quarter" idx="12"/>
          </p:nvPr>
        </p:nvSpPr>
        <p:spPr>
          <a:xfrm>
            <a:off x="2621626" y="4076700"/>
            <a:ext cx="2345439" cy="2781300"/>
          </a:xfrm>
        </p:spPr>
        <p:txBody>
          <a:bodyPr>
            <a:normAutofit/>
          </a:bodyPr>
          <a:lstStyle>
            <a:lvl1pPr>
              <a:defRPr sz="1400"/>
            </a:lvl1pPr>
          </a:lstStyle>
          <a:p>
            <a:endParaRPr lang="en-US" dirty="0"/>
          </a:p>
        </p:txBody>
      </p:sp>
      <p:sp>
        <p:nvSpPr>
          <p:cNvPr id="14" name="Picture Placeholder 10"/>
          <p:cNvSpPr>
            <a:spLocks noGrp="1"/>
          </p:cNvSpPr>
          <p:nvPr>
            <p:ph type="pic" sz="quarter" idx="13"/>
          </p:nvPr>
        </p:nvSpPr>
        <p:spPr>
          <a:xfrm>
            <a:off x="8754331" y="4076700"/>
            <a:ext cx="3437669" cy="2781300"/>
          </a:xfrm>
        </p:spPr>
        <p:txBody>
          <a:bodyPr>
            <a:normAutofit/>
          </a:bodyPr>
          <a:lstStyle>
            <a:lvl1pPr>
              <a:defRPr sz="1400"/>
            </a:lvl1pPr>
          </a:lstStyle>
          <a:p>
            <a:endParaRPr lang="en-US" dirty="0"/>
          </a:p>
        </p:txBody>
      </p:sp>
    </p:spTree>
    <p:extLst>
      <p:ext uri="{BB962C8B-B14F-4D97-AF65-F5344CB8AC3E}">
        <p14:creationId xmlns:p14="http://schemas.microsoft.com/office/powerpoint/2010/main" val="3760797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1679060" y="2324100"/>
            <a:ext cx="1753115" cy="1752600"/>
          </a:xfrm>
        </p:spPr>
        <p:txBody>
          <a:bodyPr>
            <a:normAutofit/>
          </a:bodyPr>
          <a:lstStyle>
            <a:lvl1pPr algn="ctr">
              <a:defRPr sz="1200"/>
            </a:lvl1pPr>
          </a:lstStyle>
          <a:p>
            <a:endParaRPr lang="en-US" dirty="0"/>
          </a:p>
        </p:txBody>
      </p:sp>
      <p:sp>
        <p:nvSpPr>
          <p:cNvPr id="12" name="Picture Placeholder 10"/>
          <p:cNvSpPr>
            <a:spLocks noGrp="1"/>
          </p:cNvSpPr>
          <p:nvPr>
            <p:ph type="pic" sz="quarter" idx="14"/>
          </p:nvPr>
        </p:nvSpPr>
        <p:spPr>
          <a:xfrm>
            <a:off x="6399656" y="2324100"/>
            <a:ext cx="1753115" cy="1752600"/>
          </a:xfrm>
        </p:spPr>
        <p:txBody>
          <a:bodyPr>
            <a:normAutofit/>
          </a:bodyPr>
          <a:lstStyle>
            <a:lvl1pPr algn="ctr">
              <a:defRPr sz="1200"/>
            </a:lvl1pPr>
          </a:lstStyle>
          <a:p>
            <a:endParaRPr lang="en-US" dirty="0"/>
          </a:p>
        </p:txBody>
      </p:sp>
      <p:sp>
        <p:nvSpPr>
          <p:cNvPr id="13" name="Picture Placeholder 10"/>
          <p:cNvSpPr>
            <a:spLocks noGrp="1"/>
          </p:cNvSpPr>
          <p:nvPr>
            <p:ph type="pic" sz="quarter" idx="15"/>
          </p:nvPr>
        </p:nvSpPr>
        <p:spPr>
          <a:xfrm>
            <a:off x="8760083" y="4076700"/>
            <a:ext cx="1753115" cy="1752600"/>
          </a:xfrm>
        </p:spPr>
        <p:txBody>
          <a:bodyPr>
            <a:normAutofit/>
          </a:bodyPr>
          <a:lstStyle>
            <a:lvl1pPr algn="ctr">
              <a:defRPr sz="1200"/>
            </a:lvl1pPr>
          </a:lstStyle>
          <a:p>
            <a:endParaRPr lang="en-US" dirty="0"/>
          </a:p>
        </p:txBody>
      </p:sp>
      <p:sp>
        <p:nvSpPr>
          <p:cNvPr id="14" name="Picture Placeholder 10"/>
          <p:cNvSpPr>
            <a:spLocks noGrp="1"/>
          </p:cNvSpPr>
          <p:nvPr>
            <p:ph type="pic" sz="quarter" idx="16"/>
          </p:nvPr>
        </p:nvSpPr>
        <p:spPr>
          <a:xfrm>
            <a:off x="4039229" y="4076700"/>
            <a:ext cx="1753115" cy="1752600"/>
          </a:xfrm>
        </p:spPr>
        <p:txBody>
          <a:bodyPr>
            <a:normAutofit/>
          </a:bodyPr>
          <a:lstStyle>
            <a:lvl1pPr algn="ctr">
              <a:defRPr sz="1200"/>
            </a:lvl1pPr>
          </a:lstStyle>
          <a:p>
            <a:endParaRPr lang="en-US" dirty="0"/>
          </a:p>
        </p:txBody>
      </p:sp>
      <p:sp>
        <p:nvSpPr>
          <p:cNvPr id="3" name="Date Placeholder 2"/>
          <p:cNvSpPr>
            <a:spLocks noGrp="1"/>
          </p:cNvSpPr>
          <p:nvPr>
            <p:ph type="dt" sz="half" idx="10"/>
          </p:nvPr>
        </p:nvSpPr>
        <p:spPr/>
        <p:txBody>
          <a:bodyPr/>
          <a:lstStyle/>
          <a:p>
            <a:fld id="{E6A4D7D1-4F72-4B59-8019-818B4467D959}" type="datetime1">
              <a:rPr lang="en-US" smtClean="0"/>
              <a:t>6/8/2022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02910A0-F218-4896-987D-E7FBB14C683D}" type="slidenum">
              <a:rPr lang="en-US" smtClean="0"/>
              <a:t>‹#›</a:t>
            </a:fld>
            <a:endParaRPr lang="en-US" dirty="0"/>
          </a:p>
        </p:txBody>
      </p:sp>
    </p:spTree>
    <p:extLst>
      <p:ext uri="{BB962C8B-B14F-4D97-AF65-F5344CB8AC3E}">
        <p14:creationId xmlns:p14="http://schemas.microsoft.com/office/powerpoint/2010/main" val="2735920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0946B-0168-4C1B-9B9E-73F942F8F11E}" type="datetime1">
              <a:rPr lang="en-US" smtClean="0"/>
              <a:t>6/8/2022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2910A0-F218-4896-987D-E7FBB14C683D}" type="slidenum">
              <a:rPr lang="en-US" smtClean="0"/>
              <a:t>‹#›</a:t>
            </a:fld>
            <a:endParaRPr lang="en-US" dirty="0"/>
          </a:p>
        </p:txBody>
      </p:sp>
      <p:pic>
        <p:nvPicPr>
          <p:cNvPr id="9" name="Picture 8">
            <a:extLst>
              <a:ext uri="{FF2B5EF4-FFF2-40B4-BE49-F238E27FC236}">
                <a16:creationId xmlns:a16="http://schemas.microsoft.com/office/drawing/2014/main" id="{FBD5BFF1-0C98-7C4A-9D05-3E2958113A02}"/>
              </a:ext>
            </a:extLst>
          </p:cNvPr>
          <p:cNvPicPr>
            <a:picLocks noChangeAspect="1"/>
          </p:cNvPicPr>
          <p:nvPr userDrawn="1"/>
        </p:nvPicPr>
        <p:blipFill>
          <a:blip r:embed="rId18" cstate="print">
            <a:extLst>
              <a:ext uri="{28A0092B-C50C-407E-A947-70E740481C1C}">
                <a14:useLocalDpi xmlns:a14="http://schemas.microsoft.com/office/drawing/2010/main" val="0"/>
              </a:ext>
            </a:extLst>
          </a:blip>
          <a:srcRect/>
          <a:stretch/>
        </p:blipFill>
        <p:spPr>
          <a:xfrm>
            <a:off x="1493" y="630"/>
            <a:ext cx="12189013" cy="6856740"/>
          </a:xfrm>
          <a:prstGeom prst="rect">
            <a:avLst/>
          </a:prstGeom>
        </p:spPr>
      </p:pic>
    </p:spTree>
    <p:extLst>
      <p:ext uri="{BB962C8B-B14F-4D97-AF65-F5344CB8AC3E}">
        <p14:creationId xmlns:p14="http://schemas.microsoft.com/office/powerpoint/2010/main" val="3596866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2" r:id="rId8"/>
    <p:sldLayoutId id="2147483661" r:id="rId9"/>
    <p:sldLayoutId id="2147483660" r:id="rId10"/>
    <p:sldLayoutId id="2147483656" r:id="rId11"/>
    <p:sldLayoutId id="2147483657" r:id="rId12"/>
    <p:sldLayoutId id="2147483658" r:id="rId13"/>
    <p:sldLayoutId id="2147483659" r:id="rId14"/>
    <p:sldLayoutId id="2147483663" r:id="rId15"/>
    <p:sldLayoutId id="2147483664"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diagramData" Target="../diagrams/data6.xml"/><Relationship Id="rId2" Type="http://schemas.openxmlformats.org/officeDocument/2006/relationships/diagramData" Target="../diagrams/data4.xml"/><Relationship Id="rId16" Type="http://schemas.microsoft.com/office/2007/relationships/diagramDrawing" Target="../diagrams/drawing6.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17.png"/></Relationships>
</file>

<file path=ppt/slides/_rels/slide4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7B601F-BBB4-FF44-874F-7DD423C301A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52" y="0"/>
            <a:ext cx="12189095" cy="7032281"/>
          </a:xfrm>
          <a:prstGeom prst="rect">
            <a:avLst/>
          </a:prstGeom>
        </p:spPr>
      </p:pic>
      <p:pic>
        <p:nvPicPr>
          <p:cNvPr id="8" name="Picture 7">
            <a:extLst>
              <a:ext uri="{FF2B5EF4-FFF2-40B4-BE49-F238E27FC236}">
                <a16:creationId xmlns:a16="http://schemas.microsoft.com/office/drawing/2014/main" id="{ED3A7FFF-0287-4147-B758-F261E36B3F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288" y="3227253"/>
            <a:ext cx="4218521" cy="2065542"/>
          </a:xfrm>
          <a:prstGeom prst="rect">
            <a:avLst/>
          </a:prstGeom>
        </p:spPr>
      </p:pic>
      <p:sp>
        <p:nvSpPr>
          <p:cNvPr id="11" name="TextBox 10">
            <a:extLst>
              <a:ext uri="{FF2B5EF4-FFF2-40B4-BE49-F238E27FC236}">
                <a16:creationId xmlns:a16="http://schemas.microsoft.com/office/drawing/2014/main" id="{38180B6D-2E29-0546-811C-BE00E4B07696}"/>
              </a:ext>
            </a:extLst>
          </p:cNvPr>
          <p:cNvSpPr txBox="1"/>
          <p:nvPr/>
        </p:nvSpPr>
        <p:spPr>
          <a:xfrm>
            <a:off x="6400799" y="3750366"/>
            <a:ext cx="5046133" cy="2862322"/>
          </a:xfrm>
          <a:prstGeom prst="rect">
            <a:avLst/>
          </a:prstGeom>
          <a:noFill/>
        </p:spPr>
        <p:txBody>
          <a:bodyPr wrap="square" lIns="0" tIns="0" rIns="0" bIns="0" rtlCol="0">
            <a:spAutoFit/>
          </a:bodyPr>
          <a:lstStyle/>
          <a:p>
            <a:r>
              <a:rPr lang="en-US" sz="3200" b="1" dirty="0">
                <a:solidFill>
                  <a:srgbClr val="BAA259"/>
                </a:solidFill>
                <a:latin typeface="Arial" panose="020B0604020202020204" pitchFamily="34" charset="0"/>
                <a:ea typeface="Fira Sans OT" panose="020B0603050000020004" pitchFamily="34" charset="0"/>
                <a:cs typeface="Arial" panose="020B0604020202020204" pitchFamily="34" charset="0"/>
              </a:rPr>
              <a:t>LEGISLATIVE REFORM </a:t>
            </a:r>
          </a:p>
          <a:p>
            <a:pPr algn="ctr"/>
            <a:endParaRPr lang="en-AU" sz="3200" b="1" i="1" dirty="0">
              <a:solidFill>
                <a:srgbClr val="000000"/>
              </a:solidFill>
              <a:latin typeface="Arial" panose="020B0604020202020204" pitchFamily="34" charset="0"/>
              <a:cs typeface="Arial" panose="020B0604020202020204" pitchFamily="34" charset="0"/>
            </a:endParaRPr>
          </a:p>
          <a:p>
            <a:pPr algn="ctr"/>
            <a:r>
              <a:rPr lang="en-AU" sz="2800" b="1" i="1" dirty="0">
                <a:solidFill>
                  <a:srgbClr val="000000"/>
                </a:solidFill>
                <a:latin typeface="Arial" panose="020B0604020202020204" pitchFamily="34" charset="0"/>
                <a:cs typeface="Arial" panose="020B0604020202020204" pitchFamily="34" charset="0"/>
              </a:rPr>
              <a:t>EAN – </a:t>
            </a:r>
            <a:r>
              <a:rPr lang="en-AU" sz="2800" b="1" i="1" dirty="0" err="1">
                <a:solidFill>
                  <a:srgbClr val="000000"/>
                </a:solidFill>
                <a:latin typeface="Arial" panose="020B0604020202020204" pitchFamily="34" charset="0"/>
                <a:cs typeface="Arial" panose="020B0604020202020204" pitchFamily="34" charset="0"/>
              </a:rPr>
              <a:t>NaSIA</a:t>
            </a:r>
            <a:r>
              <a:rPr lang="en-AU" sz="2800" b="1" i="1" dirty="0">
                <a:solidFill>
                  <a:srgbClr val="000000"/>
                </a:solidFill>
                <a:latin typeface="Arial" panose="020B0604020202020204" pitchFamily="34" charset="0"/>
                <a:cs typeface="Arial" panose="020B0604020202020204" pitchFamily="34" charset="0"/>
              </a:rPr>
              <a:t> PUBLIC DISCUSSION</a:t>
            </a:r>
          </a:p>
          <a:p>
            <a:endParaRPr lang="en-US" sz="1000" dirty="0">
              <a:solidFill>
                <a:srgbClr val="BAA259"/>
              </a:solidFill>
              <a:latin typeface="Arial" panose="020B0604020202020204" pitchFamily="34" charset="0"/>
              <a:ea typeface="Fira Sans OT" panose="020B0603050000020004" pitchFamily="34" charset="0"/>
              <a:cs typeface="Arial" panose="020B0604020202020204" pitchFamily="34" charset="0"/>
            </a:endParaRPr>
          </a:p>
          <a:p>
            <a:r>
              <a:rPr lang="en-US" sz="2400" dirty="0">
                <a:solidFill>
                  <a:srgbClr val="BAA259"/>
                </a:solidFill>
                <a:latin typeface="Arial" panose="020B0604020202020204" pitchFamily="34" charset="0"/>
                <a:ea typeface="Fira Sans OT" panose="020B0603050000020004" pitchFamily="34" charset="0"/>
                <a:cs typeface="Arial" panose="020B0604020202020204" pitchFamily="34" charset="0"/>
              </a:rPr>
              <a:t> </a:t>
            </a:r>
          </a:p>
          <a:p>
            <a:endParaRPr lang="en-US" sz="3200" dirty="0">
              <a:solidFill>
                <a:schemeClr val="tx1">
                  <a:lumMod val="85000"/>
                  <a:lumOff val="15000"/>
                </a:schemeClr>
              </a:solidFill>
              <a:latin typeface="Arial" panose="020B0604020202020204" pitchFamily="34" charset="0"/>
              <a:ea typeface="Fira Sans OT" panose="020B0603050000020004" pitchFamily="34" charset="0"/>
              <a:cs typeface="Arial" panose="020B0604020202020204" pitchFamily="34" charset="0"/>
            </a:endParaRPr>
          </a:p>
        </p:txBody>
      </p:sp>
      <p:sp>
        <p:nvSpPr>
          <p:cNvPr id="12" name="TextBox 11">
            <a:extLst>
              <a:ext uri="{FF2B5EF4-FFF2-40B4-BE49-F238E27FC236}">
                <a16:creationId xmlns:a16="http://schemas.microsoft.com/office/drawing/2014/main" id="{11AD532F-B474-C741-8644-4D7A352588CA}"/>
              </a:ext>
            </a:extLst>
          </p:cNvPr>
          <p:cNvSpPr txBox="1"/>
          <p:nvPr/>
        </p:nvSpPr>
        <p:spPr>
          <a:xfrm>
            <a:off x="878825" y="5253009"/>
            <a:ext cx="2944716" cy="1604991"/>
          </a:xfrm>
          <a:prstGeom prst="rect">
            <a:avLst/>
          </a:prstGeom>
          <a:noFill/>
        </p:spPr>
        <p:txBody>
          <a:bodyPr wrap="none" lIns="0" tIns="0" rIns="0" bIns="0" rtlCol="0">
            <a:spAutoFit/>
          </a:bodyPr>
          <a:lstStyle/>
          <a:p>
            <a:pPr algn="ctr" fontAlgn="auto">
              <a:spcAft>
                <a:spcPts val="0"/>
              </a:spcAft>
              <a:buFont typeface="Arial" pitchFamily="34" charset="0"/>
              <a:buNone/>
              <a:defRPr/>
            </a:pPr>
            <a:endParaRPr lang="fr-FR" b="1" dirty="0">
              <a:solidFill>
                <a:schemeClr val="tx1">
                  <a:lumMod val="85000"/>
                  <a:lumOff val="15000"/>
                </a:schemeClr>
              </a:solidFill>
              <a:latin typeface="Arial" panose="020B0604020202020204" pitchFamily="34" charset="0"/>
              <a:ea typeface="Fira Sans OT Light" panose="020B0603050000020004" pitchFamily="34" charset="0"/>
              <a:cs typeface="Arial" panose="020B0604020202020204" pitchFamily="34" charset="0"/>
            </a:endParaRPr>
          </a:p>
          <a:p>
            <a:pPr algn="ctr" fontAlgn="auto">
              <a:lnSpc>
                <a:spcPct val="150000"/>
              </a:lnSpc>
              <a:spcAft>
                <a:spcPts val="0"/>
              </a:spcAft>
              <a:buFont typeface="Arial" pitchFamily="34" charset="0"/>
              <a:buNone/>
              <a:defRPr/>
            </a:pPr>
            <a:r>
              <a:rPr lang="fr-FR" sz="2000" b="1" dirty="0">
                <a:solidFill>
                  <a:schemeClr val="tx1">
                    <a:lumMod val="85000"/>
                    <a:lumOff val="15000"/>
                  </a:schemeClr>
                </a:solidFill>
                <a:latin typeface="Arial" panose="020B0604020202020204" pitchFamily="34" charset="0"/>
                <a:ea typeface="Fira Sans OT Light" panose="020B0603050000020004" pitchFamily="34" charset="0"/>
                <a:cs typeface="Arial" panose="020B0604020202020204" pitchFamily="34" charset="0"/>
              </a:rPr>
              <a:t>Kenneth S. Matomola </a:t>
            </a:r>
          </a:p>
          <a:p>
            <a:pPr algn="ctr" fontAlgn="auto">
              <a:lnSpc>
                <a:spcPct val="150000"/>
              </a:lnSpc>
              <a:spcAft>
                <a:spcPts val="0"/>
              </a:spcAft>
              <a:buFont typeface="Arial" pitchFamily="34" charset="0"/>
              <a:buNone/>
              <a:defRPr/>
            </a:pPr>
            <a:r>
              <a:rPr lang="fr-FR" sz="2000" b="1" dirty="0">
                <a:solidFill>
                  <a:schemeClr val="tx1">
                    <a:lumMod val="85000"/>
                    <a:lumOff val="15000"/>
                  </a:schemeClr>
                </a:solidFill>
                <a:latin typeface="Arial" panose="020B0604020202020204" pitchFamily="34" charset="0"/>
                <a:ea typeface="Fira Sans OT Light" panose="020B0603050000020004" pitchFamily="34" charset="0"/>
                <a:cs typeface="Arial" panose="020B0604020202020204" pitchFamily="34" charset="0"/>
              </a:rPr>
              <a:t> Chief Executive Officer</a:t>
            </a:r>
            <a:r>
              <a:rPr lang="en-US" sz="2000" b="1" dirty="0">
                <a:effectLst/>
                <a:latin typeface="Arial" panose="020B0604020202020204" pitchFamily="34" charset="0"/>
                <a:ea typeface="SimSun" panose="02010600030101010101" pitchFamily="2" charset="-122"/>
                <a:cs typeface="Times New Roman" panose="02020603050405020304" pitchFamily="18" charset="0"/>
              </a:rPr>
              <a:t> </a:t>
            </a:r>
            <a:endParaRPr lang="fr-FR" sz="2000" b="1" dirty="0">
              <a:solidFill>
                <a:schemeClr val="tx1">
                  <a:lumMod val="85000"/>
                  <a:lumOff val="15000"/>
                </a:schemeClr>
              </a:solidFill>
              <a:latin typeface="Arial" panose="020B0604020202020204" pitchFamily="34" charset="0"/>
              <a:ea typeface="Fira Sans OT Light" panose="020B0603050000020004" pitchFamily="34" charset="0"/>
              <a:cs typeface="Arial" panose="020B0604020202020204" pitchFamily="34" charset="0"/>
            </a:endParaRPr>
          </a:p>
          <a:p>
            <a:pPr algn="ctr" fontAlgn="auto">
              <a:lnSpc>
                <a:spcPct val="150000"/>
              </a:lnSpc>
              <a:spcAft>
                <a:spcPts val="0"/>
              </a:spcAft>
              <a:buFont typeface="Arial" pitchFamily="34" charset="0"/>
              <a:buNone/>
              <a:defRPr/>
            </a:pPr>
            <a:r>
              <a:rPr lang="fr-FR" sz="2000" dirty="0">
                <a:solidFill>
                  <a:schemeClr val="tx1">
                    <a:lumMod val="85000"/>
                    <a:lumOff val="15000"/>
                  </a:schemeClr>
                </a:solidFill>
                <a:latin typeface="Arial" panose="020B0604020202020204" pitchFamily="34" charset="0"/>
                <a:ea typeface="Fira Sans OT Light" panose="020B0603050000020004" pitchFamily="34" charset="0"/>
                <a:cs typeface="Arial" panose="020B0604020202020204" pitchFamily="34" charset="0"/>
              </a:rPr>
              <a:t>May 2022</a:t>
            </a:r>
          </a:p>
        </p:txBody>
      </p:sp>
      <p:sp>
        <p:nvSpPr>
          <p:cNvPr id="2" name="Slide Number Placeholder 1">
            <a:extLst>
              <a:ext uri="{FF2B5EF4-FFF2-40B4-BE49-F238E27FC236}">
                <a16:creationId xmlns:a16="http://schemas.microsoft.com/office/drawing/2014/main" id="{389F4C5F-4AB3-4438-B5D4-3072A609F828}"/>
              </a:ext>
            </a:extLst>
          </p:cNvPr>
          <p:cNvSpPr>
            <a:spLocks noGrp="1"/>
          </p:cNvSpPr>
          <p:nvPr>
            <p:ph type="sldNum" sz="quarter" idx="12"/>
          </p:nvPr>
        </p:nvSpPr>
        <p:spPr/>
        <p:txBody>
          <a:bodyPr/>
          <a:lstStyle/>
          <a:p>
            <a:fld id="{802910A0-F218-4896-987D-E7FBB14C683D}" type="slidenum">
              <a:rPr lang="en-US" smtClean="0"/>
              <a:t>1</a:t>
            </a:fld>
            <a:endParaRPr lang="en-US" dirty="0"/>
          </a:p>
        </p:txBody>
      </p:sp>
    </p:spTree>
    <p:extLst>
      <p:ext uri="{BB962C8B-B14F-4D97-AF65-F5344CB8AC3E}">
        <p14:creationId xmlns:p14="http://schemas.microsoft.com/office/powerpoint/2010/main" val="13220205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413164" y="193964"/>
            <a:ext cx="9704742" cy="914400"/>
          </a:xfrm>
        </p:spPr>
        <p:txBody>
          <a:bodyPr>
            <a:noAutofit/>
          </a:bodyPr>
          <a:lstStyle/>
          <a:p>
            <a:pPr algn="ctr" eaLnBrk="1" hangingPunct="1"/>
            <a:r>
              <a:rPr lang="en-GB" sz="2800" b="1" dirty="0">
                <a:solidFill>
                  <a:srgbClr val="BAA259"/>
                </a:solidFill>
                <a:latin typeface="Arial" panose="020B0604020202020204" pitchFamily="34" charset="0"/>
                <a:cs typeface="Arial" panose="020B0604020202020204" pitchFamily="34" charset="0"/>
              </a:rPr>
              <a:t>REGULATORY CHALLENGES</a:t>
            </a:r>
            <a:endParaRPr lang="en-US" sz="2800" dirty="0">
              <a:solidFill>
                <a:srgbClr val="BAA259"/>
              </a:solidFill>
              <a:latin typeface="Arial" panose="020B0604020202020204" pitchFamily="34" charset="0"/>
              <a:cs typeface="Arial" panose="020B0604020202020204" pitchFamily="34" charset="0"/>
            </a:endParaRPr>
          </a:p>
        </p:txBody>
      </p:sp>
      <p:sp>
        <p:nvSpPr>
          <p:cNvPr id="14" name="Rectangle 2"/>
          <p:cNvSpPr txBox="1">
            <a:spLocks noChangeArrowheads="1"/>
          </p:cNvSpPr>
          <p:nvPr/>
        </p:nvSpPr>
        <p:spPr bwMode="auto">
          <a:xfrm>
            <a:off x="1648691" y="1274476"/>
            <a:ext cx="9573491" cy="47525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85750" indent="-285750" fontAlgn="base">
              <a:lnSpc>
                <a:spcPct val="150000"/>
              </a:lnSpc>
              <a:spcBef>
                <a:spcPct val="0"/>
              </a:spcBef>
              <a:spcAft>
                <a:spcPct val="0"/>
              </a:spcAft>
              <a:buFont typeface="Arial" panose="020B0604020202020204" pitchFamily="34" charset="0"/>
              <a:buChar char="•"/>
              <a:defRPr/>
            </a:pPr>
            <a:r>
              <a:rPr lang="en-US" dirty="0">
                <a:latin typeface="Arial" panose="020B0604020202020204" pitchFamily="34" charset="0"/>
                <a:cs typeface="Arial" panose="020B0604020202020204" pitchFamily="34" charset="0"/>
              </a:rPr>
              <a:t>Deficiencies in current legislation:</a:t>
            </a:r>
          </a:p>
          <a:p>
            <a:pPr marL="742950" lvl="1" indent="-285750">
              <a:lnSpc>
                <a:spcPct val="150000"/>
              </a:lnSpc>
              <a:buClr>
                <a:srgbClr val="996600"/>
              </a:buClr>
              <a:buFont typeface="Courier New" panose="02070309020205020404" pitchFamily="49" charset="0"/>
              <a:buChar char="o"/>
            </a:pPr>
            <a:r>
              <a:rPr lang="en-GB" b="1" kern="0" dirty="0">
                <a:latin typeface="Arial" panose="020B0604020202020204" pitchFamily="34" charset="0"/>
                <a:ea typeface="+mj-ea"/>
                <a:cs typeface="Arial" panose="020B0604020202020204" pitchFamily="34" charset="0"/>
              </a:rPr>
              <a:t>Archaic (old) </a:t>
            </a:r>
            <a:r>
              <a:rPr lang="en-GB" kern="0" dirty="0">
                <a:latin typeface="Arial" panose="020B0604020202020204" pitchFamily="34" charset="0"/>
                <a:ea typeface="+mj-ea"/>
                <a:cs typeface="Arial" panose="020B0604020202020204" pitchFamily="34" charset="0"/>
              </a:rPr>
              <a:t>legislative framework</a:t>
            </a:r>
          </a:p>
          <a:p>
            <a:pPr marL="742950" lvl="1" indent="-285750">
              <a:lnSpc>
                <a:spcPct val="150000"/>
              </a:lnSpc>
              <a:buClr>
                <a:srgbClr val="996600"/>
              </a:buClr>
              <a:buFont typeface="Courier New" panose="02070309020205020404" pitchFamily="49" charset="0"/>
              <a:buChar char="o"/>
            </a:pPr>
            <a:r>
              <a:rPr lang="en-GB" kern="0" dirty="0">
                <a:latin typeface="Arial" panose="020B0604020202020204" pitchFamily="34" charset="0"/>
                <a:ea typeface="+mj-ea"/>
                <a:cs typeface="Arial" panose="020B0604020202020204" pitchFamily="34" charset="0"/>
              </a:rPr>
              <a:t>Reliance on a </a:t>
            </a:r>
            <a:r>
              <a:rPr lang="en-GB" b="1" kern="0" dirty="0">
                <a:latin typeface="Arial" panose="020B0604020202020204" pitchFamily="34" charset="0"/>
                <a:ea typeface="+mj-ea"/>
                <a:cs typeface="Arial" panose="020B0604020202020204" pitchFamily="34" charset="0"/>
              </a:rPr>
              <a:t>compliance</a:t>
            </a:r>
            <a:r>
              <a:rPr lang="en-GB" kern="0" dirty="0">
                <a:latin typeface="Arial" panose="020B0604020202020204" pitchFamily="34" charset="0"/>
                <a:ea typeface="+mj-ea"/>
                <a:cs typeface="Arial" panose="020B0604020202020204" pitchFamily="34" charset="0"/>
              </a:rPr>
              <a:t> driven approach to supervision, approaches to supervision over the last 50 years have evolved</a:t>
            </a:r>
          </a:p>
          <a:p>
            <a:pPr marL="742950" lvl="1" indent="-285750">
              <a:lnSpc>
                <a:spcPct val="150000"/>
              </a:lnSpc>
              <a:buClr>
                <a:srgbClr val="996600"/>
              </a:buClr>
              <a:buFont typeface="Courier New" panose="02070309020205020404" pitchFamily="49" charset="0"/>
              <a:buChar char="o"/>
            </a:pPr>
            <a:r>
              <a:rPr lang="en-GB" kern="0" dirty="0">
                <a:latin typeface="Arial" panose="020B0604020202020204" pitchFamily="34" charset="0"/>
                <a:ea typeface="+mj-ea"/>
                <a:cs typeface="Arial" panose="020B0604020202020204" pitchFamily="34" charset="0"/>
              </a:rPr>
              <a:t>Inadequate </a:t>
            </a:r>
            <a:r>
              <a:rPr lang="en-GB" b="1" kern="0" dirty="0">
                <a:latin typeface="Arial" panose="020B0604020202020204" pitchFamily="34" charset="0"/>
                <a:ea typeface="+mj-ea"/>
                <a:cs typeface="Arial" panose="020B0604020202020204" pitchFamily="34" charset="0"/>
              </a:rPr>
              <a:t>supervisory and enforcement powers</a:t>
            </a:r>
            <a:r>
              <a:rPr lang="en-GB" kern="0" dirty="0">
                <a:latin typeface="Arial" panose="020B0604020202020204" pitchFamily="34" charset="0"/>
                <a:ea typeface="+mj-ea"/>
                <a:cs typeface="Arial" panose="020B0604020202020204" pitchFamily="34" charset="0"/>
              </a:rPr>
              <a:t> and tools</a:t>
            </a:r>
          </a:p>
          <a:p>
            <a:pPr marL="742950" lvl="1" indent="-285750">
              <a:lnSpc>
                <a:spcPct val="150000"/>
              </a:lnSpc>
              <a:buClr>
                <a:srgbClr val="996600"/>
              </a:buClr>
              <a:buFont typeface="Courier New" panose="02070309020205020404" pitchFamily="49" charset="0"/>
              <a:buChar char="o"/>
            </a:pPr>
            <a:r>
              <a:rPr lang="en-GB" kern="0" dirty="0">
                <a:latin typeface="Arial" panose="020B0604020202020204" pitchFamily="34" charset="0"/>
                <a:ea typeface="+mj-ea"/>
                <a:cs typeface="Arial" panose="020B0604020202020204" pitchFamily="34" charset="0"/>
              </a:rPr>
              <a:t>The Board of NAMFISA is an administrative board and has no </a:t>
            </a:r>
            <a:r>
              <a:rPr lang="en-GB" b="1" kern="0" dirty="0">
                <a:latin typeface="Arial" panose="020B0604020202020204" pitchFamily="34" charset="0"/>
                <a:ea typeface="+mj-ea"/>
                <a:cs typeface="Arial" panose="020B0604020202020204" pitchFamily="34" charset="0"/>
              </a:rPr>
              <a:t>regulatory functions</a:t>
            </a:r>
            <a:endParaRPr lang="en-GB" kern="0" dirty="0">
              <a:latin typeface="Arial" panose="020B0604020202020204" pitchFamily="34" charset="0"/>
              <a:ea typeface="+mj-ea"/>
              <a:cs typeface="Arial" panose="020B0604020202020204" pitchFamily="34" charset="0"/>
            </a:endParaRPr>
          </a:p>
          <a:p>
            <a:pPr marL="742950" lvl="1" indent="-285750">
              <a:lnSpc>
                <a:spcPct val="150000"/>
              </a:lnSpc>
              <a:buClr>
                <a:srgbClr val="996600"/>
              </a:buClr>
              <a:buFont typeface="Courier New" panose="02070309020205020404" pitchFamily="49" charset="0"/>
              <a:buChar char="o"/>
            </a:pPr>
            <a:r>
              <a:rPr lang="en-GB" kern="0" dirty="0">
                <a:latin typeface="Arial" panose="020B0604020202020204" pitchFamily="34" charset="0"/>
                <a:cs typeface="Arial" panose="020B0604020202020204" pitchFamily="34" charset="0"/>
              </a:rPr>
              <a:t>The regulatory measures are </a:t>
            </a:r>
            <a:r>
              <a:rPr lang="en-GB" b="1" kern="0" dirty="0">
                <a:latin typeface="Arial" panose="020B0604020202020204" pitchFamily="34" charset="0"/>
                <a:cs typeface="Arial" panose="020B0604020202020204" pitchFamily="34" charset="0"/>
              </a:rPr>
              <a:t>fragmented, inconsistent</a:t>
            </a:r>
            <a:r>
              <a:rPr lang="en-GB" kern="0" dirty="0">
                <a:latin typeface="Arial" panose="020B0604020202020204" pitchFamily="34" charset="0"/>
                <a:cs typeface="Arial" panose="020B0604020202020204" pitchFamily="34" charset="0"/>
              </a:rPr>
              <a:t> and exacerbate the cost of regulation</a:t>
            </a:r>
          </a:p>
          <a:p>
            <a:pPr marL="742950" lvl="1" indent="-285750">
              <a:lnSpc>
                <a:spcPct val="150000"/>
              </a:lnSpc>
              <a:buClr>
                <a:srgbClr val="996600"/>
              </a:buClr>
              <a:buFont typeface="Courier New" panose="02070309020205020404" pitchFamily="49" charset="0"/>
              <a:buChar char="o"/>
            </a:pPr>
            <a:r>
              <a:rPr lang="en-GB" kern="0" dirty="0">
                <a:latin typeface="Arial" panose="020B0604020202020204" pitchFamily="34" charset="0"/>
                <a:ea typeface="+mj-ea"/>
                <a:cs typeface="Arial" panose="020B0604020202020204" pitchFamily="34" charset="0"/>
              </a:rPr>
              <a:t>Inadequate consumer </a:t>
            </a:r>
            <a:r>
              <a:rPr lang="en-GB" b="1" kern="0" dirty="0">
                <a:latin typeface="Arial" panose="020B0604020202020204" pitchFamily="34" charset="0"/>
                <a:ea typeface="+mj-ea"/>
                <a:cs typeface="Arial" panose="020B0604020202020204" pitchFamily="34" charset="0"/>
              </a:rPr>
              <a:t>recourse mechanism </a:t>
            </a:r>
            <a:br>
              <a:rPr lang="en-GB" kern="0" dirty="0">
                <a:solidFill>
                  <a:schemeClr val="tx2"/>
                </a:solidFill>
                <a:latin typeface="Arial" panose="020B0604020202020204" pitchFamily="34" charset="0"/>
                <a:ea typeface="+mj-ea"/>
                <a:cs typeface="Arial" panose="020B0604020202020204" pitchFamily="34" charset="0"/>
              </a:rPr>
            </a:br>
            <a:endParaRPr lang="en-GB" kern="0" dirty="0">
              <a:latin typeface="Arial" panose="020B0604020202020204" pitchFamily="34" charset="0"/>
              <a:ea typeface="+mj-ea"/>
              <a:cs typeface="Arial" panose="020B0604020202020204" pitchFamily="34" charset="0"/>
            </a:endParaRPr>
          </a:p>
          <a:p>
            <a:pPr fontAlgn="base">
              <a:spcBef>
                <a:spcPct val="0"/>
              </a:spcBef>
              <a:spcAft>
                <a:spcPct val="0"/>
              </a:spcAft>
              <a:defRPr/>
            </a:pPr>
            <a:endParaRPr lang="en-US" kern="0" dirty="0">
              <a:latin typeface="Garamond" pitchFamily="18" charset="0"/>
              <a:ea typeface="+mj-ea"/>
              <a:cs typeface="+mj-cs"/>
            </a:endParaRPr>
          </a:p>
        </p:txBody>
      </p:sp>
      <p:sp>
        <p:nvSpPr>
          <p:cNvPr id="2" name="Slide Number Placeholder 1">
            <a:extLst>
              <a:ext uri="{FF2B5EF4-FFF2-40B4-BE49-F238E27FC236}">
                <a16:creationId xmlns:a16="http://schemas.microsoft.com/office/drawing/2014/main" id="{226DC709-8162-4781-9398-BBBE0B473DD1}"/>
              </a:ext>
            </a:extLst>
          </p:cNvPr>
          <p:cNvSpPr>
            <a:spLocks noGrp="1"/>
          </p:cNvSpPr>
          <p:nvPr>
            <p:ph type="sldNum" sz="quarter" idx="12"/>
          </p:nvPr>
        </p:nvSpPr>
        <p:spPr/>
        <p:txBody>
          <a:bodyPr/>
          <a:lstStyle/>
          <a:p>
            <a:pPr>
              <a:defRPr/>
            </a:pPr>
            <a:fld id="{5F55F174-1D27-4C30-BDE8-B35C166C8698}" type="slidenum">
              <a:rPr lang="en-US" smtClean="0"/>
              <a:pPr>
                <a:defRPr/>
              </a:pPr>
              <a:t>10</a:t>
            </a:fld>
            <a:endParaRPr lang="en-US" dirty="0"/>
          </a:p>
        </p:txBody>
      </p:sp>
      <p:pic>
        <p:nvPicPr>
          <p:cNvPr id="5" name="Picture 4" descr="Challenges of Transporting Goods Through Sub-Saharan Africa| Concargo">
            <a:extLst>
              <a:ext uri="{FF2B5EF4-FFF2-40B4-BE49-F238E27FC236}">
                <a16:creationId xmlns:a16="http://schemas.microsoft.com/office/drawing/2014/main" id="{9FC69383-82A3-5B1B-2CEC-09B4D63AFE78}"/>
              </a:ext>
            </a:extLst>
          </p:cNvPr>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921287" y="5572125"/>
            <a:ext cx="1823038" cy="1065431"/>
          </a:xfrm>
          <a:prstGeom prst="rect">
            <a:avLst/>
          </a:prstGeom>
          <a:noFill/>
          <a:ln>
            <a:noFill/>
          </a:ln>
        </p:spPr>
      </p:pic>
    </p:spTree>
    <p:extLst>
      <p:ext uri="{BB962C8B-B14F-4D97-AF65-F5344CB8AC3E}">
        <p14:creationId xmlns:p14="http://schemas.microsoft.com/office/powerpoint/2010/main" val="2134712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txBox="1">
            <a:spLocks noChangeArrowheads="1"/>
          </p:cNvSpPr>
          <p:nvPr/>
        </p:nvSpPr>
        <p:spPr bwMode="auto">
          <a:xfrm>
            <a:off x="1662545" y="1274619"/>
            <a:ext cx="9337964" cy="42117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800100" lvl="1" indent="-342900">
              <a:lnSpc>
                <a:spcPct val="150000"/>
              </a:lnSpc>
              <a:buFont typeface="Courier New" panose="02070309020205020404" pitchFamily="49" charset="0"/>
              <a:buChar char="o"/>
            </a:pPr>
            <a:r>
              <a:rPr lang="en-GB" kern="0" dirty="0">
                <a:latin typeface="Arial" panose="020B0604020202020204" pitchFamily="34" charset="0"/>
                <a:ea typeface="+mj-ea"/>
                <a:cs typeface="Arial" panose="020B0604020202020204" pitchFamily="34" charset="0"/>
              </a:rPr>
              <a:t>Does not encourage </a:t>
            </a:r>
            <a:r>
              <a:rPr lang="en-GB" b="1" kern="0" dirty="0">
                <a:latin typeface="Arial" panose="020B0604020202020204" pitchFamily="34" charset="0"/>
                <a:ea typeface="+mj-ea"/>
                <a:cs typeface="Arial" panose="020B0604020202020204" pitchFamily="34" charset="0"/>
              </a:rPr>
              <a:t>innovation and entrepreneurship</a:t>
            </a:r>
          </a:p>
          <a:p>
            <a:pPr marL="800100" lvl="1" indent="-342900">
              <a:lnSpc>
                <a:spcPct val="150000"/>
              </a:lnSpc>
              <a:buFont typeface="Courier New" panose="02070309020205020404" pitchFamily="49" charset="0"/>
              <a:buChar char="o"/>
            </a:pPr>
            <a:endParaRPr lang="en-GB" kern="0" dirty="0">
              <a:latin typeface="Arial" panose="020B0604020202020204" pitchFamily="34" charset="0"/>
              <a:ea typeface="+mj-ea"/>
              <a:cs typeface="Arial" panose="020B0604020202020204" pitchFamily="34" charset="0"/>
            </a:endParaRPr>
          </a:p>
          <a:p>
            <a:pPr marL="800100" lvl="1" indent="-342900">
              <a:lnSpc>
                <a:spcPct val="150000"/>
              </a:lnSpc>
              <a:buFont typeface="Courier New" panose="02070309020205020404" pitchFamily="49" charset="0"/>
              <a:buChar char="o"/>
            </a:pPr>
            <a:r>
              <a:rPr lang="en-GB" kern="0" dirty="0">
                <a:latin typeface="Arial" panose="020B0604020202020204" pitchFamily="34" charset="0"/>
                <a:ea typeface="+mj-ea"/>
                <a:cs typeface="Arial" panose="020B0604020202020204" pitchFamily="34" charset="0"/>
              </a:rPr>
              <a:t>Does not recognize the </a:t>
            </a:r>
            <a:r>
              <a:rPr lang="en-GB" b="1" kern="0" dirty="0">
                <a:latin typeface="Arial" panose="020B0604020202020204" pitchFamily="34" charset="0"/>
                <a:ea typeface="+mj-ea"/>
                <a:cs typeface="Arial" panose="020B0604020202020204" pitchFamily="34" charset="0"/>
              </a:rPr>
              <a:t>inter-linkages</a:t>
            </a:r>
            <a:r>
              <a:rPr lang="en-GB" kern="0" dirty="0">
                <a:latin typeface="Arial" panose="020B0604020202020204" pitchFamily="34" charset="0"/>
                <a:ea typeface="+mj-ea"/>
                <a:cs typeface="Arial" panose="020B0604020202020204" pitchFamily="34" charset="0"/>
              </a:rPr>
              <a:t> within the financial sector, locally, regionally and internationally</a:t>
            </a:r>
          </a:p>
          <a:p>
            <a:pPr marL="800100" lvl="1" indent="-342900">
              <a:lnSpc>
                <a:spcPct val="150000"/>
              </a:lnSpc>
              <a:buFont typeface="Courier New" panose="02070309020205020404" pitchFamily="49" charset="0"/>
              <a:buChar char="o"/>
            </a:pPr>
            <a:endParaRPr lang="en-GB" kern="0" dirty="0">
              <a:latin typeface="Arial" panose="020B0604020202020204" pitchFamily="34" charset="0"/>
              <a:ea typeface="+mj-ea"/>
              <a:cs typeface="Arial" panose="020B0604020202020204" pitchFamily="34" charset="0"/>
            </a:endParaRPr>
          </a:p>
          <a:p>
            <a:pPr marL="800100" lvl="1" indent="-342900">
              <a:lnSpc>
                <a:spcPct val="150000"/>
              </a:lnSpc>
              <a:buFont typeface="Courier New" panose="02070309020205020404" pitchFamily="49" charset="0"/>
              <a:buChar char="o"/>
            </a:pPr>
            <a:r>
              <a:rPr lang="en-GB" kern="0" dirty="0">
                <a:latin typeface="Arial" panose="020B0604020202020204" pitchFamily="34" charset="0"/>
                <a:ea typeface="+mj-ea"/>
                <a:cs typeface="Arial" panose="020B0604020202020204" pitchFamily="34" charset="0"/>
              </a:rPr>
              <a:t>NAMFISA’s mandate does not explicitly include </a:t>
            </a:r>
            <a:r>
              <a:rPr lang="en-GB" b="1" kern="0" dirty="0">
                <a:latin typeface="Arial" panose="020B0604020202020204" pitchFamily="34" charset="0"/>
                <a:ea typeface="+mj-ea"/>
                <a:cs typeface="Arial" panose="020B0604020202020204" pitchFamily="34" charset="0"/>
              </a:rPr>
              <a:t>consumer education and financial stability.</a:t>
            </a:r>
          </a:p>
          <a:p>
            <a:pPr marL="800100" lvl="1" indent="-342900">
              <a:lnSpc>
                <a:spcPct val="150000"/>
              </a:lnSpc>
              <a:buFont typeface="Courier New" panose="02070309020205020404" pitchFamily="49" charset="0"/>
              <a:buChar char="o"/>
            </a:pPr>
            <a:r>
              <a:rPr lang="en-US" sz="1800" b="1" kern="0" dirty="0">
                <a:latin typeface="Arial" panose="020B0604020202020204" pitchFamily="34" charset="0"/>
                <a:ea typeface="+mj-ea"/>
                <a:cs typeface="Arial" panose="020B0604020202020204" pitchFamily="34" charset="0"/>
              </a:rPr>
              <a:t>Concerns</a:t>
            </a:r>
            <a:r>
              <a:rPr lang="en-US" sz="1800" kern="0" dirty="0">
                <a:latin typeface="Arial" panose="020B0604020202020204" pitchFamily="34" charset="0"/>
                <a:ea typeface="+mj-ea"/>
                <a:cs typeface="Arial" panose="020B0604020202020204" pitchFamily="34" charset="0"/>
              </a:rPr>
              <a:t> about the </a:t>
            </a:r>
            <a:r>
              <a:rPr lang="en-US" sz="1800" b="1" kern="0" dirty="0">
                <a:latin typeface="Arial" panose="020B0604020202020204" pitchFamily="34" charset="0"/>
                <a:ea typeface="+mj-ea"/>
                <a:cs typeface="Arial" panose="020B0604020202020204" pitchFamily="34" charset="0"/>
              </a:rPr>
              <a:t>ineffectiveness of regulation and supervision </a:t>
            </a:r>
            <a:r>
              <a:rPr lang="en-US" sz="1800" kern="0" dirty="0">
                <a:latin typeface="Arial" panose="020B0604020202020204" pitchFamily="34" charset="0"/>
                <a:ea typeface="+mj-ea"/>
                <a:cs typeface="Arial" panose="020B0604020202020204" pitchFamily="34" charset="0"/>
              </a:rPr>
              <a:t>in the Namibian financial sector have been raised by various stakeholders (IMF/WB, Parliamentary Committee).</a:t>
            </a:r>
            <a:endParaRPr lang="en-GB" sz="1800" kern="0" dirty="0">
              <a:latin typeface="Arial" panose="020B0604020202020204" pitchFamily="34" charset="0"/>
              <a:ea typeface="+mj-ea"/>
              <a:cs typeface="Arial" panose="020B0604020202020204" pitchFamily="34" charset="0"/>
            </a:endParaRPr>
          </a:p>
          <a:p>
            <a:pPr marL="800100" lvl="1" indent="-342900">
              <a:lnSpc>
                <a:spcPct val="150000"/>
              </a:lnSpc>
              <a:buFont typeface="Courier New" panose="02070309020205020404" pitchFamily="49" charset="0"/>
              <a:buChar char="o"/>
            </a:pPr>
            <a:endParaRPr lang="en-GB" b="1" kern="0" dirty="0">
              <a:latin typeface="Arial" panose="020B0604020202020204" pitchFamily="34" charset="0"/>
              <a:ea typeface="+mj-ea"/>
              <a:cs typeface="Arial" panose="020B0604020202020204" pitchFamily="34" charset="0"/>
            </a:endParaRPr>
          </a:p>
          <a:p>
            <a:pPr>
              <a:lnSpc>
                <a:spcPct val="150000"/>
              </a:lnSpc>
            </a:pPr>
            <a:endParaRPr lang="en-US" sz="2000" kern="0" dirty="0">
              <a:latin typeface="Arial" panose="020B0604020202020204" pitchFamily="34" charset="0"/>
              <a:ea typeface="+mj-ea"/>
              <a:cs typeface="Arial" panose="020B0604020202020204" pitchFamily="34" charset="0"/>
            </a:endParaRPr>
          </a:p>
        </p:txBody>
      </p:sp>
      <p:sp>
        <p:nvSpPr>
          <p:cNvPr id="6" name="Rectangle 2"/>
          <p:cNvSpPr txBox="1">
            <a:spLocks noChangeArrowheads="1"/>
          </p:cNvSpPr>
          <p:nvPr/>
        </p:nvSpPr>
        <p:spPr>
          <a:xfrm>
            <a:off x="1413164" y="193964"/>
            <a:ext cx="9704742" cy="914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solidFill>
                  <a:srgbClr val="BAA259"/>
                </a:solidFill>
                <a:latin typeface="Arial" panose="020B0604020202020204" pitchFamily="34" charset="0"/>
                <a:cs typeface="Arial" panose="020B0604020202020204" pitchFamily="34" charset="0"/>
              </a:rPr>
              <a:t>REGULATORY CHALLENGES </a:t>
            </a:r>
            <a:endParaRPr lang="en-US" sz="2800" dirty="0">
              <a:solidFill>
                <a:srgbClr val="BAA259"/>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848EA65-FD40-4A8D-8AAE-688A2F4B2272}"/>
              </a:ext>
            </a:extLst>
          </p:cNvPr>
          <p:cNvSpPr>
            <a:spLocks noGrp="1"/>
          </p:cNvSpPr>
          <p:nvPr>
            <p:ph type="sldNum" sz="quarter" idx="12"/>
          </p:nvPr>
        </p:nvSpPr>
        <p:spPr/>
        <p:txBody>
          <a:bodyPr/>
          <a:lstStyle/>
          <a:p>
            <a:pPr>
              <a:defRPr/>
            </a:pPr>
            <a:fld id="{5F55F174-1D27-4C30-BDE8-B35C166C8698}" type="slidenum">
              <a:rPr lang="en-US" smtClean="0"/>
              <a:pPr>
                <a:defRPr/>
              </a:pPr>
              <a:t>11</a:t>
            </a:fld>
            <a:endParaRPr lang="en-US" dirty="0"/>
          </a:p>
        </p:txBody>
      </p:sp>
      <p:pic>
        <p:nvPicPr>
          <p:cNvPr id="5" name="Picture 4" descr="A close-up of a clock&#10;&#10;Description automatically generated with low confidence">
            <a:extLst>
              <a:ext uri="{FF2B5EF4-FFF2-40B4-BE49-F238E27FC236}">
                <a16:creationId xmlns:a16="http://schemas.microsoft.com/office/drawing/2014/main" id="{12199583-5C5D-E259-DE4A-A6CA003F0A54}"/>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900"/>
                    </a14:imgEffect>
                    <a14:imgEffect>
                      <a14:saturation sat="0"/>
                    </a14:imgEffect>
                  </a14:imgLayer>
                </a14:imgProps>
              </a:ext>
              <a:ext uri="{28A0092B-C50C-407E-A947-70E740481C1C}">
                <a14:useLocalDpi xmlns:a14="http://schemas.microsoft.com/office/drawing/2010/main" val="0"/>
              </a:ext>
            </a:extLst>
          </a:blip>
          <a:stretch>
            <a:fillRect/>
          </a:stretch>
        </p:blipFill>
        <p:spPr>
          <a:xfrm>
            <a:off x="9667792" y="5101852"/>
            <a:ext cx="2247900" cy="1619623"/>
          </a:xfrm>
          <a:prstGeom prst="rect">
            <a:avLst/>
          </a:prstGeom>
        </p:spPr>
      </p:pic>
    </p:spTree>
    <p:extLst>
      <p:ext uri="{BB962C8B-B14F-4D97-AF65-F5344CB8AC3E}">
        <p14:creationId xmlns:p14="http://schemas.microsoft.com/office/powerpoint/2010/main" val="3752276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113800" y="2547263"/>
            <a:ext cx="3174460" cy="1276925"/>
            <a:chOff x="3113800" y="2547263"/>
            <a:chExt cx="3174460" cy="1276925"/>
          </a:xfrm>
        </p:grpSpPr>
        <p:sp>
          <p:nvSpPr>
            <p:cNvPr id="4" name="TextBox 3"/>
            <p:cNvSpPr txBox="1"/>
            <p:nvPr/>
          </p:nvSpPr>
          <p:spPr>
            <a:xfrm>
              <a:off x="3113801" y="2547263"/>
              <a:ext cx="3174459" cy="738664"/>
            </a:xfrm>
            <a:prstGeom prst="rect">
              <a:avLst/>
            </a:prstGeom>
            <a:noFill/>
          </p:spPr>
          <p:txBody>
            <a:bodyPr wrap="none" lIns="0" tIns="0" rIns="0" bIns="0" rtlCol="0">
              <a:spAutoFit/>
            </a:bodyPr>
            <a:lstStyle/>
            <a:p>
              <a:pPr algn="r"/>
              <a:r>
                <a:rPr lang="en-US" sz="4800" dirty="0">
                  <a:solidFill>
                    <a:schemeClr val="bg1"/>
                  </a:solidFill>
                  <a:latin typeface="Judson" panose="02000603000000000000" pitchFamily="50" charset="0"/>
                  <a:ea typeface="Fira Sans OT" panose="020B0603050000020004" pitchFamily="34" charset="0"/>
                </a:rPr>
                <a:t>BREAK TIME</a:t>
              </a:r>
            </a:p>
          </p:txBody>
        </p:sp>
        <p:sp>
          <p:nvSpPr>
            <p:cNvPr id="5" name="Rectangle 4"/>
            <p:cNvSpPr/>
            <p:nvPr/>
          </p:nvSpPr>
          <p:spPr>
            <a:xfrm>
              <a:off x="3113800" y="3362523"/>
              <a:ext cx="3174459" cy="461665"/>
            </a:xfrm>
            <a:prstGeom prst="rect">
              <a:avLst/>
            </a:prstGeom>
          </p:spPr>
          <p:txBody>
            <a:bodyPr wrap="square" lIns="0" tIns="0" rIns="0" bIns="0">
              <a:spAutoFit/>
            </a:bodyPr>
            <a:lstStyle/>
            <a:p>
              <a:pPr algn="r"/>
              <a:r>
                <a:rPr lang="en-US"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rPr>
                <a:t>Sed ut perspiciatis unde omnis iste natus error sit voluptatem accusantium doloremque laudantium, architecto. Nemo enim suscipit.</a:t>
              </a:r>
              <a:endParaRPr lang="bg-BG"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pSp>
      <p:pic>
        <p:nvPicPr>
          <p:cNvPr id="8" name="Picture 7">
            <a:extLst>
              <a:ext uri="{FF2B5EF4-FFF2-40B4-BE49-F238E27FC236}">
                <a16:creationId xmlns:a16="http://schemas.microsoft.com/office/drawing/2014/main" id="{CE99D5FF-84A9-1442-AC5D-DAAE29FD22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16F2E2B-BCEF-B94F-A047-09B9C2CC982C}"/>
              </a:ext>
            </a:extLst>
          </p:cNvPr>
          <p:cNvSpPr txBox="1"/>
          <p:nvPr/>
        </p:nvSpPr>
        <p:spPr>
          <a:xfrm>
            <a:off x="406400" y="2717800"/>
            <a:ext cx="10693400" cy="615553"/>
          </a:xfrm>
          <a:prstGeom prst="rect">
            <a:avLst/>
          </a:prstGeom>
          <a:noFill/>
        </p:spPr>
        <p:txBody>
          <a:bodyPr wrap="square" lIns="0" tIns="0" rIns="0" bIns="0" rtlCol="0">
            <a:spAutoFit/>
          </a:bodyPr>
          <a:lstStyle/>
          <a:p>
            <a:pPr algn="ctr"/>
            <a:r>
              <a:rPr lang="en-US" sz="4000" dirty="0">
                <a:solidFill>
                  <a:srgbClr val="BAA259"/>
                </a:solidFill>
                <a:latin typeface="Arial" panose="020B0604020202020204" pitchFamily="34" charset="0"/>
                <a:ea typeface="Fira Sans OT" panose="020B0603050000020004" pitchFamily="34" charset="0"/>
                <a:cs typeface="Arial" panose="020B0604020202020204" pitchFamily="34" charset="0"/>
              </a:rPr>
              <a:t> LEGISLATIVE REFORM</a:t>
            </a:r>
          </a:p>
        </p:txBody>
      </p:sp>
      <p:sp>
        <p:nvSpPr>
          <p:cNvPr id="3" name="Slide Number Placeholder 2">
            <a:extLst>
              <a:ext uri="{FF2B5EF4-FFF2-40B4-BE49-F238E27FC236}">
                <a16:creationId xmlns:a16="http://schemas.microsoft.com/office/drawing/2014/main" id="{5580DCC1-27ED-44F1-8FA6-A2DC1352B337}"/>
              </a:ext>
            </a:extLst>
          </p:cNvPr>
          <p:cNvSpPr>
            <a:spLocks noGrp="1"/>
          </p:cNvSpPr>
          <p:nvPr>
            <p:ph type="sldNum" sz="quarter" idx="12"/>
          </p:nvPr>
        </p:nvSpPr>
        <p:spPr/>
        <p:txBody>
          <a:bodyPr/>
          <a:lstStyle/>
          <a:p>
            <a:fld id="{802910A0-F218-4896-987D-E7FBB14C683D}" type="slidenum">
              <a:rPr lang="en-US" smtClean="0"/>
              <a:t>12</a:t>
            </a:fld>
            <a:endParaRPr lang="en-US" dirty="0"/>
          </a:p>
        </p:txBody>
      </p:sp>
    </p:spTree>
    <p:extLst>
      <p:ext uri="{BB962C8B-B14F-4D97-AF65-F5344CB8AC3E}">
        <p14:creationId xmlns:p14="http://schemas.microsoft.com/office/powerpoint/2010/main" val="28106241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236761" y="114109"/>
            <a:ext cx="7772400" cy="1470025"/>
          </a:xfrm>
        </p:spPr>
        <p:txBody>
          <a:bodyPr>
            <a:normAutofit/>
          </a:bodyPr>
          <a:lstStyle/>
          <a:p>
            <a:pPr algn="l" eaLnBrk="1" hangingPunct="1"/>
            <a:r>
              <a:rPr lang="en-GB" sz="2800" b="1" dirty="0">
                <a:solidFill>
                  <a:srgbClr val="BAA259"/>
                </a:solidFill>
                <a:latin typeface="Arial" panose="020B0604020202020204" pitchFamily="34" charset="0"/>
                <a:cs typeface="Arial" panose="020B0604020202020204" pitchFamily="34" charset="0"/>
              </a:rPr>
              <a:t>NEW LEGISLATION</a:t>
            </a:r>
            <a:br>
              <a:rPr lang="en-GB" sz="2800" b="1" dirty="0">
                <a:solidFill>
                  <a:srgbClr val="BAA259"/>
                </a:solidFill>
                <a:latin typeface="Arial" panose="020B0604020202020204" pitchFamily="34" charset="0"/>
                <a:cs typeface="Arial" panose="020B0604020202020204" pitchFamily="34" charset="0"/>
              </a:rPr>
            </a:br>
            <a:endParaRPr lang="en-US" sz="2800" b="1" dirty="0">
              <a:solidFill>
                <a:srgbClr val="BAA259"/>
              </a:solidFill>
              <a:latin typeface="Arial" panose="020B0604020202020204" pitchFamily="34" charset="0"/>
              <a:cs typeface="Arial" panose="020B0604020202020204" pitchFamily="34" charset="0"/>
            </a:endParaRPr>
          </a:p>
        </p:txBody>
      </p:sp>
      <p:sp>
        <p:nvSpPr>
          <p:cNvPr id="16" name="TextBox 15"/>
          <p:cNvSpPr txBox="1"/>
          <p:nvPr/>
        </p:nvSpPr>
        <p:spPr>
          <a:xfrm>
            <a:off x="9024958" y="6027004"/>
            <a:ext cx="500066" cy="830997"/>
          </a:xfrm>
          <a:prstGeom prst="rect">
            <a:avLst/>
          </a:prstGeom>
          <a:noFill/>
        </p:spPr>
        <p:txBody>
          <a:bodyPr wrap="square" rtlCol="0">
            <a:spAutoFit/>
          </a:bodyPr>
          <a:lstStyle/>
          <a:p>
            <a:r>
              <a:rPr lang="en-US" sz="4800" dirty="0">
                <a:latin typeface="Garamond" pitchFamily="18" charset="0"/>
              </a:rPr>
              <a:t> </a:t>
            </a:r>
          </a:p>
        </p:txBody>
      </p:sp>
      <p:sp>
        <p:nvSpPr>
          <p:cNvPr id="14" name="Rectangle 2"/>
          <p:cNvSpPr txBox="1">
            <a:spLocks noChangeArrowheads="1"/>
          </p:cNvSpPr>
          <p:nvPr/>
        </p:nvSpPr>
        <p:spPr bwMode="auto">
          <a:xfrm>
            <a:off x="321733" y="1083211"/>
            <a:ext cx="10862082" cy="528516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fontAlgn="base">
              <a:lnSpc>
                <a:spcPct val="150000"/>
              </a:lnSpc>
              <a:spcBef>
                <a:spcPct val="0"/>
              </a:spcBef>
              <a:spcAft>
                <a:spcPct val="0"/>
              </a:spcAft>
              <a:buClr>
                <a:srgbClr val="996600"/>
              </a:buClr>
              <a:defRPr/>
            </a:pPr>
            <a:r>
              <a:rPr lang="en-US" sz="1600" b="1" dirty="0">
                <a:latin typeface="Arial" panose="020B0604020202020204" pitchFamily="34" charset="0"/>
                <a:cs typeface="Arial" panose="020B0604020202020204" pitchFamily="34" charset="0"/>
              </a:rPr>
              <a:t>The NBFIs legislative reform process commenced over 10 years ago, and introduces 5 key Acts:</a:t>
            </a:r>
          </a:p>
          <a:p>
            <a:pPr fontAlgn="base">
              <a:lnSpc>
                <a:spcPct val="150000"/>
              </a:lnSpc>
              <a:spcBef>
                <a:spcPct val="0"/>
              </a:spcBef>
              <a:spcAft>
                <a:spcPct val="0"/>
              </a:spcAft>
              <a:buClr>
                <a:srgbClr val="996600"/>
              </a:buClr>
              <a:defRPr/>
            </a:pPr>
            <a:endParaRPr lang="en-GB" sz="900" kern="0" dirty="0">
              <a:latin typeface="Arial" panose="020B0604020202020204" pitchFamily="34" charset="0"/>
              <a:ea typeface="+mj-ea"/>
              <a:cs typeface="Arial" panose="020B0604020202020204" pitchFamily="34" charset="0"/>
            </a:endParaRPr>
          </a:p>
          <a:p>
            <a:pPr marL="285750" indent="-285750" fontAlgn="base">
              <a:lnSpc>
                <a:spcPct val="200000"/>
              </a:lnSpc>
              <a:spcBef>
                <a:spcPct val="0"/>
              </a:spcBef>
              <a:spcAft>
                <a:spcPct val="0"/>
              </a:spcAft>
              <a:buClr>
                <a:srgbClr val="996600"/>
              </a:buClr>
              <a:buFont typeface="Wingdings" panose="05000000000000000000" pitchFamily="2" charset="2"/>
              <a:buChar char="ü"/>
              <a:defRPr/>
            </a:pPr>
            <a:r>
              <a:rPr lang="en-GB" sz="1600" kern="0" dirty="0">
                <a:latin typeface="Arial" panose="020B0604020202020204" pitchFamily="34" charset="0"/>
                <a:ea typeface="+mj-ea"/>
                <a:cs typeface="Arial" panose="020B0604020202020204" pitchFamily="34" charset="0"/>
              </a:rPr>
              <a:t>Microlending </a:t>
            </a:r>
            <a:r>
              <a:rPr lang="en-US" sz="1600" dirty="0">
                <a:latin typeface="Arial" panose="020B0604020202020204" pitchFamily="34" charset="0"/>
                <a:cs typeface="Arial" panose="020B0604020202020204" pitchFamily="34" charset="0"/>
              </a:rPr>
              <a:t>Act, 2018 (Act No. 7 of 2018)</a:t>
            </a:r>
            <a:endParaRPr lang="en-GB" sz="1600" kern="0" dirty="0">
              <a:latin typeface="Arial" panose="020B0604020202020204" pitchFamily="34" charset="0"/>
              <a:ea typeface="+mj-ea"/>
              <a:cs typeface="Arial" panose="020B0604020202020204" pitchFamily="34" charset="0"/>
            </a:endParaRPr>
          </a:p>
          <a:p>
            <a:pPr marL="285750" marR="0" lvl="0" indent="-285750" defTabSz="914400" rtl="0" eaLnBrk="1" fontAlgn="base" latinLnBrk="0" hangingPunct="1">
              <a:lnSpc>
                <a:spcPct val="200000"/>
              </a:lnSpc>
              <a:spcBef>
                <a:spcPct val="0"/>
              </a:spcBef>
              <a:spcAft>
                <a:spcPct val="0"/>
              </a:spcAft>
              <a:buClr>
                <a:srgbClr val="996600"/>
              </a:buClr>
              <a:buSzTx/>
              <a:buFont typeface="Wingdings" panose="05000000000000000000" pitchFamily="2" charset="2"/>
              <a:buChar char="ü"/>
              <a:tabLst/>
              <a:defRPr/>
            </a:pPr>
            <a:r>
              <a:rPr lang="en-GB" sz="1600" kern="0" dirty="0">
                <a:latin typeface="Arial" panose="020B0604020202020204" pitchFamily="34" charset="0"/>
                <a:ea typeface="+mj-ea"/>
                <a:cs typeface="Arial" panose="020B0604020202020204" pitchFamily="34" charset="0"/>
              </a:rPr>
              <a:t>NAMFISA Act, 2021 (Act No.3 of 2021)</a:t>
            </a:r>
          </a:p>
          <a:p>
            <a:pPr marL="285750" indent="-285750" fontAlgn="base">
              <a:lnSpc>
                <a:spcPct val="200000"/>
              </a:lnSpc>
              <a:spcBef>
                <a:spcPct val="0"/>
              </a:spcBef>
              <a:spcAft>
                <a:spcPct val="0"/>
              </a:spcAft>
              <a:buClr>
                <a:srgbClr val="996600"/>
              </a:buClr>
              <a:buFont typeface="Wingdings" panose="05000000000000000000" pitchFamily="2" charset="2"/>
              <a:buChar char="ü"/>
              <a:defRPr/>
            </a:pPr>
            <a:r>
              <a:rPr lang="en-GB" sz="1600" kern="0" dirty="0">
                <a:latin typeface="Arial" panose="020B0604020202020204" pitchFamily="34" charset="0"/>
                <a:ea typeface="+mj-ea"/>
                <a:cs typeface="Arial" panose="020B0604020202020204" pitchFamily="34" charset="0"/>
              </a:rPr>
              <a:t>Financial Institutions and Markets Act</a:t>
            </a:r>
            <a:r>
              <a:rPr lang="en-US" sz="1600" dirty="0">
                <a:latin typeface="Arial" panose="020B0604020202020204" pitchFamily="34" charset="0"/>
                <a:cs typeface="Arial" panose="020B0604020202020204" pitchFamily="34" charset="0"/>
              </a:rPr>
              <a:t>, 2021 (Act No. 2 of 2021)</a:t>
            </a:r>
            <a:r>
              <a:rPr lang="en-GB" sz="1600" kern="0" dirty="0">
                <a:latin typeface="Arial" panose="020B0604020202020204" pitchFamily="34" charset="0"/>
                <a:ea typeface="+mj-ea"/>
                <a:cs typeface="Arial" panose="020B0604020202020204" pitchFamily="34" charset="0"/>
              </a:rPr>
              <a:t>(FIMA)</a:t>
            </a:r>
            <a:r>
              <a:rPr lang="en-US" sz="1600" dirty="0"/>
              <a:t> </a:t>
            </a:r>
            <a:endParaRPr lang="en-GB" sz="1600" kern="0" dirty="0">
              <a:latin typeface="Arial" panose="020B0604020202020204" pitchFamily="34" charset="0"/>
              <a:ea typeface="+mj-ea"/>
              <a:cs typeface="Arial" panose="020B0604020202020204" pitchFamily="34" charset="0"/>
            </a:endParaRPr>
          </a:p>
          <a:p>
            <a:pPr marL="285750" indent="-285750" fontAlgn="base">
              <a:lnSpc>
                <a:spcPct val="200000"/>
              </a:lnSpc>
              <a:spcBef>
                <a:spcPct val="0"/>
              </a:spcBef>
              <a:spcAft>
                <a:spcPct val="0"/>
              </a:spcAft>
              <a:buClr>
                <a:srgbClr val="996600"/>
              </a:buClr>
              <a:buFont typeface="Wingdings" panose="05000000000000000000" pitchFamily="2" charset="2"/>
              <a:buChar char="ü"/>
              <a:defRPr/>
            </a:pPr>
            <a:r>
              <a:rPr lang="en-GB" sz="1600" kern="0" dirty="0">
                <a:latin typeface="Arial" panose="020B0604020202020204" pitchFamily="34" charset="0"/>
                <a:ea typeface="+mj-ea"/>
                <a:cs typeface="Arial" panose="020B0604020202020204" pitchFamily="34" charset="0"/>
              </a:rPr>
              <a:t>Financial Services Adjudicator Bill (FSA Bill)</a:t>
            </a:r>
          </a:p>
          <a:p>
            <a:pPr marL="285750" indent="-285750" fontAlgn="base">
              <a:lnSpc>
                <a:spcPct val="200000"/>
              </a:lnSpc>
              <a:spcBef>
                <a:spcPct val="0"/>
              </a:spcBef>
              <a:spcAft>
                <a:spcPct val="0"/>
              </a:spcAft>
              <a:buClr>
                <a:srgbClr val="996600"/>
              </a:buClr>
              <a:buFont typeface="Wingdings" panose="05000000000000000000" pitchFamily="2" charset="2"/>
              <a:buChar char="ü"/>
              <a:defRPr/>
            </a:pPr>
            <a:r>
              <a:rPr lang="en-ZA" sz="1600" dirty="0">
                <a:effectLst/>
                <a:latin typeface="Arial" panose="020B0604020202020204" pitchFamily="34" charset="0"/>
                <a:ea typeface="Times New Roman" panose="02020603050405020304" pitchFamily="18" charset="0"/>
              </a:rPr>
              <a:t>Consumer Credit Bill (CCB) </a:t>
            </a:r>
          </a:p>
          <a:p>
            <a:pPr fontAlgn="base">
              <a:lnSpc>
                <a:spcPct val="150000"/>
              </a:lnSpc>
              <a:spcBef>
                <a:spcPct val="0"/>
              </a:spcBef>
              <a:spcAft>
                <a:spcPct val="0"/>
              </a:spcAft>
              <a:buClr>
                <a:srgbClr val="996600"/>
              </a:buClr>
              <a:defRPr/>
            </a:pPr>
            <a:endParaRPr lang="en-ZA" sz="900" dirty="0">
              <a:latin typeface="Arial" panose="020B0604020202020204" pitchFamily="34" charset="0"/>
              <a:ea typeface="Times New Roman" panose="02020603050405020304" pitchFamily="18" charset="0"/>
            </a:endParaRPr>
          </a:p>
          <a:p>
            <a:pPr fontAlgn="base">
              <a:lnSpc>
                <a:spcPct val="150000"/>
              </a:lnSpc>
              <a:spcBef>
                <a:spcPct val="0"/>
              </a:spcBef>
              <a:spcAft>
                <a:spcPct val="0"/>
              </a:spcAft>
              <a:buClr>
                <a:srgbClr val="996600"/>
              </a:buClr>
              <a:defRPr/>
            </a:pPr>
            <a:endParaRPr lang="en-GB" sz="1600" kern="0" dirty="0">
              <a:latin typeface="Arial" panose="020B0604020202020204" pitchFamily="34" charset="0"/>
              <a:ea typeface="+mj-ea"/>
              <a:cs typeface="Arial" panose="020B0604020202020204" pitchFamily="34" charset="0"/>
            </a:endParaRPr>
          </a:p>
          <a:p>
            <a:pPr>
              <a:lnSpc>
                <a:spcPct val="150000"/>
              </a:lnSpc>
              <a:buClr>
                <a:srgbClr val="996600"/>
              </a:buClr>
            </a:pPr>
            <a:endParaRPr lang="en-GB" sz="1600" kern="0" dirty="0">
              <a:latin typeface="Garamond" pitchFamily="18" charset="0"/>
              <a:ea typeface="+mj-ea"/>
              <a:cs typeface="+mj-cs"/>
            </a:endParaRPr>
          </a:p>
          <a:p>
            <a:pPr fontAlgn="base">
              <a:spcBef>
                <a:spcPct val="0"/>
              </a:spcBef>
              <a:spcAft>
                <a:spcPct val="0"/>
              </a:spcAft>
              <a:defRPr/>
            </a:pPr>
            <a:endParaRPr lang="en-US" sz="1600" kern="0" dirty="0">
              <a:latin typeface="Garamond" pitchFamily="18" charset="0"/>
              <a:ea typeface="+mj-ea"/>
              <a:cs typeface="+mj-cs"/>
            </a:endParaRPr>
          </a:p>
        </p:txBody>
      </p:sp>
      <p:pic>
        <p:nvPicPr>
          <p:cNvPr id="6" name="Picture 4" descr="Predictable Scheduling Laws | Chicago Employment Law Attorneys">
            <a:extLst>
              <a:ext uri="{FF2B5EF4-FFF2-40B4-BE49-F238E27FC236}">
                <a16:creationId xmlns:a16="http://schemas.microsoft.com/office/drawing/2014/main" id="{555E6C6C-E8AA-4852-94DE-E8EFA8B3AC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01261" y="5159310"/>
            <a:ext cx="1734612" cy="173461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29A0F61B-08CE-43E4-8FFE-A29F92736024}"/>
              </a:ext>
            </a:extLst>
          </p:cNvPr>
          <p:cNvSpPr>
            <a:spLocks noGrp="1"/>
          </p:cNvSpPr>
          <p:nvPr>
            <p:ph type="sldNum" sz="quarter" idx="12"/>
          </p:nvPr>
        </p:nvSpPr>
        <p:spPr/>
        <p:txBody>
          <a:bodyPr/>
          <a:lstStyle/>
          <a:p>
            <a:pPr>
              <a:defRPr/>
            </a:pPr>
            <a:fld id="{5F55F174-1D27-4C30-BDE8-B35C166C8698}" type="slidenum">
              <a:rPr lang="en-US" smtClean="0"/>
              <a:pPr>
                <a:defRPr/>
              </a:pPr>
              <a:t>13</a:t>
            </a:fld>
            <a:endParaRPr lang="en-US" dirty="0"/>
          </a:p>
        </p:txBody>
      </p:sp>
    </p:spTree>
    <p:extLst>
      <p:ext uri="{BB962C8B-B14F-4D97-AF65-F5344CB8AC3E}">
        <p14:creationId xmlns:p14="http://schemas.microsoft.com/office/powerpoint/2010/main" val="1893601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37354" y="235863"/>
            <a:ext cx="5117363" cy="43088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BAA259"/>
                </a:solidFill>
                <a:latin typeface="Arial" panose="020B0604020202020204" pitchFamily="34" charset="0"/>
                <a:ea typeface="Fira Sans OT" panose="020B0603050000020004" pitchFamily="34" charset="0"/>
                <a:cs typeface="Arial" panose="020B0604020202020204" pitchFamily="34" charset="0"/>
              </a:rPr>
              <a:t>LEGISLATIVE INSTRUMENTS </a:t>
            </a:r>
            <a:endParaRPr kumimoji="0" lang="en-US" sz="2800" b="1" i="0" u="none" strike="noStrike" kern="1200" cap="none" spc="0" normalizeH="0" baseline="0" noProof="0" dirty="0">
              <a:ln>
                <a:noFill/>
              </a:ln>
              <a:solidFill>
                <a:srgbClr val="BAA259"/>
              </a:solidFill>
              <a:effectLst/>
              <a:uLnTx/>
              <a:uFillTx/>
              <a:latin typeface="Arial" panose="020B0604020202020204" pitchFamily="34" charset="0"/>
              <a:ea typeface="Fira Sans OT" panose="020B0603050000020004" pitchFamily="34" charset="0"/>
              <a:cs typeface="Arial" panose="020B0604020202020204" pitchFamily="34" charset="0"/>
            </a:endParaRPr>
          </a:p>
        </p:txBody>
      </p:sp>
      <p:grpSp>
        <p:nvGrpSpPr>
          <p:cNvPr id="2" name="Group 1"/>
          <p:cNvGrpSpPr/>
          <p:nvPr/>
        </p:nvGrpSpPr>
        <p:grpSpPr>
          <a:xfrm>
            <a:off x="183321" y="1641529"/>
            <a:ext cx="2270644" cy="3444722"/>
            <a:chOff x="1365258" y="2349500"/>
            <a:chExt cx="1765300" cy="3416300"/>
          </a:xfrm>
        </p:grpSpPr>
        <p:sp>
          <p:nvSpPr>
            <p:cNvPr id="10" name="TextBox 9"/>
            <p:cNvSpPr txBox="1"/>
            <p:nvPr/>
          </p:nvSpPr>
          <p:spPr>
            <a:xfrm>
              <a:off x="1721992" y="2571234"/>
              <a:ext cx="1051831" cy="610474"/>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Fira Sans OT" panose="020B0603050000020004" pitchFamily="34" charset="0"/>
                  <a:cs typeface="Arial" panose="020B0604020202020204" pitchFamily="34" charset="0"/>
                </a:rPr>
                <a:t>Current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Fira Sans OT" panose="020B0603050000020004" pitchFamily="34" charset="0"/>
                  <a:cs typeface="Arial" panose="020B0604020202020204" pitchFamily="34" charset="0"/>
                </a:rPr>
                <a:t>Legislation</a:t>
              </a:r>
            </a:p>
          </p:txBody>
        </p:sp>
        <p:sp>
          <p:nvSpPr>
            <p:cNvPr id="6" name="Rounded Rectangle 5"/>
            <p:cNvSpPr/>
            <p:nvPr/>
          </p:nvSpPr>
          <p:spPr>
            <a:xfrm>
              <a:off x="1365258" y="2349500"/>
              <a:ext cx="1765300" cy="3416300"/>
            </a:xfrm>
            <a:prstGeom prst="round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7" name="Group 16"/>
          <p:cNvGrpSpPr/>
          <p:nvPr/>
        </p:nvGrpSpPr>
        <p:grpSpPr>
          <a:xfrm>
            <a:off x="3188430" y="1552564"/>
            <a:ext cx="2031412" cy="3533687"/>
            <a:chOff x="3130558" y="2349500"/>
            <a:chExt cx="1765300" cy="3416300"/>
          </a:xfrm>
        </p:grpSpPr>
        <p:sp>
          <p:nvSpPr>
            <p:cNvPr id="43" name="TextBox 42"/>
            <p:cNvSpPr txBox="1"/>
            <p:nvPr/>
          </p:nvSpPr>
          <p:spPr>
            <a:xfrm>
              <a:off x="3578796" y="2571234"/>
              <a:ext cx="868828" cy="30777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Fira Sans OT" panose="020B0603050000020004" pitchFamily="34" charset="0"/>
                  <a:cs typeface="Arial" panose="020B0604020202020204" pitchFamily="34" charset="0"/>
                </a:rPr>
                <a:t>Future</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Fira Sans OT" panose="020B0603050000020004" pitchFamily="34" charset="0"/>
                  <a:cs typeface="Arial" panose="020B0604020202020204" pitchFamily="34" charset="0"/>
                </a:rPr>
                <a:t> </a:t>
              </a:r>
            </a:p>
          </p:txBody>
        </p:sp>
        <p:sp>
          <p:nvSpPr>
            <p:cNvPr id="45" name="Rounded Rectangle 44"/>
            <p:cNvSpPr/>
            <p:nvPr/>
          </p:nvSpPr>
          <p:spPr>
            <a:xfrm>
              <a:off x="3130558" y="2349500"/>
              <a:ext cx="1765300" cy="3416300"/>
            </a:xfrm>
            <a:prstGeom prst="round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8" name="Group 17"/>
          <p:cNvGrpSpPr/>
          <p:nvPr/>
        </p:nvGrpSpPr>
        <p:grpSpPr>
          <a:xfrm>
            <a:off x="5304701" y="762834"/>
            <a:ext cx="3957999" cy="4995760"/>
            <a:chOff x="4732086" y="1995300"/>
            <a:chExt cx="2561485" cy="4124700"/>
          </a:xfrm>
        </p:grpSpPr>
        <p:sp>
          <p:nvSpPr>
            <p:cNvPr id="54" name="TextBox 53"/>
            <p:cNvSpPr txBox="1"/>
            <p:nvPr/>
          </p:nvSpPr>
          <p:spPr>
            <a:xfrm>
              <a:off x="4732086" y="2155842"/>
              <a:ext cx="2561484" cy="25411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Fira Sans OT" panose="020B0603050000020004" pitchFamily="34" charset="0"/>
                  <a:cs typeface="Arial" panose="020B0604020202020204" pitchFamily="34" charset="0"/>
                </a:rPr>
                <a:t>Current Legislation</a:t>
              </a:r>
            </a:p>
          </p:txBody>
        </p:sp>
        <p:sp>
          <p:nvSpPr>
            <p:cNvPr id="56" name="Rounded Rectangle 55"/>
            <p:cNvSpPr/>
            <p:nvPr/>
          </p:nvSpPr>
          <p:spPr>
            <a:xfrm>
              <a:off x="4898429" y="1995300"/>
              <a:ext cx="2395142" cy="4124700"/>
            </a:xfrm>
            <a:prstGeom prst="round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9" name="Group 18"/>
          <p:cNvGrpSpPr/>
          <p:nvPr/>
        </p:nvGrpSpPr>
        <p:grpSpPr>
          <a:xfrm>
            <a:off x="9708498" y="1590883"/>
            <a:ext cx="2137953" cy="3703808"/>
            <a:chOff x="7293571" y="2349500"/>
            <a:chExt cx="1765300" cy="3416300"/>
          </a:xfrm>
        </p:grpSpPr>
        <p:sp>
          <p:nvSpPr>
            <p:cNvPr id="65" name="TextBox 64"/>
            <p:cNvSpPr txBox="1"/>
            <p:nvPr/>
          </p:nvSpPr>
          <p:spPr>
            <a:xfrm>
              <a:off x="7777074" y="2571234"/>
              <a:ext cx="798295" cy="30777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Fira Sans OT" panose="020B0603050000020004" pitchFamily="34" charset="0"/>
                  <a:cs typeface="Arial" panose="020B0604020202020204" pitchFamily="34" charset="0"/>
                </a:rPr>
                <a:t>Future</a:t>
              </a:r>
            </a:p>
          </p:txBody>
        </p:sp>
        <p:sp>
          <p:nvSpPr>
            <p:cNvPr id="67" name="Rounded Rectangle 66"/>
            <p:cNvSpPr/>
            <p:nvPr/>
          </p:nvSpPr>
          <p:spPr>
            <a:xfrm>
              <a:off x="7293571" y="2349500"/>
              <a:ext cx="1765300" cy="3416300"/>
            </a:xfrm>
            <a:prstGeom prst="round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1" name="Rectangle 20"/>
          <p:cNvSpPr/>
          <p:nvPr/>
        </p:nvSpPr>
        <p:spPr>
          <a:xfrm>
            <a:off x="474362" y="2695784"/>
            <a:ext cx="1820801" cy="1169551"/>
          </a:xfrm>
          <a:prstGeom prst="rect">
            <a:avLst/>
          </a:prstGeom>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Namibia Financial Institutions Supervisory Authority Act, 2001 (No. 3 of 2001)</a:t>
            </a:r>
          </a:p>
        </p:txBody>
      </p:sp>
      <p:sp>
        <p:nvSpPr>
          <p:cNvPr id="23" name="Rectangle 22"/>
          <p:cNvSpPr/>
          <p:nvPr/>
        </p:nvSpPr>
        <p:spPr>
          <a:xfrm>
            <a:off x="5517449" y="1265056"/>
            <a:ext cx="3700966" cy="4801314"/>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Financial Institutions (Investment Funds) Act, 1984 (No. 39 of 1984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Financial Intelligence Act, 20121 (No. 13 of 2012)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Friendly Societies Act 1956 (No. 25 of 1956)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Long-term Insurance Act, 1998 (No. 5 of 1998)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Medical Aid Funds Act, 2018 (No. 7 of 2018)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Pension Funds Act, 1956 (No. 24 of 1956)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Short-term Insurance Act, 1998 (No.4 of 1998)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Stock Control Exchanges Act, 1985 (No. 1 of 1985)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Unit Trusts Control Act, 1981 (No. 54 of 1981)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Inspection of Financial Institutions Act, 1984 (No.38 of 1984)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4" name="Rectangle 23"/>
          <p:cNvSpPr/>
          <p:nvPr/>
        </p:nvSpPr>
        <p:spPr>
          <a:xfrm>
            <a:off x="10145263" y="2413235"/>
            <a:ext cx="1464989" cy="1384995"/>
          </a:xfrm>
          <a:prstGeom prst="rect">
            <a:avLst/>
          </a:prstGeom>
        </p:spPr>
        <p:txBody>
          <a:bodyPr wrap="square">
            <a:spAutoFit/>
          </a:bodyPr>
          <a:lstStyle/>
          <a:p>
            <a:pPr>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Financial Institutions and Markets Act (FIMA </a:t>
            </a:r>
            <a:r>
              <a:rPr kumimoji="0" lang="en-US" sz="1400" b="0" i="0" u="none" strike="noStrike" kern="1200" cap="none" spc="0" normalizeH="0" baseline="0" noProof="0" dirty="0">
                <a:ln>
                  <a:noFill/>
                </a:ln>
                <a:solidFill>
                  <a:prstClr val="black"/>
                </a:solidFill>
                <a:effectLst/>
                <a:uLnTx/>
                <a:uFillTx/>
                <a:latin typeface="Garamond" panose="02020404030301010803" pitchFamily="18" charset="0"/>
              </a:rPr>
              <a:t>)</a:t>
            </a:r>
            <a:r>
              <a:rPr lang="en-US" sz="1400" dirty="0">
                <a:latin typeface="Arial" panose="020B0604020202020204" pitchFamily="34" charset="0"/>
                <a:cs typeface="Arial" panose="020B0604020202020204" pitchFamily="34" charset="0"/>
              </a:rPr>
              <a:t> (Act No. 2 of 2021)</a:t>
            </a:r>
            <a:endParaRPr lang="en-GB" sz="1400" kern="0" dirty="0">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Garamond" panose="02020404030301010803" pitchFamily="18" charset="0"/>
            </a:endParaRPr>
          </a:p>
        </p:txBody>
      </p:sp>
      <p:sp>
        <p:nvSpPr>
          <p:cNvPr id="20" name="Rectangle 19"/>
          <p:cNvSpPr/>
          <p:nvPr/>
        </p:nvSpPr>
        <p:spPr>
          <a:xfrm>
            <a:off x="3263709" y="2807822"/>
            <a:ext cx="1725070" cy="116955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Namibia Financial Institutions Supervisory Authority Act, 2021</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Arial" panose="020B0604020202020204" pitchFamily="34" charset="0"/>
                <a:cs typeface="Arial" panose="020B0604020202020204" pitchFamily="34" charset="0"/>
              </a:rPr>
              <a:t>(No. 3 of 2021</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cxnSp>
        <p:nvCxnSpPr>
          <p:cNvPr id="5" name="Straight Connector 4"/>
          <p:cNvCxnSpPr/>
          <p:nvPr/>
        </p:nvCxnSpPr>
        <p:spPr>
          <a:xfrm>
            <a:off x="5353263" y="784151"/>
            <a:ext cx="54675" cy="5164957"/>
          </a:xfrm>
          <a:prstGeom prst="line">
            <a:avLst/>
          </a:prstGeom>
          <a:ln w="130175">
            <a:solidFill>
              <a:srgbClr val="BAA259"/>
            </a:solidFill>
          </a:ln>
        </p:spPr>
        <p:style>
          <a:lnRef idx="1">
            <a:schemeClr val="accent1"/>
          </a:lnRef>
          <a:fillRef idx="0">
            <a:schemeClr val="accent1"/>
          </a:fillRef>
          <a:effectRef idx="0">
            <a:schemeClr val="accent1"/>
          </a:effectRef>
          <a:fontRef idx="minor">
            <a:schemeClr val="tx1"/>
          </a:fontRef>
        </p:style>
      </p:cxnSp>
      <p:sp>
        <p:nvSpPr>
          <p:cNvPr id="3" name="Arrow: Right 2">
            <a:extLst>
              <a:ext uri="{FF2B5EF4-FFF2-40B4-BE49-F238E27FC236}">
                <a16:creationId xmlns:a16="http://schemas.microsoft.com/office/drawing/2014/main" id="{C75F1C1F-19F2-B176-8E3C-5EA2BAE4380F}"/>
              </a:ext>
            </a:extLst>
          </p:cNvPr>
          <p:cNvSpPr/>
          <p:nvPr/>
        </p:nvSpPr>
        <p:spPr>
          <a:xfrm>
            <a:off x="2483502" y="3012141"/>
            <a:ext cx="735963" cy="313765"/>
          </a:xfrm>
          <a:prstGeom prst="rightArrow">
            <a:avLst/>
          </a:prstGeom>
          <a:solidFill>
            <a:srgbClr val="BAA2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034C53BD-6872-0C58-AB96-D1823451659E}"/>
              </a:ext>
            </a:extLst>
          </p:cNvPr>
          <p:cNvSpPr/>
          <p:nvPr/>
        </p:nvSpPr>
        <p:spPr>
          <a:xfrm>
            <a:off x="9326812" y="3083869"/>
            <a:ext cx="372653" cy="313765"/>
          </a:xfrm>
          <a:prstGeom prst="rightArrow">
            <a:avLst/>
          </a:prstGeom>
          <a:solidFill>
            <a:srgbClr val="BAA2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7210173"/>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fltVal val="0"/>
                                          </p:val>
                                        </p:tav>
                                        <p:tav tm="100000">
                                          <p:val>
                                            <p:strVal val="#ppt_w"/>
                                          </p:val>
                                        </p:tav>
                                      </p:tavLst>
                                    </p:anim>
                                    <p:anim calcmode="lin" valueType="num">
                                      <p:cBhvr>
                                        <p:cTn id="14" dur="500" fill="hold"/>
                                        <p:tgtEl>
                                          <p:spTgt spid="17"/>
                                        </p:tgtEl>
                                        <p:attrNameLst>
                                          <p:attrName>ppt_h</p:attrName>
                                        </p:attrNameLst>
                                      </p:cBhvr>
                                      <p:tavLst>
                                        <p:tav tm="0">
                                          <p:val>
                                            <p:fltVal val="0"/>
                                          </p:val>
                                        </p:tav>
                                        <p:tav tm="100000">
                                          <p:val>
                                            <p:strVal val="#ppt_h"/>
                                          </p:val>
                                        </p:tav>
                                      </p:tavLst>
                                    </p:anim>
                                    <p:animEffect transition="in" filter="fade">
                                      <p:cBhvr>
                                        <p:cTn id="15" dur="500"/>
                                        <p:tgtEl>
                                          <p:spTgt spid="17"/>
                                        </p:tgtEl>
                                      </p:cBhvr>
                                    </p:animEffect>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animEffect transition="in" filter="fade">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37353" y="235863"/>
            <a:ext cx="5117363" cy="43088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BAA259"/>
                </a:solidFill>
                <a:latin typeface="Arial" panose="020B0604020202020204" pitchFamily="34" charset="0"/>
                <a:ea typeface="Fira Sans OT" panose="020B0603050000020004" pitchFamily="34" charset="0"/>
                <a:cs typeface="Arial" panose="020B0604020202020204" pitchFamily="34" charset="0"/>
              </a:rPr>
              <a:t>LEGISLATIVE INSTRUMENTS </a:t>
            </a:r>
            <a:endParaRPr kumimoji="0" lang="en-US" sz="2800" b="1" i="0" u="none" strike="noStrike" kern="1200" cap="none" spc="0" normalizeH="0" baseline="0" noProof="0" dirty="0">
              <a:ln>
                <a:noFill/>
              </a:ln>
              <a:solidFill>
                <a:srgbClr val="BAA259"/>
              </a:solidFill>
              <a:effectLst/>
              <a:uLnTx/>
              <a:uFillTx/>
              <a:latin typeface="Arial" panose="020B0604020202020204" pitchFamily="34" charset="0"/>
              <a:ea typeface="Fira Sans OT" panose="020B0603050000020004" pitchFamily="34" charset="0"/>
              <a:cs typeface="Arial" panose="020B0604020202020204" pitchFamily="34" charset="0"/>
            </a:endParaRPr>
          </a:p>
        </p:txBody>
      </p:sp>
      <p:grpSp>
        <p:nvGrpSpPr>
          <p:cNvPr id="2" name="Group 1"/>
          <p:cNvGrpSpPr/>
          <p:nvPr/>
        </p:nvGrpSpPr>
        <p:grpSpPr>
          <a:xfrm>
            <a:off x="343590" y="1669951"/>
            <a:ext cx="2270644" cy="3444722"/>
            <a:chOff x="1365258" y="2349500"/>
            <a:chExt cx="1765300" cy="3416300"/>
          </a:xfrm>
        </p:grpSpPr>
        <p:sp>
          <p:nvSpPr>
            <p:cNvPr id="10" name="TextBox 9"/>
            <p:cNvSpPr txBox="1"/>
            <p:nvPr/>
          </p:nvSpPr>
          <p:spPr>
            <a:xfrm>
              <a:off x="1721992" y="2571234"/>
              <a:ext cx="1051831" cy="610474"/>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Fira Sans OT" panose="020B0603050000020004" pitchFamily="34" charset="0"/>
                  <a:cs typeface="Arial" panose="020B0604020202020204" pitchFamily="34" charset="0"/>
                </a:rPr>
                <a:t>Current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Fira Sans OT" panose="020B0603050000020004" pitchFamily="34" charset="0"/>
                  <a:cs typeface="Arial" panose="020B0604020202020204" pitchFamily="34" charset="0"/>
                </a:rPr>
                <a:t>Legislation</a:t>
              </a:r>
            </a:p>
          </p:txBody>
        </p:sp>
        <p:sp>
          <p:nvSpPr>
            <p:cNvPr id="6" name="Rounded Rectangle 5"/>
            <p:cNvSpPr/>
            <p:nvPr/>
          </p:nvSpPr>
          <p:spPr>
            <a:xfrm>
              <a:off x="1365258" y="2349500"/>
              <a:ext cx="1765300" cy="3416300"/>
            </a:xfrm>
            <a:prstGeom prst="round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7" name="Group 16"/>
          <p:cNvGrpSpPr/>
          <p:nvPr/>
        </p:nvGrpSpPr>
        <p:grpSpPr>
          <a:xfrm>
            <a:off x="3409650" y="1669951"/>
            <a:ext cx="1765300" cy="3416300"/>
            <a:chOff x="3130558" y="2349500"/>
            <a:chExt cx="1765300" cy="3416300"/>
          </a:xfrm>
        </p:grpSpPr>
        <p:sp>
          <p:nvSpPr>
            <p:cNvPr id="43" name="TextBox 42"/>
            <p:cNvSpPr txBox="1"/>
            <p:nvPr/>
          </p:nvSpPr>
          <p:spPr>
            <a:xfrm>
              <a:off x="3578796" y="2571234"/>
              <a:ext cx="868828" cy="30777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Fira Sans OT" panose="020B0603050000020004" pitchFamily="34" charset="0"/>
                  <a:cs typeface="Arial" panose="020B0604020202020204" pitchFamily="34" charset="0"/>
                </a:rPr>
                <a:t>Future</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Fira Sans OT" panose="020B0603050000020004" pitchFamily="34" charset="0"/>
                  <a:cs typeface="Arial" panose="020B0604020202020204" pitchFamily="34" charset="0"/>
                </a:rPr>
                <a:t> </a:t>
              </a:r>
            </a:p>
          </p:txBody>
        </p:sp>
        <p:sp>
          <p:nvSpPr>
            <p:cNvPr id="45" name="Rounded Rectangle 44"/>
            <p:cNvSpPr/>
            <p:nvPr/>
          </p:nvSpPr>
          <p:spPr>
            <a:xfrm>
              <a:off x="3130558" y="2349500"/>
              <a:ext cx="1765300" cy="3416300"/>
            </a:xfrm>
            <a:prstGeom prst="round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8" name="Group 17"/>
          <p:cNvGrpSpPr/>
          <p:nvPr/>
        </p:nvGrpSpPr>
        <p:grpSpPr>
          <a:xfrm>
            <a:off x="5620548" y="1598834"/>
            <a:ext cx="2635793" cy="3498042"/>
            <a:chOff x="4732086" y="1995300"/>
            <a:chExt cx="2561485" cy="4124700"/>
          </a:xfrm>
        </p:grpSpPr>
        <p:sp>
          <p:nvSpPr>
            <p:cNvPr id="54" name="TextBox 53"/>
            <p:cNvSpPr txBox="1"/>
            <p:nvPr/>
          </p:nvSpPr>
          <p:spPr>
            <a:xfrm>
              <a:off x="4732086" y="2155842"/>
              <a:ext cx="2561484" cy="72582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Fira Sans OT" panose="020B0603050000020004" pitchFamily="34" charset="0"/>
                  <a:cs typeface="Arial" panose="020B0604020202020204" pitchFamily="34" charset="0"/>
                </a:rPr>
                <a:t>Current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Fira Sans OT" panose="020B0603050000020004" pitchFamily="34" charset="0"/>
                  <a:cs typeface="Arial" panose="020B0604020202020204" pitchFamily="34" charset="0"/>
                </a:rPr>
                <a:t>Legislation</a:t>
              </a:r>
            </a:p>
          </p:txBody>
        </p:sp>
        <p:sp>
          <p:nvSpPr>
            <p:cNvPr id="56" name="Rounded Rectangle 55"/>
            <p:cNvSpPr/>
            <p:nvPr/>
          </p:nvSpPr>
          <p:spPr>
            <a:xfrm>
              <a:off x="4898429" y="1995300"/>
              <a:ext cx="2395142" cy="4124700"/>
            </a:xfrm>
            <a:prstGeom prst="round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9" name="Group 18"/>
          <p:cNvGrpSpPr/>
          <p:nvPr/>
        </p:nvGrpSpPr>
        <p:grpSpPr>
          <a:xfrm>
            <a:off x="9265812" y="1684162"/>
            <a:ext cx="2320399" cy="3416300"/>
            <a:chOff x="7293571" y="2349500"/>
            <a:chExt cx="1765300" cy="3416300"/>
          </a:xfrm>
        </p:grpSpPr>
        <p:sp>
          <p:nvSpPr>
            <p:cNvPr id="65" name="TextBox 64"/>
            <p:cNvSpPr txBox="1"/>
            <p:nvPr/>
          </p:nvSpPr>
          <p:spPr>
            <a:xfrm>
              <a:off x="7777074" y="2571234"/>
              <a:ext cx="798295" cy="30777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Fira Sans OT" panose="020B0603050000020004" pitchFamily="34" charset="0"/>
                  <a:cs typeface="Arial" panose="020B0604020202020204" pitchFamily="34" charset="0"/>
                </a:rPr>
                <a:t>Future</a:t>
              </a:r>
            </a:p>
          </p:txBody>
        </p:sp>
        <p:sp>
          <p:nvSpPr>
            <p:cNvPr id="67" name="Rounded Rectangle 66"/>
            <p:cNvSpPr/>
            <p:nvPr/>
          </p:nvSpPr>
          <p:spPr>
            <a:xfrm>
              <a:off x="7293571" y="2349500"/>
              <a:ext cx="1765300" cy="3416300"/>
            </a:xfrm>
            <a:prstGeom prst="round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1" name="Rectangle 20"/>
          <p:cNvSpPr/>
          <p:nvPr/>
        </p:nvSpPr>
        <p:spPr>
          <a:xfrm>
            <a:off x="655183" y="2597486"/>
            <a:ext cx="1820801" cy="1815882"/>
          </a:xfrm>
          <a:prstGeom prst="rect">
            <a:avLst/>
          </a:prstGeom>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400" dirty="0">
                <a:solidFill>
                  <a:prstClr val="black"/>
                </a:solidFill>
                <a:latin typeface="Arial" panose="020B0604020202020204" pitchFamily="34" charset="0"/>
                <a:cs typeface="Arial" panose="020B0604020202020204" pitchFamily="34" charset="0"/>
              </a:rPr>
              <a:t>Usury Act, 1968</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Credit </a:t>
            </a:r>
            <a:r>
              <a:rPr lang="en-US" sz="1400" dirty="0">
                <a:solidFill>
                  <a:prstClr val="black"/>
                </a:solidFill>
                <a:latin typeface="Arial" panose="020B0604020202020204" pitchFamily="34" charset="0"/>
                <a:cs typeface="Arial" panose="020B0604020202020204" pitchFamily="34" charset="0"/>
              </a:rPr>
              <a:t>Agreements Act, 1980</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Microlending</a:t>
            </a:r>
            <a:r>
              <a:rPr lang="en-US" sz="1400" dirty="0">
                <a:solidFill>
                  <a:prstClr val="black"/>
                </a:solidFill>
                <a:latin typeface="Arial" panose="020B0604020202020204" pitchFamily="34" charset="0"/>
                <a:cs typeface="Arial" panose="020B0604020202020204" pitchFamily="34" charset="0"/>
              </a:rPr>
              <a:t> Act, 2018</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3" name="Rectangle 22"/>
          <p:cNvSpPr/>
          <p:nvPr/>
        </p:nvSpPr>
        <p:spPr>
          <a:xfrm>
            <a:off x="5919510" y="2499760"/>
            <a:ext cx="2167394" cy="1569660"/>
          </a:xfrm>
          <a:prstGeom prst="rect">
            <a:avLst/>
          </a:prstGeom>
        </p:spPr>
        <p:txBody>
          <a:bodyPr wrap="square">
            <a:spAutoFit/>
          </a:bodyPr>
          <a:lstStyle/>
          <a:p>
            <a:pPr marL="285750" marR="0" lvl="0" indent="-285750" algn="ctr"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Financial Consumer Recourse Mechanism </a:t>
            </a:r>
          </a:p>
          <a:p>
            <a:pPr marR="0" lvl="0" algn="l" defTabSz="914400" rtl="0" eaLnBrk="1" fontAlgn="auto" latinLnBrk="0" hangingPunct="1">
              <a:lnSpc>
                <a:spcPct val="100000"/>
              </a:lnSpc>
              <a:spcBef>
                <a:spcPts val="0"/>
              </a:spcBef>
              <a:spcAft>
                <a:spcPts val="0"/>
              </a:spcAft>
              <a:buClrTx/>
              <a:buSzTx/>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R="0" lvl="0" algn="l" defTabSz="914400" rtl="0" eaLnBrk="1" fontAlgn="auto" latinLnBrk="0" hangingPunct="1">
              <a:lnSpc>
                <a:spcPct val="100000"/>
              </a:lnSpc>
              <a:spcBef>
                <a:spcPts val="0"/>
              </a:spcBef>
              <a:spcAft>
                <a:spcPts val="0"/>
              </a:spcAft>
              <a:buClrTx/>
              <a:buSzTx/>
              <a:tabLst/>
              <a:defRPr/>
            </a:pPr>
            <a:r>
              <a:rPr kumimoji="0" lang="en-US" sz="1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(No specific </a:t>
            </a:r>
            <a:r>
              <a:rPr lang="en-US" sz="1400" i="1" dirty="0">
                <a:solidFill>
                  <a:prstClr val="black"/>
                </a:solidFill>
                <a:latin typeface="Arial" panose="020B0604020202020204" pitchFamily="34" charset="0"/>
                <a:cs typeface="Arial" panose="020B0604020202020204" pitchFamily="34" charset="0"/>
              </a:rPr>
              <a:t>law</a:t>
            </a:r>
            <a:r>
              <a:rPr kumimoji="0" lang="en-US" sz="14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in place)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4" name="Rectangle 23"/>
          <p:cNvSpPr/>
          <p:nvPr/>
        </p:nvSpPr>
        <p:spPr>
          <a:xfrm>
            <a:off x="9377084" y="2524019"/>
            <a:ext cx="1913138" cy="523220"/>
          </a:xfrm>
          <a:prstGeom prst="rect">
            <a:avLst/>
          </a:prstGeom>
        </p:spPr>
        <p:txBody>
          <a:bodyPr wrap="square">
            <a:spAutoFit/>
          </a:bodyPr>
          <a:lstStyle/>
          <a:p>
            <a:pPr marL="285750" indent="-285750" algn="ctr">
              <a:buFont typeface="Wingdings" panose="05000000000000000000" pitchFamily="2" charset="2"/>
              <a:buChar char="§"/>
              <a:defRPr/>
            </a:pPr>
            <a:r>
              <a:rPr lang="en-US" sz="1400" dirty="0">
                <a:solidFill>
                  <a:prstClr val="black"/>
                </a:solidFill>
                <a:latin typeface="Arial" panose="020B0604020202020204" pitchFamily="34" charset="0"/>
                <a:cs typeface="Arial" panose="020B0604020202020204" pitchFamily="34" charset="0"/>
              </a:rPr>
              <a:t>Financial Services Adjudicator Bill</a:t>
            </a:r>
          </a:p>
        </p:txBody>
      </p:sp>
      <p:sp>
        <p:nvSpPr>
          <p:cNvPr id="20" name="Rectangle 19"/>
          <p:cNvSpPr/>
          <p:nvPr/>
        </p:nvSpPr>
        <p:spPr>
          <a:xfrm>
            <a:off x="3396441" y="2335876"/>
            <a:ext cx="1725070" cy="523220"/>
          </a:xfrm>
          <a:prstGeom prst="rect">
            <a:avLst/>
          </a:prstGeom>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Consumer Credit Bill</a:t>
            </a:r>
          </a:p>
        </p:txBody>
      </p:sp>
      <p:cxnSp>
        <p:nvCxnSpPr>
          <p:cNvPr id="5" name="Straight Connector 4"/>
          <p:cNvCxnSpPr/>
          <p:nvPr/>
        </p:nvCxnSpPr>
        <p:spPr>
          <a:xfrm>
            <a:off x="5458922" y="846521"/>
            <a:ext cx="54675" cy="5164957"/>
          </a:xfrm>
          <a:prstGeom prst="line">
            <a:avLst/>
          </a:prstGeom>
          <a:ln w="130175">
            <a:solidFill>
              <a:srgbClr val="BAA259"/>
            </a:solidFill>
          </a:ln>
        </p:spPr>
        <p:style>
          <a:lnRef idx="1">
            <a:schemeClr val="accent1"/>
          </a:lnRef>
          <a:fillRef idx="0">
            <a:schemeClr val="accent1"/>
          </a:fillRef>
          <a:effectRef idx="0">
            <a:schemeClr val="accent1"/>
          </a:effectRef>
          <a:fontRef idx="minor">
            <a:schemeClr val="tx1"/>
          </a:fontRef>
        </p:style>
      </p:cxnSp>
      <p:sp>
        <p:nvSpPr>
          <p:cNvPr id="22" name="Arrow: Right 21">
            <a:extLst>
              <a:ext uri="{FF2B5EF4-FFF2-40B4-BE49-F238E27FC236}">
                <a16:creationId xmlns:a16="http://schemas.microsoft.com/office/drawing/2014/main" id="{A8B96A74-5FF6-F39F-2141-953302123985}"/>
              </a:ext>
            </a:extLst>
          </p:cNvPr>
          <p:cNvSpPr/>
          <p:nvPr/>
        </p:nvSpPr>
        <p:spPr>
          <a:xfrm>
            <a:off x="2660478" y="3012141"/>
            <a:ext cx="735963" cy="313765"/>
          </a:xfrm>
          <a:prstGeom prst="rightArrow">
            <a:avLst/>
          </a:prstGeom>
          <a:solidFill>
            <a:srgbClr val="BAA2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Right 24">
            <a:extLst>
              <a:ext uri="{FF2B5EF4-FFF2-40B4-BE49-F238E27FC236}">
                <a16:creationId xmlns:a16="http://schemas.microsoft.com/office/drawing/2014/main" id="{44836D97-93D3-D36F-E517-9EAB86FB5470}"/>
              </a:ext>
            </a:extLst>
          </p:cNvPr>
          <p:cNvSpPr/>
          <p:nvPr/>
        </p:nvSpPr>
        <p:spPr>
          <a:xfrm>
            <a:off x="8418606" y="3034552"/>
            <a:ext cx="735963" cy="313765"/>
          </a:xfrm>
          <a:prstGeom prst="rightArrow">
            <a:avLst/>
          </a:prstGeom>
          <a:solidFill>
            <a:srgbClr val="BAA2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4913196"/>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fltVal val="0"/>
                                          </p:val>
                                        </p:tav>
                                        <p:tav tm="100000">
                                          <p:val>
                                            <p:strVal val="#ppt_w"/>
                                          </p:val>
                                        </p:tav>
                                      </p:tavLst>
                                    </p:anim>
                                    <p:anim calcmode="lin" valueType="num">
                                      <p:cBhvr>
                                        <p:cTn id="14" dur="500" fill="hold"/>
                                        <p:tgtEl>
                                          <p:spTgt spid="17"/>
                                        </p:tgtEl>
                                        <p:attrNameLst>
                                          <p:attrName>ppt_h</p:attrName>
                                        </p:attrNameLst>
                                      </p:cBhvr>
                                      <p:tavLst>
                                        <p:tav tm="0">
                                          <p:val>
                                            <p:fltVal val="0"/>
                                          </p:val>
                                        </p:tav>
                                        <p:tav tm="100000">
                                          <p:val>
                                            <p:strVal val="#ppt_h"/>
                                          </p:val>
                                        </p:tav>
                                      </p:tavLst>
                                    </p:anim>
                                    <p:animEffect transition="in" filter="fade">
                                      <p:cBhvr>
                                        <p:cTn id="15" dur="500"/>
                                        <p:tgtEl>
                                          <p:spTgt spid="17"/>
                                        </p:tgtEl>
                                      </p:cBhvr>
                                    </p:animEffect>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animEffect transition="in" filter="fade">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227180" y="337934"/>
            <a:ext cx="7772400" cy="1470025"/>
          </a:xfrm>
        </p:spPr>
        <p:txBody>
          <a:bodyPr>
            <a:normAutofit/>
          </a:bodyPr>
          <a:lstStyle/>
          <a:p>
            <a:pPr algn="l" eaLnBrk="1" hangingPunct="1"/>
            <a:r>
              <a:rPr lang="en-GB" sz="3200" dirty="0">
                <a:solidFill>
                  <a:srgbClr val="BAA259"/>
                </a:solidFill>
                <a:latin typeface="Arial" panose="020B0604020202020204" pitchFamily="34" charset="0"/>
                <a:cs typeface="Arial" panose="020B0604020202020204" pitchFamily="34" charset="0"/>
              </a:rPr>
              <a:t> </a:t>
            </a:r>
            <a:r>
              <a:rPr lang="en-GB" sz="2800" b="1" dirty="0">
                <a:solidFill>
                  <a:srgbClr val="BAA259"/>
                </a:solidFill>
                <a:latin typeface="Arial" panose="020B0604020202020204" pitchFamily="34" charset="0"/>
                <a:cs typeface="Arial" panose="020B0604020202020204" pitchFamily="34" charset="0"/>
              </a:rPr>
              <a:t>NEW NAMFISA  ACT, NO. 3 OF 2021</a:t>
            </a:r>
            <a:br>
              <a:rPr lang="en-GB" sz="2800" b="1" dirty="0">
                <a:solidFill>
                  <a:srgbClr val="BAA259"/>
                </a:solidFill>
                <a:latin typeface="Arial" panose="020B0604020202020204" pitchFamily="34" charset="0"/>
                <a:cs typeface="Arial" panose="020B0604020202020204" pitchFamily="34" charset="0"/>
              </a:rPr>
            </a:br>
            <a:endParaRPr lang="en-US" sz="2800" b="1" dirty="0">
              <a:solidFill>
                <a:srgbClr val="BAA259"/>
              </a:solidFill>
              <a:latin typeface="Arial" panose="020B0604020202020204" pitchFamily="34" charset="0"/>
              <a:cs typeface="Arial" panose="020B0604020202020204" pitchFamily="34" charset="0"/>
            </a:endParaRPr>
          </a:p>
        </p:txBody>
      </p:sp>
      <p:sp>
        <p:nvSpPr>
          <p:cNvPr id="16" name="TextBox 15"/>
          <p:cNvSpPr txBox="1"/>
          <p:nvPr/>
        </p:nvSpPr>
        <p:spPr>
          <a:xfrm>
            <a:off x="9024958" y="6027004"/>
            <a:ext cx="500066" cy="830997"/>
          </a:xfrm>
          <a:prstGeom prst="rect">
            <a:avLst/>
          </a:prstGeom>
          <a:noFill/>
        </p:spPr>
        <p:txBody>
          <a:bodyPr wrap="square" rtlCol="0">
            <a:spAutoFit/>
          </a:bodyPr>
          <a:lstStyle/>
          <a:p>
            <a:r>
              <a:rPr lang="en-US" sz="4800" dirty="0">
                <a:latin typeface="Garamond" pitchFamily="18" charset="0"/>
              </a:rPr>
              <a:t> </a:t>
            </a:r>
          </a:p>
        </p:txBody>
      </p:sp>
      <p:sp>
        <p:nvSpPr>
          <p:cNvPr id="14" name="Rectangle 2"/>
          <p:cNvSpPr txBox="1">
            <a:spLocks noChangeArrowheads="1"/>
          </p:cNvSpPr>
          <p:nvPr/>
        </p:nvSpPr>
        <p:spPr bwMode="auto">
          <a:xfrm>
            <a:off x="838200" y="1298718"/>
            <a:ext cx="9273209" cy="52213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just">
              <a:spcAft>
                <a:spcPts val="1200"/>
              </a:spcAft>
              <a:buClr>
                <a:srgbClr val="996600"/>
              </a:buClr>
            </a:pPr>
            <a:r>
              <a:rPr lang="en-US" sz="1800" b="1" dirty="0">
                <a:latin typeface="Arial" panose="020B0604020202020204" pitchFamily="34" charset="0"/>
                <a:cs typeface="Arial" panose="020B0604020202020204" pitchFamily="34" charset="0"/>
              </a:rPr>
              <a:t>The New NAMFISA Act was drafted in the context of internationally accepted principles of regulation for financial sector regulators. The NAMFISA Act:-</a:t>
            </a:r>
          </a:p>
          <a:p>
            <a:pPr algn="just">
              <a:spcAft>
                <a:spcPts val="1200"/>
              </a:spcAft>
              <a:buClr>
                <a:srgbClr val="996600"/>
              </a:buClr>
            </a:pPr>
            <a:endParaRPr lang="en-US" b="1" dirty="0">
              <a:latin typeface="Arial" panose="020B0604020202020204" pitchFamily="34" charset="0"/>
              <a:cs typeface="Arial" panose="020B0604020202020204" pitchFamily="34" charset="0"/>
            </a:endParaRPr>
          </a:p>
          <a:p>
            <a:pPr marL="342900" indent="-342900" algn="just">
              <a:spcAft>
                <a:spcPts val="1200"/>
              </a:spcAft>
              <a:buClr>
                <a:srgbClr val="996600"/>
              </a:buClr>
              <a:buFont typeface="Courier New" panose="02070309020205020404" pitchFamily="49" charset="0"/>
              <a:buChar char="o"/>
            </a:pPr>
            <a:r>
              <a:rPr lang="en-US" dirty="0">
                <a:latin typeface="Arial" panose="020B0604020202020204" pitchFamily="34" charset="0"/>
                <a:cs typeface="Arial" panose="020B0604020202020204" pitchFamily="34" charset="0"/>
              </a:rPr>
              <a:t>Introduces provisions relating to “Objects” of the Authority and the way the Authority pursues the attainment of the objects;</a:t>
            </a:r>
          </a:p>
          <a:p>
            <a:pPr marL="342900" indent="-342900" algn="just">
              <a:spcAft>
                <a:spcPts val="1200"/>
              </a:spcAft>
              <a:buClr>
                <a:srgbClr val="996600"/>
              </a:buClr>
              <a:buFont typeface="Courier New" panose="02070309020205020404" pitchFamily="49" charset="0"/>
              <a:buChar char="o"/>
            </a:pPr>
            <a:r>
              <a:rPr lang="en-US" sz="1800" dirty="0">
                <a:latin typeface="Arial" panose="020B0604020202020204" pitchFamily="34" charset="0"/>
                <a:cs typeface="Arial" panose="020B0604020202020204" pitchFamily="34" charset="0"/>
              </a:rPr>
              <a:t>Affords the Authority adequate powers to execute its statutory duties and responsibilities.</a:t>
            </a:r>
          </a:p>
          <a:p>
            <a:pPr marL="342900" indent="-342900" algn="just">
              <a:spcAft>
                <a:spcPts val="1200"/>
              </a:spcAft>
              <a:buClr>
                <a:srgbClr val="996600"/>
              </a:buClr>
              <a:buFont typeface="Courier New" panose="02070309020205020404" pitchFamily="49" charset="0"/>
              <a:buChar char="o"/>
            </a:pPr>
            <a:r>
              <a:rPr lang="en-US" dirty="0">
                <a:latin typeface="Arial" panose="020B0604020202020204" pitchFamily="34" charset="0"/>
                <a:cs typeface="Arial" panose="020B0604020202020204" pitchFamily="34" charset="0"/>
              </a:rPr>
              <a:t>P</a:t>
            </a:r>
            <a:r>
              <a:rPr lang="en-US" sz="1800" dirty="0">
                <a:latin typeface="Arial" panose="020B0604020202020204" pitchFamily="34" charset="0"/>
                <a:cs typeface="Arial" panose="020B0604020202020204" pitchFamily="34" charset="0"/>
              </a:rPr>
              <a:t>ermits the Minister to make regulations for the due carrying out of the provisions of the NAMFISA Act and the FIMA that the Minister deems necessary or advisable.</a:t>
            </a:r>
          </a:p>
          <a:p>
            <a:pPr marL="342900" indent="-342900" algn="just">
              <a:spcAft>
                <a:spcPts val="1200"/>
              </a:spcAft>
              <a:buClr>
                <a:srgbClr val="996600"/>
              </a:buClr>
              <a:buFont typeface="Courier New" panose="02070309020205020404" pitchFamily="49" charset="0"/>
              <a:buChar char="o"/>
            </a:pPr>
            <a:r>
              <a:rPr lang="en-US" dirty="0">
                <a:latin typeface="Arial" panose="020B0604020202020204" pitchFamily="34" charset="0"/>
                <a:cs typeface="Arial" panose="020B0604020202020204" pitchFamily="34" charset="0"/>
              </a:rPr>
              <a:t>P</a:t>
            </a:r>
            <a:r>
              <a:rPr lang="en-US" sz="1800" dirty="0">
                <a:latin typeface="Arial" panose="020B0604020202020204" pitchFamily="34" charset="0"/>
                <a:cs typeface="Arial" panose="020B0604020202020204" pitchFamily="34" charset="0"/>
              </a:rPr>
              <a:t>rovides for the Authority to issue standards, guidelines, bulletins, rules, and other measures; and</a:t>
            </a:r>
          </a:p>
          <a:p>
            <a:pPr marL="342900" indent="-342900" algn="just">
              <a:spcAft>
                <a:spcPts val="1200"/>
              </a:spcAft>
              <a:buClr>
                <a:srgbClr val="996600"/>
              </a:buClr>
              <a:buFont typeface="Courier New" panose="02070309020205020404" pitchFamily="49" charset="0"/>
              <a:buChar char="o"/>
            </a:pPr>
            <a:r>
              <a:rPr lang="en-US" sz="1800" dirty="0">
                <a:latin typeface="Arial" panose="020B0604020202020204" pitchFamily="34" charset="0"/>
                <a:cs typeface="Arial" panose="020B0604020202020204" pitchFamily="34" charset="0"/>
              </a:rPr>
              <a:t>Requires the Chief Executive Officer to ensure that the provisions of the NAMFISA Act and the FIMA are applied consistently. </a:t>
            </a:r>
          </a:p>
          <a:p>
            <a:pPr marL="342900" indent="-342900">
              <a:spcAft>
                <a:spcPts val="1200"/>
              </a:spcAft>
              <a:buClr>
                <a:srgbClr val="996600"/>
              </a:buClr>
              <a:buFont typeface="+mj-lt"/>
              <a:buAutoNum type="arabicPeriod"/>
            </a:pPr>
            <a:endParaRPr lang="en-ZA" sz="1800" dirty="0">
              <a:effectLst/>
              <a:latin typeface="Arial" panose="020B0604020202020204" pitchFamily="34" charset="0"/>
              <a:ea typeface="Times New Roman" panose="02020603050405020304" pitchFamily="18" charset="0"/>
            </a:endParaRPr>
          </a:p>
          <a:p>
            <a:pPr>
              <a:lnSpc>
                <a:spcPct val="150000"/>
              </a:lnSpc>
              <a:buClr>
                <a:srgbClr val="996600"/>
              </a:buClr>
            </a:pPr>
            <a:endParaRPr lang="en-GB" kern="0" dirty="0">
              <a:latin typeface="Garamond" pitchFamily="18" charset="0"/>
              <a:ea typeface="+mj-ea"/>
              <a:cs typeface="+mj-cs"/>
            </a:endParaRPr>
          </a:p>
          <a:p>
            <a:pPr fontAlgn="base">
              <a:spcBef>
                <a:spcPct val="0"/>
              </a:spcBef>
              <a:spcAft>
                <a:spcPct val="0"/>
              </a:spcAft>
              <a:defRPr/>
            </a:pPr>
            <a:endParaRPr lang="en-US" kern="0" dirty="0">
              <a:latin typeface="Garamond" pitchFamily="18" charset="0"/>
              <a:ea typeface="+mj-ea"/>
              <a:cs typeface="+mj-cs"/>
            </a:endParaRPr>
          </a:p>
        </p:txBody>
      </p:sp>
      <p:sp>
        <p:nvSpPr>
          <p:cNvPr id="2" name="Slide Number Placeholder 1">
            <a:extLst>
              <a:ext uri="{FF2B5EF4-FFF2-40B4-BE49-F238E27FC236}">
                <a16:creationId xmlns:a16="http://schemas.microsoft.com/office/drawing/2014/main" id="{ACCAD7CA-5513-4C2D-B2E8-754E39D1D8DD}"/>
              </a:ext>
            </a:extLst>
          </p:cNvPr>
          <p:cNvSpPr>
            <a:spLocks noGrp="1"/>
          </p:cNvSpPr>
          <p:nvPr>
            <p:ph type="sldNum" sz="quarter" idx="12"/>
          </p:nvPr>
        </p:nvSpPr>
        <p:spPr/>
        <p:txBody>
          <a:bodyPr/>
          <a:lstStyle/>
          <a:p>
            <a:pPr>
              <a:defRPr/>
            </a:pPr>
            <a:fld id="{5F55F174-1D27-4C30-BDE8-B35C166C8698}" type="slidenum">
              <a:rPr lang="en-US" smtClean="0"/>
              <a:pPr>
                <a:defRPr/>
              </a:pPr>
              <a:t>16</a:t>
            </a:fld>
            <a:endParaRPr lang="en-US" dirty="0"/>
          </a:p>
        </p:txBody>
      </p:sp>
    </p:spTree>
    <p:extLst>
      <p:ext uri="{BB962C8B-B14F-4D97-AF65-F5344CB8AC3E}">
        <p14:creationId xmlns:p14="http://schemas.microsoft.com/office/powerpoint/2010/main" val="281028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a:extLst>
              <a:ext uri="{FF2B5EF4-FFF2-40B4-BE49-F238E27FC236}">
                <a16:creationId xmlns:a16="http://schemas.microsoft.com/office/drawing/2014/main" id="{F2BA37AE-915B-6D40-B160-3F0E73E95635}"/>
              </a:ext>
            </a:extLst>
          </p:cNvPr>
          <p:cNvSpPr txBox="1"/>
          <p:nvPr/>
        </p:nvSpPr>
        <p:spPr>
          <a:xfrm>
            <a:off x="1927805" y="381991"/>
            <a:ext cx="8336385" cy="1292662"/>
          </a:xfrm>
          <a:prstGeom prst="rect">
            <a:avLst/>
          </a:prstGeom>
          <a:noFill/>
        </p:spPr>
        <p:txBody>
          <a:bodyPr wrap="none" lIns="0" tIns="0" rIns="0" bIns="0" rtlCol="0">
            <a:spAutoFit/>
          </a:bodyPr>
          <a:lstStyle/>
          <a:p>
            <a:pPr algn="ctr"/>
            <a:r>
              <a:rPr lang="en-US" sz="2500" b="1" dirty="0">
                <a:solidFill>
                  <a:srgbClr val="BAA259"/>
                </a:solidFill>
                <a:latin typeface="Arial" panose="020B0604020202020204" pitchFamily="34" charset="0"/>
                <a:ea typeface="Fira Sans OT" panose="020B0603050000020004" pitchFamily="34" charset="0"/>
                <a:cs typeface="Arial" panose="020B0604020202020204" pitchFamily="34" charset="0"/>
              </a:rPr>
              <a:t> </a:t>
            </a:r>
            <a:r>
              <a:rPr lang="en-GB" sz="2800" b="1" dirty="0">
                <a:solidFill>
                  <a:srgbClr val="BAA259"/>
                </a:solidFill>
                <a:latin typeface="Arial" panose="020B0604020202020204" pitchFamily="34" charset="0"/>
                <a:cs typeface="Arial" panose="020B0604020202020204" pitchFamily="34" charset="0"/>
              </a:rPr>
              <a:t>FINANCIAL INSTITUTIONS AND MARKETS ACT, </a:t>
            </a:r>
          </a:p>
          <a:p>
            <a:pPr algn="ctr"/>
            <a:r>
              <a:rPr lang="en-GB" sz="2800" b="1" dirty="0">
                <a:solidFill>
                  <a:srgbClr val="BAA259"/>
                </a:solidFill>
                <a:latin typeface="Arial" panose="020B0604020202020204" pitchFamily="34" charset="0"/>
                <a:cs typeface="Arial" panose="020B0604020202020204" pitchFamily="34" charset="0"/>
              </a:rPr>
              <a:t>No. 2 of 2021 (FIMA)</a:t>
            </a:r>
            <a:endParaRPr lang="en-US" sz="2800" dirty="0">
              <a:solidFill>
                <a:srgbClr val="BAA259"/>
              </a:solidFill>
              <a:latin typeface="Arial" panose="020B0604020202020204" pitchFamily="34" charset="0"/>
              <a:ea typeface="Fira Sans OT" panose="020B0603050000020004" pitchFamily="34" charset="0"/>
              <a:cs typeface="Arial" panose="020B0604020202020204" pitchFamily="34" charset="0"/>
            </a:endParaRPr>
          </a:p>
          <a:p>
            <a:pPr algn="ctr"/>
            <a:endParaRPr lang="en-US" sz="2800" b="1" dirty="0">
              <a:solidFill>
                <a:srgbClr val="BAA259"/>
              </a:solidFill>
              <a:latin typeface="Arial" panose="020B0604020202020204" pitchFamily="34" charset="0"/>
              <a:ea typeface="Fira Sans OT" panose="020B06030500000200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D5982B0-73BB-7542-868E-8D0C42251990}"/>
              </a:ext>
            </a:extLst>
          </p:cNvPr>
          <p:cNvSpPr txBox="1">
            <a:spLocks/>
          </p:cNvSpPr>
          <p:nvPr/>
        </p:nvSpPr>
        <p:spPr>
          <a:xfrm>
            <a:off x="692329" y="1480671"/>
            <a:ext cx="11131371" cy="5707743"/>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latin typeface="Arial" panose="020B0604020202020204" pitchFamily="34" charset="0"/>
                <a:cs typeface="Arial" panose="020B0604020202020204" pitchFamily="34" charset="0"/>
              </a:rPr>
              <a:t>The object of the FIM and NAMFISA Acts is to consolidate and harmonise the laws regulating the non-banking financial institutions, financial intermediaries and financial markets in Namibia. In particular, the Acts seek to foster:</a:t>
            </a:r>
          </a:p>
          <a:p>
            <a:pPr>
              <a:buClr>
                <a:srgbClr val="BAA259"/>
              </a:buClr>
            </a:pPr>
            <a:r>
              <a:rPr lang="en-US" sz="1600" dirty="0">
                <a:latin typeface="Arial" panose="020B0604020202020204" pitchFamily="34" charset="0"/>
                <a:cs typeface="Arial" panose="020B0604020202020204" pitchFamily="34" charset="0"/>
              </a:rPr>
              <a:t> the financial soundness of financial institutions and financial intermediaries;</a:t>
            </a:r>
          </a:p>
          <a:p>
            <a:pPr>
              <a:buClr>
                <a:srgbClr val="BAA259"/>
              </a:buClr>
            </a:pPr>
            <a:endParaRPr lang="en-US" sz="1600" dirty="0">
              <a:latin typeface="Arial" panose="020B0604020202020204" pitchFamily="34" charset="0"/>
              <a:cs typeface="Arial" panose="020B0604020202020204" pitchFamily="34" charset="0"/>
            </a:endParaRPr>
          </a:p>
          <a:p>
            <a:pPr>
              <a:buClr>
                <a:srgbClr val="BAA259"/>
              </a:buClr>
            </a:pPr>
            <a:r>
              <a:rPr lang="en-US" sz="1600" dirty="0">
                <a:latin typeface="Arial" panose="020B0604020202020204" pitchFamily="34" charset="0"/>
                <a:cs typeface="Arial" panose="020B0604020202020204" pitchFamily="34" charset="0"/>
              </a:rPr>
              <a:t>the stability of the financial institutions and markets sector;</a:t>
            </a:r>
          </a:p>
          <a:p>
            <a:pPr>
              <a:buClr>
                <a:srgbClr val="BAA259"/>
              </a:buClr>
            </a:pPr>
            <a:endParaRPr lang="en-US" sz="1600" dirty="0">
              <a:latin typeface="Arial" panose="020B0604020202020204" pitchFamily="34" charset="0"/>
              <a:cs typeface="Arial" panose="020B0604020202020204" pitchFamily="34" charset="0"/>
            </a:endParaRPr>
          </a:p>
          <a:p>
            <a:pPr>
              <a:buClr>
                <a:srgbClr val="BAA259"/>
              </a:buClr>
            </a:pPr>
            <a:r>
              <a:rPr lang="en-US" sz="1600" dirty="0">
                <a:latin typeface="Arial" panose="020B0604020202020204" pitchFamily="34" charset="0"/>
                <a:cs typeface="Arial" panose="020B0604020202020204" pitchFamily="34" charset="0"/>
              </a:rPr>
              <a:t>the highest standards of conduct of business by financial institutions and financial intermediaries;</a:t>
            </a:r>
          </a:p>
          <a:p>
            <a:pPr>
              <a:buClr>
                <a:srgbClr val="BAA259"/>
              </a:buClr>
            </a:pPr>
            <a:endParaRPr lang="en-US" sz="1600" dirty="0">
              <a:latin typeface="Arial" panose="020B0604020202020204" pitchFamily="34" charset="0"/>
              <a:cs typeface="Arial" panose="020B0604020202020204" pitchFamily="34" charset="0"/>
            </a:endParaRPr>
          </a:p>
          <a:p>
            <a:pPr>
              <a:buClr>
                <a:srgbClr val="BAA259"/>
              </a:buClr>
            </a:pPr>
            <a:r>
              <a:rPr lang="en-US" sz="1600" dirty="0">
                <a:latin typeface="Arial" panose="020B0604020202020204" pitchFamily="34" charset="0"/>
                <a:cs typeface="Arial" panose="020B0604020202020204" pitchFamily="34" charset="0"/>
              </a:rPr>
              <a:t>the fairness, efficiency and orderliness of the financial institutions and markets sector;</a:t>
            </a:r>
          </a:p>
          <a:p>
            <a:pPr>
              <a:buClr>
                <a:srgbClr val="BAA259"/>
              </a:buClr>
            </a:pPr>
            <a:endParaRPr lang="en-US" sz="1600" dirty="0">
              <a:latin typeface="Arial" panose="020B0604020202020204" pitchFamily="34" charset="0"/>
              <a:cs typeface="Arial" panose="020B0604020202020204" pitchFamily="34" charset="0"/>
            </a:endParaRPr>
          </a:p>
          <a:p>
            <a:pPr>
              <a:buClr>
                <a:srgbClr val="BAA259"/>
              </a:buClr>
            </a:pPr>
            <a:r>
              <a:rPr lang="en-US" sz="1600" dirty="0">
                <a:latin typeface="Arial" panose="020B0604020202020204" pitchFamily="34" charset="0"/>
                <a:cs typeface="Arial" panose="020B0604020202020204" pitchFamily="34" charset="0"/>
              </a:rPr>
              <a:t>the protection of consumers of financial services;</a:t>
            </a:r>
          </a:p>
          <a:p>
            <a:pPr>
              <a:buClr>
                <a:srgbClr val="BAA259"/>
              </a:buClr>
            </a:pPr>
            <a:endParaRPr lang="en-US" sz="1600" dirty="0">
              <a:latin typeface="Arial" panose="020B0604020202020204" pitchFamily="34" charset="0"/>
              <a:cs typeface="Arial" panose="020B0604020202020204" pitchFamily="34" charset="0"/>
            </a:endParaRPr>
          </a:p>
          <a:p>
            <a:pPr>
              <a:buClr>
                <a:srgbClr val="BAA259"/>
              </a:buClr>
            </a:pPr>
            <a:r>
              <a:rPr lang="en-US" sz="1600" dirty="0">
                <a:latin typeface="Arial" panose="020B0604020202020204" pitchFamily="34" charset="0"/>
                <a:cs typeface="Arial" panose="020B0604020202020204" pitchFamily="34" charset="0"/>
              </a:rPr>
              <a:t>the promotion of public awareness and understanding of financial institutions and financial intermediaries; and</a:t>
            </a:r>
          </a:p>
          <a:p>
            <a:pPr>
              <a:buClr>
                <a:srgbClr val="BAA259"/>
              </a:buClr>
            </a:pPr>
            <a:endParaRPr lang="en-US" sz="1600" dirty="0">
              <a:latin typeface="Arial" panose="020B0604020202020204" pitchFamily="34" charset="0"/>
              <a:cs typeface="Arial" panose="020B0604020202020204" pitchFamily="34" charset="0"/>
            </a:endParaRPr>
          </a:p>
          <a:p>
            <a:pPr>
              <a:buClr>
                <a:srgbClr val="BAA259"/>
              </a:buClr>
            </a:pPr>
            <a:r>
              <a:rPr lang="en-US" sz="1600" dirty="0">
                <a:latin typeface="Arial" panose="020B0604020202020204" pitchFamily="34" charset="0"/>
                <a:cs typeface="Arial" panose="020B0604020202020204" pitchFamily="34" charset="0"/>
              </a:rPr>
              <a:t>the reduction and deterrence of financial crime. </a:t>
            </a:r>
          </a:p>
          <a:p>
            <a:pPr marL="0" indent="0">
              <a:buNone/>
            </a:pPr>
            <a:r>
              <a:rPr lang="en-US" sz="1600" dirty="0">
                <a:latin typeface="Arial" panose="020B0604020202020204" pitchFamily="34" charset="0"/>
                <a:cs typeface="Arial" panose="020B0604020202020204" pitchFamily="34" charset="0"/>
              </a:rPr>
              <a:t> </a:t>
            </a:r>
          </a:p>
        </p:txBody>
      </p:sp>
      <p:sp>
        <p:nvSpPr>
          <p:cNvPr id="2" name="Slide Number Placeholder 1">
            <a:extLst>
              <a:ext uri="{FF2B5EF4-FFF2-40B4-BE49-F238E27FC236}">
                <a16:creationId xmlns:a16="http://schemas.microsoft.com/office/drawing/2014/main" id="{65D2D67E-2F9A-4112-B653-3D652C4BF4EE}"/>
              </a:ext>
            </a:extLst>
          </p:cNvPr>
          <p:cNvSpPr>
            <a:spLocks noGrp="1"/>
          </p:cNvSpPr>
          <p:nvPr>
            <p:ph type="sldNum" sz="quarter" idx="12"/>
          </p:nvPr>
        </p:nvSpPr>
        <p:spPr/>
        <p:txBody>
          <a:bodyPr/>
          <a:lstStyle/>
          <a:p>
            <a:fld id="{802910A0-F218-4896-987D-E7FBB14C683D}" type="slidenum">
              <a:rPr lang="en-US" smtClean="0"/>
              <a:t>17</a:t>
            </a:fld>
            <a:endParaRPr lang="en-US" dirty="0"/>
          </a:p>
        </p:txBody>
      </p:sp>
    </p:spTree>
    <p:extLst>
      <p:ext uri="{BB962C8B-B14F-4D97-AF65-F5344CB8AC3E}">
        <p14:creationId xmlns:p14="http://schemas.microsoft.com/office/powerpoint/2010/main" val="4005932016"/>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885209" y="136525"/>
            <a:ext cx="10249823" cy="1331654"/>
          </a:xfrm>
        </p:spPr>
        <p:txBody>
          <a:bodyPr>
            <a:normAutofit/>
          </a:bodyPr>
          <a:lstStyle/>
          <a:p>
            <a:pPr algn="ctr" eaLnBrk="1" hangingPunct="1"/>
            <a:r>
              <a:rPr lang="en-GB" sz="2800" b="1" dirty="0">
                <a:solidFill>
                  <a:srgbClr val="BAA259"/>
                </a:solidFill>
                <a:latin typeface="Arial" panose="020B0604020202020204" pitchFamily="34" charset="0"/>
                <a:cs typeface="Arial" panose="020B0604020202020204" pitchFamily="34" charset="0"/>
              </a:rPr>
              <a:t>FINANCIAL INSTITUTIONS AND MARKETS ACT </a:t>
            </a:r>
            <a:br>
              <a:rPr lang="en-GB" sz="2800" b="1" dirty="0">
                <a:solidFill>
                  <a:srgbClr val="BAA259"/>
                </a:solidFill>
                <a:latin typeface="Arial" panose="020B0604020202020204" pitchFamily="34" charset="0"/>
                <a:cs typeface="Arial" panose="020B0604020202020204" pitchFamily="34" charset="0"/>
              </a:rPr>
            </a:br>
            <a:r>
              <a:rPr lang="en-GB" sz="2800" b="1" dirty="0">
                <a:solidFill>
                  <a:srgbClr val="BAA259"/>
                </a:solidFill>
                <a:latin typeface="Arial" panose="020B0604020202020204" pitchFamily="34" charset="0"/>
                <a:cs typeface="Arial" panose="020B0604020202020204" pitchFamily="34" charset="0"/>
              </a:rPr>
              <a:t>No. 2 of 2021 (FIMA)</a:t>
            </a:r>
            <a:br>
              <a:rPr lang="en-GB" sz="2800" b="1" dirty="0">
                <a:solidFill>
                  <a:srgbClr val="BAA259"/>
                </a:solidFill>
                <a:latin typeface="Arial" panose="020B0604020202020204" pitchFamily="34" charset="0"/>
                <a:cs typeface="Arial" panose="020B0604020202020204" pitchFamily="34" charset="0"/>
              </a:rPr>
            </a:br>
            <a:endParaRPr lang="en-US" sz="2800" b="1" dirty="0">
              <a:solidFill>
                <a:srgbClr val="BAA259"/>
              </a:solidFill>
              <a:latin typeface="Arial" panose="020B0604020202020204" pitchFamily="34" charset="0"/>
              <a:cs typeface="Arial" panose="020B0604020202020204" pitchFamily="34" charset="0"/>
            </a:endParaRPr>
          </a:p>
        </p:txBody>
      </p:sp>
      <p:sp>
        <p:nvSpPr>
          <p:cNvPr id="16" name="TextBox 15"/>
          <p:cNvSpPr txBox="1"/>
          <p:nvPr/>
        </p:nvSpPr>
        <p:spPr>
          <a:xfrm>
            <a:off x="9024958" y="6027004"/>
            <a:ext cx="500066" cy="830997"/>
          </a:xfrm>
          <a:prstGeom prst="rect">
            <a:avLst/>
          </a:prstGeom>
          <a:noFill/>
        </p:spPr>
        <p:txBody>
          <a:bodyPr wrap="square" rtlCol="0">
            <a:spAutoFit/>
          </a:bodyPr>
          <a:lstStyle/>
          <a:p>
            <a:r>
              <a:rPr lang="en-US" sz="4800" dirty="0">
                <a:latin typeface="Garamond" pitchFamily="18" charset="0"/>
              </a:rPr>
              <a:t> </a:t>
            </a:r>
          </a:p>
        </p:txBody>
      </p:sp>
      <p:sp>
        <p:nvSpPr>
          <p:cNvPr id="14" name="Rectangle 2"/>
          <p:cNvSpPr txBox="1">
            <a:spLocks noChangeArrowheads="1"/>
          </p:cNvSpPr>
          <p:nvPr/>
        </p:nvSpPr>
        <p:spPr bwMode="auto">
          <a:xfrm>
            <a:off x="838201" y="1263203"/>
            <a:ext cx="9869128" cy="51792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122238" algn="just"/>
            <a:r>
              <a:rPr lang="en-US" sz="1800" b="1" dirty="0">
                <a:latin typeface="Arial" panose="020B0604020202020204" pitchFamily="34" charset="0"/>
                <a:cs typeface="Arial" panose="020B0604020202020204" pitchFamily="34" charset="0"/>
              </a:rPr>
              <a:t>FIMA takes a wider approach not only to address prudential matters but </a:t>
            </a:r>
            <a:r>
              <a:rPr lang="en-US" b="1" dirty="0">
                <a:latin typeface="Arial" panose="020B0604020202020204" pitchFamily="34" charset="0"/>
                <a:cs typeface="Arial" panose="020B0604020202020204" pitchFamily="34" charset="0"/>
              </a:rPr>
              <a:t>also </a:t>
            </a:r>
            <a:r>
              <a:rPr lang="en-US" sz="1800" b="1" dirty="0">
                <a:latin typeface="Arial" panose="020B0604020202020204" pitchFamily="34" charset="0"/>
                <a:cs typeface="Arial" panose="020B0604020202020204" pitchFamily="34" charset="0"/>
              </a:rPr>
              <a:t>addresses market conduct and governance issues. </a:t>
            </a:r>
          </a:p>
          <a:p>
            <a:pPr marL="122238" indent="-122238" algn="just">
              <a:spcAft>
                <a:spcPts val="600"/>
              </a:spcAft>
            </a:pPr>
            <a:endParaRPr lang="en-US" sz="1800" dirty="0">
              <a:latin typeface="Arial" panose="020B0604020202020204" pitchFamily="34" charset="0"/>
              <a:cs typeface="Arial" panose="020B0604020202020204" pitchFamily="34" charset="0"/>
            </a:endParaRPr>
          </a:p>
          <a:p>
            <a:pPr marL="122238" algn="just"/>
            <a:r>
              <a:rPr lang="en-US" dirty="0">
                <a:latin typeface="Arial" panose="020B0604020202020204" pitchFamily="34" charset="0"/>
                <a:cs typeface="Arial" panose="020B0604020202020204" pitchFamily="34" charset="0"/>
              </a:rPr>
              <a:t>FIMA provides for the regulation and supervision of:</a:t>
            </a:r>
          </a:p>
          <a:p>
            <a:pPr marL="122238" algn="just"/>
            <a:endParaRPr lang="en-US" dirty="0">
              <a:latin typeface="Arial" panose="020B0604020202020204" pitchFamily="34" charset="0"/>
              <a:cs typeface="Arial" panose="020B0604020202020204" pitchFamily="34" charset="0"/>
            </a:endParaRPr>
          </a:p>
          <a:p>
            <a:pPr marL="407988" indent="-285750" algn="just">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Insurance companies, agents and brokers (Chapter 2)</a:t>
            </a:r>
          </a:p>
          <a:p>
            <a:pPr marL="407988" indent="-285750" algn="just">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Financial Markets (Chapter 3)</a:t>
            </a:r>
          </a:p>
          <a:p>
            <a:pPr marL="407988" indent="-285750" algn="just">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Collective Investment Schemes (Chapter 4)</a:t>
            </a:r>
          </a:p>
          <a:p>
            <a:pPr marL="407988" indent="-285750" algn="just">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Retirement Funds, Beneficiary Funds and Administrators (Chapter 5)</a:t>
            </a:r>
          </a:p>
          <a:p>
            <a:pPr marL="407988" indent="-285750" algn="just">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Medical Aid Funds (Chapter 6)</a:t>
            </a:r>
          </a:p>
          <a:p>
            <a:pPr marL="407988" indent="-285750" algn="just">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Friendly Societies (Chapter 7) </a:t>
            </a:r>
          </a:p>
          <a:p>
            <a:pPr marL="407988" indent="-285750" algn="just">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Fund and Society Administrators (Chapter 8) </a:t>
            </a:r>
          </a:p>
          <a:p>
            <a:pPr marL="407988" indent="-285750" algn="just">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Property held in trust (Chapter 9)</a:t>
            </a:r>
          </a:p>
          <a:p>
            <a:pPr marL="407988" indent="-285750" algn="just">
              <a:lnSpc>
                <a:spcPct val="150000"/>
              </a:lnSpc>
              <a:buFont typeface="Courier New" panose="02070309020205020404" pitchFamily="49" charset="0"/>
              <a:buChar char="o"/>
            </a:pPr>
            <a:r>
              <a:rPr lang="en-US" sz="1800" dirty="0">
                <a:latin typeface="Arial" panose="020B0604020202020204" pitchFamily="34" charset="0"/>
                <a:cs typeface="Arial" panose="020B0604020202020204" pitchFamily="34" charset="0"/>
              </a:rPr>
              <a:t>General matters across all financial institutions – Chapter 10</a:t>
            </a:r>
          </a:p>
          <a:p>
            <a:pPr marL="407988" indent="-285750" algn="just">
              <a:lnSpc>
                <a:spcPct val="150000"/>
              </a:lnSpc>
              <a:buFont typeface="Courier New" panose="02070309020205020404" pitchFamily="49" charset="0"/>
              <a:buChar char="o"/>
            </a:pPr>
            <a:endParaRPr 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2F13ECB1-B9D5-48A2-8C18-3E332959C6CF}"/>
              </a:ext>
            </a:extLst>
          </p:cNvPr>
          <p:cNvSpPr>
            <a:spLocks noGrp="1"/>
          </p:cNvSpPr>
          <p:nvPr>
            <p:ph type="sldNum" sz="quarter" idx="12"/>
          </p:nvPr>
        </p:nvSpPr>
        <p:spPr/>
        <p:txBody>
          <a:bodyPr/>
          <a:lstStyle/>
          <a:p>
            <a:pPr>
              <a:defRPr/>
            </a:pPr>
            <a:fld id="{5F55F174-1D27-4C30-BDE8-B35C166C8698}" type="slidenum">
              <a:rPr lang="en-US" smtClean="0"/>
              <a:pPr>
                <a:defRPr/>
              </a:pPr>
              <a:t>18</a:t>
            </a:fld>
            <a:endParaRPr lang="en-US" dirty="0"/>
          </a:p>
        </p:txBody>
      </p:sp>
    </p:spTree>
    <p:extLst>
      <p:ext uri="{BB962C8B-B14F-4D97-AF65-F5344CB8AC3E}">
        <p14:creationId xmlns:p14="http://schemas.microsoft.com/office/powerpoint/2010/main" val="2449063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02910A0-F218-4896-987D-E7FBB14C683D}" type="slidenum">
              <a:rPr lang="en-US" smtClean="0"/>
              <a:t>19</a:t>
            </a:fld>
            <a:endParaRPr lang="en-US"/>
          </a:p>
        </p:txBody>
      </p:sp>
      <p:sp>
        <p:nvSpPr>
          <p:cNvPr id="4" name="TextBox 3">
            <a:extLst>
              <a:ext uri="{FF2B5EF4-FFF2-40B4-BE49-F238E27FC236}">
                <a16:creationId xmlns:a16="http://schemas.microsoft.com/office/drawing/2014/main" id="{098C148C-2ABB-4DB4-B8FB-2D5B0A476132}"/>
              </a:ext>
            </a:extLst>
          </p:cNvPr>
          <p:cNvSpPr txBox="1"/>
          <p:nvPr/>
        </p:nvSpPr>
        <p:spPr>
          <a:xfrm>
            <a:off x="1018082" y="1419083"/>
            <a:ext cx="9834797" cy="5201424"/>
          </a:xfrm>
          <a:prstGeom prst="rect">
            <a:avLst/>
          </a:prstGeom>
          <a:noFill/>
        </p:spPr>
        <p:txBody>
          <a:bodyPr wrap="square">
            <a:spAutoFit/>
          </a:bodyPr>
          <a:lstStyle/>
          <a:p>
            <a:pPr marL="285750" indent="-285750" algn="just">
              <a:spcAft>
                <a:spcPts val="600"/>
              </a:spcAft>
              <a:buClr>
                <a:srgbClr val="BAA259"/>
              </a:buClr>
              <a:buFont typeface="Wingdings" panose="05000000000000000000" pitchFamily="2" charset="2"/>
              <a:buChar char="v"/>
            </a:pPr>
            <a:r>
              <a:rPr lang="en-US" sz="1600" dirty="0">
                <a:latin typeface="Arial" panose="020B0604020202020204" pitchFamily="34" charset="0"/>
                <a:cs typeface="Arial" panose="020B0604020202020204" pitchFamily="34" charset="0"/>
              </a:rPr>
              <a:t> Chapter 2 of the FIM Act introduces the following concepts:</a:t>
            </a:r>
          </a:p>
          <a:p>
            <a:pPr marL="122238" indent="-122238" algn="just">
              <a:spcAft>
                <a:spcPts val="600"/>
              </a:spcAft>
            </a:pPr>
            <a:endParaRPr lang="en-US" sz="1600" dirty="0">
              <a:latin typeface="Arial" panose="020B0604020202020204" pitchFamily="34" charset="0"/>
              <a:cs typeface="Arial" panose="020B0604020202020204" pitchFamily="34" charset="0"/>
            </a:endParaRPr>
          </a:p>
          <a:p>
            <a:pPr marL="800100" lvl="1" indent="-342900" algn="just">
              <a:spcAft>
                <a:spcPts val="600"/>
              </a:spcAft>
              <a:buClr>
                <a:srgbClr val="996600"/>
              </a:buClr>
              <a:buFont typeface="Wingdings" panose="05000000000000000000" pitchFamily="2" charset="2"/>
              <a:buChar char="§"/>
            </a:pPr>
            <a:r>
              <a:rPr lang="en-US" sz="1600" dirty="0">
                <a:latin typeface="Arial" panose="020B0604020202020204" pitchFamily="34" charset="0"/>
                <a:cs typeface="Arial" panose="020B0604020202020204" pitchFamily="34" charset="0"/>
              </a:rPr>
              <a:t>Gap Insurance: </a:t>
            </a:r>
          </a:p>
          <a:p>
            <a:pPr marL="1200150" lvl="2" indent="-285750" algn="just">
              <a:spcAft>
                <a:spcPts val="600"/>
              </a:spcAft>
              <a:buClr>
                <a:srgbClr val="996600"/>
              </a:buClr>
              <a:buFont typeface="Courier New" panose="02070309020205020404" pitchFamily="49" charset="0"/>
              <a:buChar char="o"/>
            </a:pPr>
            <a:r>
              <a:rPr lang="en-US" sz="1600" dirty="0">
                <a:latin typeface="Arial" panose="020B0604020202020204" pitchFamily="34" charset="0"/>
                <a:cs typeface="Arial" panose="020B0604020202020204" pitchFamily="34" charset="0"/>
              </a:rPr>
              <a:t>Is defined for purposes of differentiating insurance business from medical aid fund business to prevent overlapping of insurance and medical aid fund activities.</a:t>
            </a:r>
          </a:p>
          <a:p>
            <a:pPr marL="1200150" lvl="2" indent="-285750" algn="just">
              <a:spcAft>
                <a:spcPts val="600"/>
              </a:spcAft>
              <a:buClr>
                <a:srgbClr val="996600"/>
              </a:buClr>
              <a:buFont typeface="Courier New" panose="02070309020205020404" pitchFamily="49" charset="0"/>
              <a:buChar char="o"/>
            </a:pPr>
            <a:r>
              <a:rPr lang="en-US" sz="1600" dirty="0">
                <a:latin typeface="Arial" panose="020B0604020202020204" pitchFamily="34" charset="0"/>
                <a:cs typeface="Arial" panose="020B0604020202020204" pitchFamily="34" charset="0"/>
              </a:rPr>
              <a:t>Section 4(1) read with section 465(5)(d) empowers the Minister to define “gap insurance” by Regulation. Draft Regulation 2.2 in place.</a:t>
            </a:r>
          </a:p>
          <a:p>
            <a:pPr lvl="2" algn="just">
              <a:spcAft>
                <a:spcPts val="600"/>
              </a:spcAft>
              <a:buClr>
                <a:srgbClr val="996600"/>
              </a:buClr>
            </a:pPr>
            <a:endParaRPr lang="en-US" sz="1600" dirty="0">
              <a:latin typeface="Arial" panose="020B0604020202020204" pitchFamily="34" charset="0"/>
              <a:cs typeface="Arial" panose="020B0604020202020204" pitchFamily="34" charset="0"/>
            </a:endParaRPr>
          </a:p>
          <a:p>
            <a:pPr marL="800100" lvl="1" indent="-342900" algn="just">
              <a:spcAft>
                <a:spcPts val="600"/>
              </a:spcAft>
              <a:buClr>
                <a:srgbClr val="996600"/>
              </a:buClr>
              <a:buFont typeface="Wingdings" panose="05000000000000000000" pitchFamily="2" charset="2"/>
              <a:buChar char="§"/>
            </a:pPr>
            <a:r>
              <a:rPr lang="en-US" sz="1600" dirty="0">
                <a:latin typeface="Arial" panose="020B0604020202020204" pitchFamily="34" charset="0"/>
                <a:cs typeface="Arial" panose="020B0604020202020204" pitchFamily="34" charset="0"/>
              </a:rPr>
              <a:t>Capital Adequacy Requirement:</a:t>
            </a:r>
          </a:p>
          <a:p>
            <a:pPr marL="1200150" lvl="2" indent="-285750" algn="just">
              <a:spcAft>
                <a:spcPts val="600"/>
              </a:spcAft>
              <a:buClr>
                <a:srgbClr val="996600"/>
              </a:buClr>
              <a:buFont typeface="Courier New" panose="02070309020205020404" pitchFamily="49" charset="0"/>
              <a:buChar char="o"/>
            </a:pPr>
            <a:r>
              <a:rPr lang="en-US" sz="1600" dirty="0">
                <a:latin typeface="Arial" panose="020B0604020202020204" pitchFamily="34" charset="0"/>
                <a:cs typeface="Arial" panose="020B0604020202020204" pitchFamily="34" charset="0"/>
              </a:rPr>
              <a:t>Aim is to set capital control levels to ensure solvency at all times to protect the interests of policyholders and to maintain market stability.</a:t>
            </a:r>
          </a:p>
          <a:p>
            <a:pPr marL="1200150" lvl="2" indent="-285750" algn="just">
              <a:spcAft>
                <a:spcPts val="600"/>
              </a:spcAft>
              <a:buClr>
                <a:srgbClr val="996600"/>
              </a:buClr>
              <a:buFont typeface="Courier New" panose="02070309020205020404" pitchFamily="49" charset="0"/>
              <a:buChar char="o"/>
            </a:pPr>
            <a:r>
              <a:rPr lang="en-US" sz="1600" dirty="0">
                <a:latin typeface="Arial" panose="020B0604020202020204" pitchFamily="34" charset="0"/>
                <a:cs typeface="Arial" panose="020B0604020202020204" pitchFamily="34" charset="0"/>
              </a:rPr>
              <a:t>Section 20(1)(a) provides that assets of an insurer must exceed the CAR.CAR to be defined by NAMFISA in a Standard. Draft Standards 2.1, 2.2 and 2.12 in place.</a:t>
            </a:r>
          </a:p>
          <a:p>
            <a:pPr lvl="2" algn="just">
              <a:spcAft>
                <a:spcPts val="600"/>
              </a:spcAft>
              <a:buClr>
                <a:srgbClr val="996600"/>
              </a:buClr>
            </a:pPr>
            <a:endParaRPr lang="en-US" sz="1600" dirty="0">
              <a:latin typeface="Arial" panose="020B0604020202020204" pitchFamily="34" charset="0"/>
              <a:cs typeface="Arial" panose="020B0604020202020204" pitchFamily="34" charset="0"/>
            </a:endParaRPr>
          </a:p>
          <a:p>
            <a:pPr marL="742950" lvl="1" indent="-285750" algn="just">
              <a:spcAft>
                <a:spcPts val="600"/>
              </a:spcAft>
              <a:buClr>
                <a:srgbClr val="996600"/>
              </a:buClr>
              <a:buFont typeface="Wingdings" panose="05000000000000000000" pitchFamily="2" charset="2"/>
              <a:buChar char="§"/>
            </a:pPr>
            <a:r>
              <a:rPr lang="en-US" sz="1600" dirty="0">
                <a:latin typeface="Arial" panose="020B0604020202020204" pitchFamily="34" charset="0"/>
                <a:cs typeface="Arial" panose="020B0604020202020204" pitchFamily="34" charset="0"/>
              </a:rPr>
              <a:t>Cell captives:</a:t>
            </a:r>
          </a:p>
          <a:p>
            <a:pPr marL="1200150" lvl="2" indent="-285750" algn="just">
              <a:spcAft>
                <a:spcPts val="600"/>
              </a:spcAft>
              <a:buClr>
                <a:srgbClr val="996600"/>
              </a:buClr>
              <a:buFont typeface="Courier New" panose="02070309020205020404" pitchFamily="49" charset="0"/>
              <a:buChar char="o"/>
            </a:pPr>
            <a:r>
              <a:rPr lang="en-US" sz="1600" dirty="0">
                <a:latin typeface="Arial" panose="020B0604020202020204" pitchFamily="34" charset="0"/>
                <a:cs typeface="Arial" panose="020B0604020202020204" pitchFamily="34" charset="0"/>
              </a:rPr>
              <a:t>Cell captive insurance defined with specific reporting requirements</a:t>
            </a:r>
          </a:p>
          <a:p>
            <a:pPr lvl="2">
              <a:spcAft>
                <a:spcPts val="600"/>
              </a:spcAft>
              <a:buClr>
                <a:srgbClr val="996600"/>
              </a:buClr>
            </a:pPr>
            <a:endParaRPr lang="en-US" sz="1600" dirty="0">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2CA64E2D-2747-4B90-B7AE-C924F42AAEDE}"/>
              </a:ext>
            </a:extLst>
          </p:cNvPr>
          <p:cNvSpPr txBox="1">
            <a:spLocks noChangeArrowheads="1"/>
          </p:cNvSpPr>
          <p:nvPr/>
        </p:nvSpPr>
        <p:spPr>
          <a:xfrm>
            <a:off x="1018082" y="803391"/>
            <a:ext cx="8601048" cy="46435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solidFill>
                  <a:srgbClr val="BAA259"/>
                </a:solidFill>
                <a:latin typeface="Arial" panose="020B0604020202020204" pitchFamily="34" charset="0"/>
                <a:cs typeface="Arial" panose="020B0604020202020204" pitchFamily="34" charset="0"/>
              </a:rPr>
              <a:t>FIMA – CHAPTER 2: INSURANCE (HIGHLIGHTS) </a:t>
            </a:r>
            <a:br>
              <a:rPr lang="en-GB" sz="2800" b="1" dirty="0">
                <a:solidFill>
                  <a:srgbClr val="BAA259"/>
                </a:solidFill>
                <a:latin typeface="Arial" panose="020B0604020202020204" pitchFamily="34" charset="0"/>
                <a:cs typeface="Arial" panose="020B0604020202020204" pitchFamily="34" charset="0"/>
              </a:rPr>
            </a:br>
            <a:endParaRPr lang="en-US" sz="2800" b="1" dirty="0">
              <a:solidFill>
                <a:srgbClr val="BAA2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88621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0002266-C71D-2C4A-A568-28C8AE97AD7E}"/>
              </a:ext>
            </a:extLst>
          </p:cNvPr>
          <p:cNvSpPr txBox="1"/>
          <p:nvPr/>
        </p:nvSpPr>
        <p:spPr>
          <a:xfrm>
            <a:off x="5258428" y="385764"/>
            <a:ext cx="1675139" cy="430887"/>
          </a:xfrm>
          <a:prstGeom prst="rect">
            <a:avLst/>
          </a:prstGeom>
          <a:noFill/>
        </p:spPr>
        <p:txBody>
          <a:bodyPr wrap="none" lIns="0" tIns="0" rIns="0" bIns="0" rtlCol="0">
            <a:spAutoFit/>
          </a:bodyPr>
          <a:lstStyle/>
          <a:p>
            <a:pPr algn="ctr"/>
            <a:r>
              <a:rPr lang="en-US" sz="2800" b="1" dirty="0">
                <a:solidFill>
                  <a:srgbClr val="BAA259"/>
                </a:solidFill>
                <a:latin typeface="Arial" panose="020B0604020202020204" pitchFamily="34" charset="0"/>
                <a:ea typeface="Fira Sans OT" panose="020B0603050000020004" pitchFamily="34" charset="0"/>
                <a:cs typeface="Arial" panose="020B0604020202020204" pitchFamily="34" charset="0"/>
              </a:rPr>
              <a:t>OUTLINE </a:t>
            </a:r>
          </a:p>
        </p:txBody>
      </p:sp>
      <p:sp>
        <p:nvSpPr>
          <p:cNvPr id="14" name="Rectangle 13">
            <a:extLst>
              <a:ext uri="{FF2B5EF4-FFF2-40B4-BE49-F238E27FC236}">
                <a16:creationId xmlns:a16="http://schemas.microsoft.com/office/drawing/2014/main" id="{0524AED7-CA12-C94D-8D3A-CDE2FBAC5BCE}"/>
              </a:ext>
            </a:extLst>
          </p:cNvPr>
          <p:cNvSpPr/>
          <p:nvPr/>
        </p:nvSpPr>
        <p:spPr>
          <a:xfrm>
            <a:off x="874643" y="770486"/>
            <a:ext cx="7930855" cy="4478662"/>
          </a:xfrm>
          <a:prstGeom prst="rect">
            <a:avLst/>
          </a:prstGeom>
        </p:spPr>
        <p:txBody>
          <a:bodyPr wrap="square">
            <a:spAutoFit/>
          </a:bodyPr>
          <a:lstStyle/>
          <a:p>
            <a:pPr>
              <a:lnSpc>
                <a:spcPct val="150000"/>
              </a:lnSpc>
            </a:pPr>
            <a:endParaRPr lang="en-AU" sz="1600" dirty="0">
              <a:latin typeface="Arial" panose="020B0604020202020204" pitchFamily="34" charset="0"/>
              <a:cs typeface="Arial" panose="020B0604020202020204" pitchFamily="34" charset="0"/>
            </a:endParaRPr>
          </a:p>
          <a:p>
            <a:pPr marL="342900" indent="-342900">
              <a:lnSpc>
                <a:spcPct val="150000"/>
              </a:lnSpc>
              <a:buAutoNum type="arabicPeriod"/>
            </a:pPr>
            <a:r>
              <a:rPr lang="en-US" sz="1600" dirty="0">
                <a:solidFill>
                  <a:srgbClr val="000000"/>
                </a:solidFill>
                <a:latin typeface="Arial" panose="020B0604020202020204" pitchFamily="34" charset="0"/>
                <a:cs typeface="Arial" panose="020B0604020202020204" pitchFamily="34" charset="0"/>
              </a:rPr>
              <a:t>Introduction</a:t>
            </a:r>
          </a:p>
          <a:p>
            <a:pPr marL="342900" indent="-342900">
              <a:lnSpc>
                <a:spcPct val="150000"/>
              </a:lnSpc>
              <a:buAutoNum type="arabicPeriod"/>
            </a:pPr>
            <a:r>
              <a:rPr lang="en-US" sz="1600" dirty="0">
                <a:solidFill>
                  <a:srgbClr val="000000"/>
                </a:solidFill>
                <a:latin typeface="Arial" panose="020B0604020202020204" pitchFamily="34" charset="0"/>
                <a:cs typeface="Arial" panose="020B0604020202020204" pitchFamily="34" charset="0"/>
              </a:rPr>
              <a:t>Views on Existing Laws</a:t>
            </a:r>
          </a:p>
          <a:p>
            <a:pPr marL="342900" indent="-342900">
              <a:lnSpc>
                <a:spcPct val="150000"/>
              </a:lnSpc>
              <a:buAutoNum type="arabicPeriod"/>
            </a:pPr>
            <a:r>
              <a:rPr lang="en-US" sz="1600" dirty="0">
                <a:solidFill>
                  <a:srgbClr val="000000"/>
                </a:solidFill>
                <a:latin typeface="Arial" panose="020B0604020202020204" pitchFamily="34" charset="0"/>
                <a:cs typeface="Arial" panose="020B0604020202020204" pitchFamily="34" charset="0"/>
              </a:rPr>
              <a:t>Legislative Reform</a:t>
            </a:r>
          </a:p>
          <a:p>
            <a:pPr marL="342900" indent="-342900">
              <a:lnSpc>
                <a:spcPct val="150000"/>
              </a:lnSpc>
              <a:buAutoNum type="arabicPeriod"/>
            </a:pPr>
            <a:r>
              <a:rPr lang="en-US" sz="1600" dirty="0">
                <a:solidFill>
                  <a:srgbClr val="000000"/>
                </a:solidFill>
                <a:latin typeface="Arial" panose="020B0604020202020204" pitchFamily="34" charset="0"/>
                <a:cs typeface="Arial" panose="020B0604020202020204" pitchFamily="34" charset="0"/>
              </a:rPr>
              <a:t>NAMFISA Supervision Toolkit</a:t>
            </a:r>
          </a:p>
          <a:p>
            <a:pPr marL="342900" indent="-342900">
              <a:lnSpc>
                <a:spcPct val="150000"/>
              </a:lnSpc>
              <a:buFontTx/>
              <a:buAutoNum type="arabicPeriod"/>
            </a:pPr>
            <a:r>
              <a:rPr lang="en-US" sz="1600" dirty="0">
                <a:solidFill>
                  <a:srgbClr val="000000"/>
                </a:solidFill>
                <a:latin typeface="Arial" panose="020B0604020202020204" pitchFamily="34" charset="0"/>
                <a:cs typeface="Arial" panose="020B0604020202020204" pitchFamily="34" charset="0"/>
              </a:rPr>
              <a:t>NAMFISA Risk Based Methodology Overview</a:t>
            </a:r>
          </a:p>
          <a:p>
            <a:pPr marL="342900" indent="-342900">
              <a:lnSpc>
                <a:spcPct val="150000"/>
              </a:lnSpc>
              <a:buAutoNum type="arabicPeriod"/>
            </a:pPr>
            <a:r>
              <a:rPr lang="en-US" sz="1600" dirty="0">
                <a:solidFill>
                  <a:srgbClr val="000000"/>
                </a:solidFill>
                <a:latin typeface="Arial" panose="020B0604020202020204" pitchFamily="34" charset="0"/>
                <a:cs typeface="Arial" panose="020B0604020202020204" pitchFamily="34" charset="0"/>
              </a:rPr>
              <a:t>Market Conduct</a:t>
            </a:r>
          </a:p>
          <a:p>
            <a:pPr marL="342900" indent="-342900">
              <a:lnSpc>
                <a:spcPct val="150000"/>
              </a:lnSpc>
              <a:buAutoNum type="arabicPeriod"/>
            </a:pPr>
            <a:r>
              <a:rPr lang="en-US" sz="1600" dirty="0">
                <a:solidFill>
                  <a:srgbClr val="000000"/>
                </a:solidFill>
                <a:latin typeface="Arial" panose="020B0604020202020204" pitchFamily="34" charset="0"/>
                <a:cs typeface="Arial" panose="020B0604020202020204" pitchFamily="34" charset="0"/>
              </a:rPr>
              <a:t>Financial Stability </a:t>
            </a:r>
          </a:p>
          <a:p>
            <a:pPr marL="342900" indent="-342900">
              <a:lnSpc>
                <a:spcPct val="150000"/>
              </a:lnSpc>
              <a:buAutoNum type="arabicPeriod"/>
            </a:pPr>
            <a:r>
              <a:rPr lang="en-US" sz="1600" dirty="0">
                <a:solidFill>
                  <a:srgbClr val="000000"/>
                </a:solidFill>
                <a:latin typeface="Arial" panose="020B0604020202020204" pitchFamily="34" charset="0"/>
                <a:cs typeface="Arial" panose="020B0604020202020204" pitchFamily="34" charset="0"/>
              </a:rPr>
              <a:t>Conclusion </a:t>
            </a:r>
            <a:endParaRPr lang="en-AU" sz="1600" dirty="0">
              <a:solidFill>
                <a:srgbClr val="000000"/>
              </a:solidFill>
              <a:latin typeface="Arial" panose="020B0604020202020204" pitchFamily="34" charset="0"/>
              <a:cs typeface="Arial" panose="020B0604020202020204" pitchFamily="34" charset="0"/>
            </a:endParaRPr>
          </a:p>
          <a:p>
            <a:pPr lvl="0">
              <a:lnSpc>
                <a:spcPct val="150000"/>
              </a:lnSpc>
            </a:pPr>
            <a:endParaRPr lang="en-AU" sz="1600" dirty="0">
              <a:solidFill>
                <a:srgbClr val="000000"/>
              </a:solidFill>
              <a:latin typeface="Arial" panose="020B0604020202020204" pitchFamily="34" charset="0"/>
              <a:cs typeface="Arial" panose="020B0604020202020204" pitchFamily="34" charset="0"/>
            </a:endParaRPr>
          </a:p>
          <a:p>
            <a:pPr lvl="0">
              <a:lnSpc>
                <a:spcPct val="150000"/>
              </a:lnSpc>
            </a:pPr>
            <a:endParaRPr lang="en-US" sz="1600" dirty="0">
              <a:solidFill>
                <a:srgbClr val="000000"/>
              </a:solidFill>
              <a:latin typeface="Arial" panose="020B0604020202020204" pitchFamily="34" charset="0"/>
              <a:cs typeface="Arial" panose="020B0604020202020204" pitchFamily="34" charset="0"/>
            </a:endParaRPr>
          </a:p>
          <a:p>
            <a:pPr lvl="0">
              <a:lnSpc>
                <a:spcPct val="150000"/>
              </a:lnSpc>
            </a:pPr>
            <a:endParaRPr lang="en-US" sz="1600" dirty="0">
              <a:solidFill>
                <a:srgbClr val="000000"/>
              </a:solidFill>
              <a:latin typeface="Arial" panose="020B0604020202020204" pitchFamily="34" charset="0"/>
            </a:endParaRPr>
          </a:p>
        </p:txBody>
      </p:sp>
      <p:sp>
        <p:nvSpPr>
          <p:cNvPr id="2" name="Slide Number Placeholder 1">
            <a:extLst>
              <a:ext uri="{FF2B5EF4-FFF2-40B4-BE49-F238E27FC236}">
                <a16:creationId xmlns:a16="http://schemas.microsoft.com/office/drawing/2014/main" id="{21793C69-746D-4480-AE2C-D76B89D165FB}"/>
              </a:ext>
            </a:extLst>
          </p:cNvPr>
          <p:cNvSpPr>
            <a:spLocks noGrp="1"/>
          </p:cNvSpPr>
          <p:nvPr>
            <p:ph type="sldNum" sz="quarter" idx="12"/>
          </p:nvPr>
        </p:nvSpPr>
        <p:spPr/>
        <p:txBody>
          <a:bodyPr/>
          <a:lstStyle/>
          <a:p>
            <a:fld id="{802910A0-F218-4896-987D-E7FBB14C683D}" type="slidenum">
              <a:rPr lang="en-US" smtClean="0"/>
              <a:t>2</a:t>
            </a:fld>
            <a:endParaRPr lang="en-US" dirty="0"/>
          </a:p>
        </p:txBody>
      </p:sp>
    </p:spTree>
    <p:extLst>
      <p:ext uri="{BB962C8B-B14F-4D97-AF65-F5344CB8AC3E}">
        <p14:creationId xmlns:p14="http://schemas.microsoft.com/office/powerpoint/2010/main" val="134529268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02910A0-F218-4896-987D-E7FBB14C683D}" type="slidenum">
              <a:rPr lang="en-US" smtClean="0"/>
              <a:t>20</a:t>
            </a:fld>
            <a:endParaRPr lang="en-US"/>
          </a:p>
        </p:txBody>
      </p:sp>
      <p:sp>
        <p:nvSpPr>
          <p:cNvPr id="5" name="Rectangle 2">
            <a:extLst>
              <a:ext uri="{FF2B5EF4-FFF2-40B4-BE49-F238E27FC236}">
                <a16:creationId xmlns:a16="http://schemas.microsoft.com/office/drawing/2014/main" id="{2CA64E2D-2747-4B90-B7AE-C924F42AAEDE}"/>
              </a:ext>
            </a:extLst>
          </p:cNvPr>
          <p:cNvSpPr txBox="1">
            <a:spLocks noChangeArrowheads="1"/>
          </p:cNvSpPr>
          <p:nvPr/>
        </p:nvSpPr>
        <p:spPr>
          <a:xfrm>
            <a:off x="438150" y="418523"/>
            <a:ext cx="11315699" cy="3651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buClr>
                <a:srgbClr val="BAA259"/>
              </a:buClr>
            </a:pPr>
            <a:r>
              <a:rPr lang="en-GB" sz="2800" b="1" dirty="0">
                <a:solidFill>
                  <a:srgbClr val="BAA259"/>
                </a:solidFill>
                <a:latin typeface="Arial" panose="020B0604020202020204" pitchFamily="34" charset="0"/>
                <a:cs typeface="Arial" panose="020B0604020202020204" pitchFamily="34" charset="0"/>
              </a:rPr>
              <a:t>FIMA – CHAPTER 2: INSURANCE (HIGHLIGHTS)</a:t>
            </a:r>
            <a:endParaRPr lang="en-GB" sz="2000" b="1" dirty="0">
              <a:solidFill>
                <a:srgbClr val="996600"/>
              </a:solidFill>
              <a:latin typeface="Arial" panose="020B0604020202020204" pitchFamily="34" charset="0"/>
              <a:cs typeface="Arial" panose="020B0604020202020204" pitchFamily="34" charset="0"/>
            </a:endParaRPr>
          </a:p>
          <a:p>
            <a:pPr marL="285750" indent="-285750" algn="just">
              <a:spcAft>
                <a:spcPts val="600"/>
              </a:spcAft>
              <a:buClr>
                <a:srgbClr val="BAA259"/>
              </a:buClr>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a:p>
            <a:pPr marL="285750" indent="-285750" algn="just">
              <a:spcAft>
                <a:spcPts val="600"/>
              </a:spcAft>
              <a:buClr>
                <a:srgbClr val="BAA259"/>
              </a:buClr>
              <a:buFont typeface="Wingdings" panose="05000000000000000000" pitchFamily="2" charset="2"/>
              <a:buChar char="v"/>
            </a:pPr>
            <a:r>
              <a:rPr lang="en-US" sz="1600" dirty="0">
                <a:latin typeface="Arial" panose="020B0604020202020204" pitchFamily="34" charset="0"/>
                <a:cs typeface="Arial" panose="020B0604020202020204" pitchFamily="34" charset="0"/>
              </a:rPr>
              <a:t>Ancillary Activity:</a:t>
            </a:r>
          </a:p>
          <a:p>
            <a:pPr marL="742950" lvl="1" indent="-285750" algn="just">
              <a:lnSpc>
                <a:spcPct val="150000"/>
              </a:lnSpc>
              <a:spcAft>
                <a:spcPts val="600"/>
              </a:spcAft>
              <a:buClr>
                <a:srgbClr val="996600"/>
              </a:buClr>
              <a:buFont typeface="Wingdings" panose="05000000000000000000" pitchFamily="2" charset="2"/>
              <a:buChar char="§"/>
            </a:pPr>
            <a:r>
              <a:rPr lang="en-US" sz="1600" dirty="0">
                <a:latin typeface="Arial" panose="020B0604020202020204" pitchFamily="34" charset="0"/>
                <a:cs typeface="Arial" panose="020B0604020202020204" pitchFamily="34" charset="0"/>
              </a:rPr>
              <a:t>Section 7(2)(c) empowers NAMFISA to allow an insurer to perform business activities that are ancillary to the class or classes of insurance business for which it is registered;</a:t>
            </a:r>
          </a:p>
          <a:p>
            <a:pPr marL="742950" lvl="1" indent="-285750" algn="just">
              <a:lnSpc>
                <a:spcPct val="150000"/>
              </a:lnSpc>
              <a:spcAft>
                <a:spcPts val="600"/>
              </a:spcAft>
              <a:buClr>
                <a:srgbClr val="996600"/>
              </a:buClr>
              <a:buFont typeface="Wingdings" panose="05000000000000000000" pitchFamily="2" charset="2"/>
              <a:buChar char="§"/>
            </a:pPr>
            <a:r>
              <a:rPr lang="en-US" sz="1600" dirty="0">
                <a:latin typeface="Arial" panose="020B0604020202020204" pitchFamily="34" charset="0"/>
                <a:cs typeface="Arial" panose="020B0604020202020204" pitchFamily="34" charset="0"/>
              </a:rPr>
              <a:t>Section 7(3) lists which activities can be regarded to be included as ancillary to the business of an insurer; and</a:t>
            </a:r>
          </a:p>
          <a:p>
            <a:pPr marL="742950" lvl="1" indent="-285750" algn="just">
              <a:lnSpc>
                <a:spcPct val="150000"/>
              </a:lnSpc>
              <a:spcAft>
                <a:spcPts val="600"/>
              </a:spcAft>
              <a:buClr>
                <a:srgbClr val="996600"/>
              </a:buClr>
              <a:buFont typeface="Wingdings" panose="05000000000000000000" pitchFamily="2" charset="2"/>
              <a:buChar char="§"/>
            </a:pPr>
            <a:r>
              <a:rPr lang="en-US" sz="1600" dirty="0">
                <a:latin typeface="Arial" panose="020B0604020202020204" pitchFamily="34" charset="0"/>
                <a:cs typeface="Arial" panose="020B0604020202020204" pitchFamily="34" charset="0"/>
              </a:rPr>
              <a:t>Section 410(3) (d) provides that NAMFISA may issue standards relating to the business that will be considered to be ancillary to the class or classes of insurance for which an insurer is registered.</a:t>
            </a:r>
          </a:p>
          <a:p>
            <a:pPr marL="285750" indent="-285750" algn="just">
              <a:lnSpc>
                <a:spcPct val="150000"/>
              </a:lnSpc>
              <a:spcAft>
                <a:spcPts val="600"/>
              </a:spcAft>
              <a:buClr>
                <a:srgbClr val="996600"/>
              </a:buClr>
              <a:buFont typeface="Wingdings" panose="05000000000000000000" pitchFamily="2" charset="2"/>
              <a:buChar char="v"/>
            </a:pPr>
            <a:r>
              <a:rPr lang="en-US" sz="1600" dirty="0">
                <a:latin typeface="Arial" panose="020B0604020202020204" pitchFamily="34" charset="0"/>
                <a:cs typeface="Arial" panose="020B0604020202020204" pitchFamily="34" charset="0"/>
              </a:rPr>
              <a:t>Micro-insurance:</a:t>
            </a:r>
          </a:p>
          <a:p>
            <a:pPr marL="742950" lvl="1" indent="-285750" algn="just">
              <a:lnSpc>
                <a:spcPct val="150000"/>
              </a:lnSpc>
              <a:spcAft>
                <a:spcPts val="600"/>
              </a:spcAft>
              <a:buClr>
                <a:srgbClr val="996600"/>
              </a:buClr>
              <a:buFont typeface="Wingdings" panose="05000000000000000000" pitchFamily="2" charset="2"/>
              <a:buChar char="§"/>
            </a:pPr>
            <a:r>
              <a:rPr lang="en-US" sz="1600" dirty="0">
                <a:latin typeface="Arial" panose="020B0604020202020204" pitchFamily="34" charset="0"/>
                <a:cs typeface="Arial" panose="020B0604020202020204" pitchFamily="34" charset="0"/>
              </a:rPr>
              <a:t>Encourages coverage of insurance products and services to </a:t>
            </a:r>
            <a:r>
              <a:rPr lang="en-ZA" sz="1600" dirty="0">
                <a:latin typeface="Arial" panose="020B0604020202020204" pitchFamily="34" charset="0"/>
                <a:cs typeface="Arial" panose="020B0604020202020204" pitchFamily="34" charset="0"/>
              </a:rPr>
              <a:t>the low-income population ;</a:t>
            </a:r>
          </a:p>
          <a:p>
            <a:pPr marL="742950" lvl="1" indent="-285750" algn="just">
              <a:lnSpc>
                <a:spcPct val="150000"/>
              </a:lnSpc>
              <a:spcAft>
                <a:spcPts val="600"/>
              </a:spcAft>
              <a:buClr>
                <a:srgbClr val="996600"/>
              </a:buClr>
              <a:buFont typeface="Wingdings" panose="05000000000000000000" pitchFamily="2" charset="2"/>
              <a:buChar char="§"/>
            </a:pPr>
            <a:r>
              <a:rPr lang="en-ZA" sz="1600" dirty="0">
                <a:latin typeface="Arial" panose="020B0604020202020204" pitchFamily="34" charset="0"/>
                <a:cs typeface="Arial" panose="020B0604020202020204" pitchFamily="34" charset="0"/>
              </a:rPr>
              <a:t>Specific registration for micro-insurance in order to underwrite micro-insurance products; and</a:t>
            </a:r>
          </a:p>
          <a:p>
            <a:pPr marL="742950" lvl="1" indent="-285750" algn="just">
              <a:lnSpc>
                <a:spcPct val="150000"/>
              </a:lnSpc>
              <a:spcAft>
                <a:spcPts val="600"/>
              </a:spcAft>
              <a:buClr>
                <a:srgbClr val="996600"/>
              </a:buClr>
              <a:buFont typeface="Wingdings" panose="05000000000000000000" pitchFamily="2" charset="2"/>
              <a:buChar char="§"/>
            </a:pPr>
            <a:r>
              <a:rPr lang="en-US" sz="1600" dirty="0">
                <a:latin typeface="Arial" panose="020B0604020202020204" pitchFamily="34" charset="0"/>
                <a:cs typeface="Arial" panose="020B0604020202020204" pitchFamily="34" charset="0"/>
              </a:rPr>
              <a:t>Section 465(5)(a) empowers the Minister to define meaning of micro-insurance. Draft Regulation 2.1 sets out benefit thresholds and other criteria for micro-insurance products.</a:t>
            </a:r>
          </a:p>
          <a:p>
            <a:pPr marL="122238" indent="-122238">
              <a:spcAft>
                <a:spcPts val="600"/>
              </a:spcAft>
            </a:pPr>
            <a:endParaRPr lang="en-US" sz="1050" dirty="0">
              <a:latin typeface="Garamond" pitchFamily="18" charset="0"/>
              <a:cs typeface="Times New Roman" pitchFamily="18" charset="0"/>
            </a:endParaRPr>
          </a:p>
          <a:p>
            <a:endParaRPr lang="en-GB" sz="5400" b="1" dirty="0">
              <a:solidFill>
                <a:srgbClr val="996600"/>
              </a:solidFill>
              <a:latin typeface="Arial" panose="020B0604020202020204" pitchFamily="34" charset="0"/>
              <a:cs typeface="Arial" panose="020B0604020202020204" pitchFamily="34" charset="0"/>
            </a:endParaRPr>
          </a:p>
          <a:p>
            <a:r>
              <a:rPr lang="en-GB" sz="2800" b="1" dirty="0">
                <a:solidFill>
                  <a:srgbClr val="996600"/>
                </a:solidFill>
                <a:latin typeface="Arial" panose="020B0604020202020204" pitchFamily="34" charset="0"/>
                <a:cs typeface="Arial" panose="020B0604020202020204" pitchFamily="34" charset="0"/>
              </a:rPr>
              <a:t> </a:t>
            </a:r>
            <a:br>
              <a:rPr lang="en-GB"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540490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505BCB-A2BA-4F79-887A-7BE9EC40F314}"/>
              </a:ext>
            </a:extLst>
          </p:cNvPr>
          <p:cNvSpPr>
            <a:spLocks noGrp="1"/>
          </p:cNvSpPr>
          <p:nvPr>
            <p:ph type="sldNum" sz="quarter" idx="12"/>
          </p:nvPr>
        </p:nvSpPr>
        <p:spPr/>
        <p:txBody>
          <a:bodyPr/>
          <a:lstStyle/>
          <a:p>
            <a:fld id="{802910A0-F218-4896-987D-E7FBB14C683D}" type="slidenum">
              <a:rPr lang="en-US" smtClean="0"/>
              <a:t>21</a:t>
            </a:fld>
            <a:endParaRPr lang="en-US"/>
          </a:p>
        </p:txBody>
      </p:sp>
      <p:sp>
        <p:nvSpPr>
          <p:cNvPr id="4" name="TextBox 3">
            <a:extLst>
              <a:ext uri="{FF2B5EF4-FFF2-40B4-BE49-F238E27FC236}">
                <a16:creationId xmlns:a16="http://schemas.microsoft.com/office/drawing/2014/main" id="{4C063237-C2B9-4730-B12D-6D26A27BF4D0}"/>
              </a:ext>
            </a:extLst>
          </p:cNvPr>
          <p:cNvSpPr txBox="1"/>
          <p:nvPr/>
        </p:nvSpPr>
        <p:spPr>
          <a:xfrm>
            <a:off x="286653" y="1714006"/>
            <a:ext cx="11199494" cy="4724370"/>
          </a:xfrm>
          <a:prstGeom prst="rect">
            <a:avLst/>
          </a:prstGeom>
          <a:noFill/>
        </p:spPr>
        <p:txBody>
          <a:bodyPr wrap="square">
            <a:spAutoFit/>
          </a:bodyPr>
          <a:lstStyle/>
          <a:p>
            <a:pPr marL="285750" indent="-285750">
              <a:spcAft>
                <a:spcPts val="600"/>
              </a:spcAft>
              <a:buClr>
                <a:srgbClr val="996600"/>
              </a:buClr>
              <a:buFont typeface="Wingdings" panose="05000000000000000000" pitchFamily="2" charset="2"/>
              <a:buChar char="v"/>
            </a:pPr>
            <a:r>
              <a:rPr lang="en-US" dirty="0">
                <a:latin typeface="Arial" panose="020B0604020202020204" pitchFamily="34" charset="0"/>
                <a:cs typeface="Arial" panose="020B0604020202020204" pitchFamily="34" charset="0"/>
              </a:rPr>
              <a:t>Regarding financial markets and collective investment schemes (unit trust schemes), the Act –</a:t>
            </a:r>
          </a:p>
          <a:p>
            <a:pPr>
              <a:spcAft>
                <a:spcPts val="600"/>
              </a:spcAft>
              <a:buClr>
                <a:srgbClr val="996600"/>
              </a:buClr>
            </a:pPr>
            <a:endParaRPr lang="en-US" sz="900" dirty="0">
              <a:latin typeface="Arial" panose="020B0604020202020204" pitchFamily="34" charset="0"/>
              <a:cs typeface="Arial" panose="020B0604020202020204" pitchFamily="34" charset="0"/>
            </a:endParaRPr>
          </a:p>
          <a:p>
            <a:pPr marL="742950" lvl="1" indent="-285750" algn="just">
              <a:spcAft>
                <a:spcPts val="6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broadens the </a:t>
            </a:r>
            <a:r>
              <a:rPr lang="en-US" b="1" dirty="0">
                <a:latin typeface="Arial" panose="020B0604020202020204" pitchFamily="34" charset="0"/>
                <a:cs typeface="Arial" panose="020B0604020202020204" pitchFamily="34" charset="0"/>
              </a:rPr>
              <a:t>scope of an exchange </a:t>
            </a:r>
            <a:r>
              <a:rPr lang="en-US" dirty="0">
                <a:latin typeface="Arial" panose="020B0604020202020204" pitchFamily="34" charset="0"/>
                <a:cs typeface="Arial" panose="020B0604020202020204" pitchFamily="34" charset="0"/>
              </a:rPr>
              <a:t>by making provision for different </a:t>
            </a:r>
            <a:r>
              <a:rPr lang="en-US" b="1" dirty="0">
                <a:latin typeface="Arial" panose="020B0604020202020204" pitchFamily="34" charset="0"/>
                <a:cs typeface="Arial" panose="020B0604020202020204" pitchFamily="34" charset="0"/>
              </a:rPr>
              <a:t>types of exchanges </a:t>
            </a:r>
            <a:r>
              <a:rPr lang="en-US" dirty="0">
                <a:latin typeface="Arial" panose="020B0604020202020204" pitchFamily="34" charset="0"/>
                <a:cs typeface="Arial" panose="020B0604020202020204" pitchFamily="34" charset="0"/>
              </a:rPr>
              <a:t>to be formed and additional </a:t>
            </a:r>
            <a:r>
              <a:rPr lang="en-US" b="1" dirty="0">
                <a:latin typeface="Arial" panose="020B0604020202020204" pitchFamily="34" charset="0"/>
                <a:cs typeface="Arial" panose="020B0604020202020204" pitchFamily="34" charset="0"/>
              </a:rPr>
              <a:t>securities and types of securities </a:t>
            </a:r>
            <a:r>
              <a:rPr lang="en-US" dirty="0">
                <a:latin typeface="Arial" panose="020B0604020202020204" pitchFamily="34" charset="0"/>
                <a:cs typeface="Arial" panose="020B0604020202020204" pitchFamily="34" charset="0"/>
              </a:rPr>
              <a:t>that may be listed; </a:t>
            </a:r>
          </a:p>
          <a:p>
            <a:pPr marL="628650" lvl="1" indent="-171450" algn="just">
              <a:spcAft>
                <a:spcPts val="600"/>
              </a:spcAft>
              <a:buClr>
                <a:srgbClr val="996600"/>
              </a:buClr>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742950" lvl="1" indent="-285750" algn="just">
              <a:spcAft>
                <a:spcPts val="6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introduces </a:t>
            </a:r>
            <a:r>
              <a:rPr lang="en-US" b="1" dirty="0">
                <a:latin typeface="Arial" panose="020B0604020202020204" pitchFamily="34" charset="0"/>
                <a:cs typeface="Arial" panose="020B0604020202020204" pitchFamily="34" charset="0"/>
              </a:rPr>
              <a:t>market abuse and insider trading offences</a:t>
            </a:r>
            <a:r>
              <a:rPr lang="en-US" dirty="0">
                <a:latin typeface="Arial" panose="020B0604020202020204" pitchFamily="34" charset="0"/>
                <a:cs typeface="Arial" panose="020B0604020202020204" pitchFamily="34" charset="0"/>
              </a:rPr>
              <a:t>, and </a:t>
            </a:r>
            <a:r>
              <a:rPr lang="en-US" b="1" dirty="0">
                <a:latin typeface="Arial" panose="020B0604020202020204" pitchFamily="34" charset="0"/>
                <a:cs typeface="Arial" panose="020B0604020202020204" pitchFamily="34" charset="0"/>
              </a:rPr>
              <a:t>widens the scope of custody and administration of securities </a:t>
            </a:r>
            <a:r>
              <a:rPr lang="en-US" dirty="0">
                <a:latin typeface="Arial" panose="020B0604020202020204" pitchFamily="34" charset="0"/>
                <a:cs typeface="Arial" panose="020B0604020202020204" pitchFamily="34" charset="0"/>
              </a:rPr>
              <a:t>while it introduces, for example, </a:t>
            </a:r>
            <a:r>
              <a:rPr lang="en-US" b="1" dirty="0">
                <a:latin typeface="Arial" panose="020B0604020202020204" pitchFamily="34" charset="0"/>
                <a:cs typeface="Arial" panose="020B0604020202020204" pitchFamily="34" charset="0"/>
              </a:rPr>
              <a:t>uncertificated securities </a:t>
            </a:r>
            <a:r>
              <a:rPr lang="en-US" dirty="0">
                <a:latin typeface="Arial" panose="020B0604020202020204" pitchFamily="34" charset="0"/>
                <a:cs typeface="Arial" panose="020B0604020202020204" pitchFamily="34" charset="0"/>
              </a:rPr>
              <a:t>and provides for how to deal with certificated securities;</a:t>
            </a:r>
          </a:p>
          <a:p>
            <a:pPr marL="628650" lvl="1" indent="-171450" algn="just">
              <a:spcAft>
                <a:spcPts val="600"/>
              </a:spcAft>
              <a:buClr>
                <a:srgbClr val="996600"/>
              </a:buClr>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742950" lvl="1" indent="-285750" algn="just">
              <a:spcAft>
                <a:spcPts val="6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introduces a </a:t>
            </a:r>
            <a:r>
              <a:rPr lang="en-US" b="1" dirty="0">
                <a:latin typeface="Arial" panose="020B0604020202020204" pitchFamily="34" charset="0"/>
                <a:cs typeface="Arial" panose="020B0604020202020204" pitchFamily="34" charset="0"/>
              </a:rPr>
              <a:t>central securities depository </a:t>
            </a:r>
            <a:r>
              <a:rPr lang="en-US" dirty="0">
                <a:latin typeface="Arial" panose="020B0604020202020204" pitchFamily="34" charset="0"/>
                <a:cs typeface="Arial" panose="020B0604020202020204" pitchFamily="34" charset="0"/>
              </a:rPr>
              <a:t>and a </a:t>
            </a:r>
            <a:r>
              <a:rPr lang="en-US" b="1" dirty="0">
                <a:latin typeface="Arial" panose="020B0604020202020204" pitchFamily="34" charset="0"/>
                <a:cs typeface="Arial" panose="020B0604020202020204" pitchFamily="34" charset="0"/>
              </a:rPr>
              <a:t>securities clearing house </a:t>
            </a:r>
            <a:r>
              <a:rPr lang="en-US" dirty="0">
                <a:latin typeface="Arial" panose="020B0604020202020204" pitchFamily="34" charset="0"/>
                <a:cs typeface="Arial" panose="020B0604020202020204" pitchFamily="34" charset="0"/>
              </a:rPr>
              <a:t>to make the markets more efficient and to protect investors;   and</a:t>
            </a:r>
          </a:p>
          <a:p>
            <a:pPr marL="628650" lvl="1" indent="-171450" algn="just">
              <a:spcAft>
                <a:spcPts val="600"/>
              </a:spcAft>
              <a:buClr>
                <a:srgbClr val="996600"/>
              </a:buClr>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742950" lvl="1" indent="-285750" algn="just">
              <a:spcAft>
                <a:spcPts val="6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widens the scope of unit trust schemes by introducing </a:t>
            </a:r>
            <a:r>
              <a:rPr lang="en-US" b="1" dirty="0">
                <a:latin typeface="Arial" panose="020B0604020202020204" pitchFamily="34" charset="0"/>
                <a:cs typeface="Arial" panose="020B0604020202020204" pitchFamily="34" charset="0"/>
              </a:rPr>
              <a:t>different collective investment schemes </a:t>
            </a:r>
            <a:r>
              <a:rPr lang="en-US" dirty="0">
                <a:latin typeface="Arial" panose="020B0604020202020204" pitchFamily="34" charset="0"/>
                <a:cs typeface="Arial" panose="020B0604020202020204" pitchFamily="34" charset="0"/>
              </a:rPr>
              <a:t>and how these are administered. It sets out broad principles for </a:t>
            </a:r>
            <a:r>
              <a:rPr lang="en-US" b="1" dirty="0">
                <a:latin typeface="Arial" panose="020B0604020202020204" pitchFamily="34" charset="0"/>
                <a:cs typeface="Arial" panose="020B0604020202020204" pitchFamily="34" charset="0"/>
              </a:rPr>
              <a:t>investor protection</a:t>
            </a:r>
            <a:r>
              <a:rPr lang="en-US" dirty="0">
                <a:latin typeface="Arial" panose="020B0604020202020204" pitchFamily="34" charset="0"/>
                <a:cs typeface="Arial" panose="020B0604020202020204" pitchFamily="34" charset="0"/>
              </a:rPr>
              <a:t>, including the </a:t>
            </a:r>
            <a:r>
              <a:rPr lang="en-US" b="1" dirty="0">
                <a:latin typeface="Arial" panose="020B0604020202020204" pitchFamily="34" charset="0"/>
                <a:cs typeface="Arial" panose="020B0604020202020204" pitchFamily="34" charset="0"/>
              </a:rPr>
              <a:t>separation and segregation </a:t>
            </a:r>
            <a:r>
              <a:rPr lang="en-US" dirty="0">
                <a:latin typeface="Arial" panose="020B0604020202020204" pitchFamily="34" charset="0"/>
                <a:cs typeface="Arial" panose="020B0604020202020204" pitchFamily="34" charset="0"/>
              </a:rPr>
              <a:t>of assets and funds. </a:t>
            </a:r>
          </a:p>
        </p:txBody>
      </p:sp>
      <p:sp>
        <p:nvSpPr>
          <p:cNvPr id="5" name="Rectangle 2">
            <a:extLst>
              <a:ext uri="{FF2B5EF4-FFF2-40B4-BE49-F238E27FC236}">
                <a16:creationId xmlns:a16="http://schemas.microsoft.com/office/drawing/2014/main" id="{572A265F-823D-46D7-BBD2-F62F7345E580}"/>
              </a:ext>
            </a:extLst>
          </p:cNvPr>
          <p:cNvSpPr txBox="1">
            <a:spLocks noChangeArrowheads="1"/>
          </p:cNvSpPr>
          <p:nvPr/>
        </p:nvSpPr>
        <p:spPr>
          <a:xfrm>
            <a:off x="681583" y="474512"/>
            <a:ext cx="10171296" cy="66579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solidFill>
                  <a:srgbClr val="BAA259"/>
                </a:solidFill>
                <a:latin typeface="Arial" panose="020B0604020202020204" pitchFamily="34" charset="0"/>
                <a:cs typeface="Arial" panose="020B0604020202020204" pitchFamily="34" charset="0"/>
              </a:rPr>
              <a:t>FIMA – CHAPTERS 3 AND 4 : FINANCIAL MARKETS AND COLLECTIVE INVESTMENT SCHEMES (HIGHLIGHTS)</a:t>
            </a:r>
            <a:br>
              <a:rPr lang="en-GB" sz="2800" b="1" dirty="0">
                <a:solidFill>
                  <a:srgbClr val="BAA259"/>
                </a:solidFill>
                <a:latin typeface="Arial" panose="020B0604020202020204" pitchFamily="34" charset="0"/>
                <a:cs typeface="Arial" panose="020B0604020202020204" pitchFamily="34" charset="0"/>
              </a:rPr>
            </a:br>
            <a:r>
              <a:rPr lang="en-GB" sz="2800" b="1" dirty="0">
                <a:solidFill>
                  <a:srgbClr val="BAA259"/>
                </a:solidFill>
                <a:latin typeface="Arial" panose="020B0604020202020204" pitchFamily="34" charset="0"/>
                <a:cs typeface="Arial" panose="020B0604020202020204" pitchFamily="34" charset="0"/>
              </a:rPr>
              <a:t>  </a:t>
            </a:r>
            <a:br>
              <a:rPr lang="en-GB" sz="2800" dirty="0">
                <a:solidFill>
                  <a:srgbClr val="BAA259"/>
                </a:solidFill>
                <a:latin typeface="Arial" panose="020B0604020202020204" pitchFamily="34" charset="0"/>
                <a:cs typeface="Arial" panose="020B0604020202020204" pitchFamily="34" charset="0"/>
              </a:rPr>
            </a:br>
            <a:endParaRPr lang="en-US" sz="2800" dirty="0">
              <a:solidFill>
                <a:srgbClr val="BAA2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2770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02910A0-F218-4896-987D-E7FBB14C683D}" type="slidenum">
              <a:rPr lang="en-US" smtClean="0"/>
              <a:t>22</a:t>
            </a:fld>
            <a:endParaRPr lang="en-US"/>
          </a:p>
        </p:txBody>
      </p:sp>
      <p:sp>
        <p:nvSpPr>
          <p:cNvPr id="4" name="TextBox 3">
            <a:extLst>
              <a:ext uri="{FF2B5EF4-FFF2-40B4-BE49-F238E27FC236}">
                <a16:creationId xmlns:a16="http://schemas.microsoft.com/office/drawing/2014/main" id="{322EEABC-EE23-4C15-BC1D-D60A9DD268CF}"/>
              </a:ext>
            </a:extLst>
          </p:cNvPr>
          <p:cNvSpPr txBox="1"/>
          <p:nvPr/>
        </p:nvSpPr>
        <p:spPr>
          <a:xfrm>
            <a:off x="527808" y="1480239"/>
            <a:ext cx="10674246" cy="3662541"/>
          </a:xfrm>
          <a:prstGeom prst="rect">
            <a:avLst/>
          </a:prstGeom>
          <a:noFill/>
        </p:spPr>
        <p:txBody>
          <a:bodyPr wrap="square">
            <a:spAutoFit/>
          </a:bodyPr>
          <a:lstStyle/>
          <a:p>
            <a:pPr marL="742950" lvl="1" indent="-285750">
              <a:spcAft>
                <a:spcPts val="600"/>
              </a:spcAft>
              <a:buFont typeface="Wingdings" panose="05000000000000000000" pitchFamily="2" charset="2"/>
              <a:buChar char="v"/>
            </a:pPr>
            <a:endParaRPr lang="en-US" sz="1600" dirty="0">
              <a:latin typeface="Arial" panose="020B0604020202020204" pitchFamily="34" charset="0"/>
              <a:cs typeface="Arial" panose="020B0604020202020204" pitchFamily="34" charset="0"/>
            </a:endParaRPr>
          </a:p>
          <a:p>
            <a:pPr marL="742950" lvl="1" indent="-285750">
              <a:spcAft>
                <a:spcPts val="600"/>
              </a:spcAft>
              <a:buClr>
                <a:srgbClr val="996600"/>
              </a:buClr>
              <a:buFont typeface="Wingdings" panose="05000000000000000000" pitchFamily="2" charset="2"/>
              <a:buChar char="v"/>
            </a:pPr>
            <a:r>
              <a:rPr lang="en-US" sz="1600" dirty="0">
                <a:latin typeface="Arial" panose="020B0604020202020204" pitchFamily="34" charset="0"/>
                <a:cs typeface="Arial" panose="020B0604020202020204" pitchFamily="34" charset="0"/>
              </a:rPr>
              <a:t>Chapter</a:t>
            </a:r>
            <a:r>
              <a:rPr lang="en-US" sz="1600" dirty="0">
                <a:solidFill>
                  <a:srgbClr val="996600"/>
                </a:solidFill>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5 introduces Beneficiary Funds, which is aimed at managing funds (benefits) payable on the death of a member of a retirement fund to beneficiaries.</a:t>
            </a:r>
          </a:p>
          <a:p>
            <a:pPr marL="742950" lvl="1" indent="-285750">
              <a:spcAft>
                <a:spcPts val="600"/>
              </a:spcAft>
              <a:buClr>
                <a:srgbClr val="996600"/>
              </a:buClr>
              <a:buFont typeface="Wingdings" panose="05000000000000000000" pitchFamily="2" charset="2"/>
              <a:buChar char="v"/>
            </a:pPr>
            <a:endParaRPr lang="en-US" sz="1600" dirty="0">
              <a:latin typeface="Arial" panose="020B0604020202020204" pitchFamily="34" charset="0"/>
              <a:cs typeface="Arial" panose="020B0604020202020204" pitchFamily="34" charset="0"/>
            </a:endParaRPr>
          </a:p>
          <a:p>
            <a:pPr marL="742950" lvl="1" indent="-285750">
              <a:spcAft>
                <a:spcPts val="600"/>
              </a:spcAft>
              <a:buClr>
                <a:srgbClr val="996600"/>
              </a:buClr>
              <a:buFont typeface="Wingdings" panose="05000000000000000000" pitchFamily="2" charset="2"/>
              <a:buChar char="v"/>
            </a:pPr>
            <a:r>
              <a:rPr lang="en-US" sz="1600" dirty="0">
                <a:latin typeface="Arial" panose="020B0604020202020204" pitchFamily="34" charset="0"/>
                <a:cs typeface="Arial" panose="020B0604020202020204" pitchFamily="34" charset="0"/>
              </a:rPr>
              <a:t>Specific provisions detail how and when fund contributions must be paid and non-compliance may result in personal liability of the officers responsible. </a:t>
            </a:r>
          </a:p>
          <a:p>
            <a:pPr marL="742950" lvl="1" indent="-285750">
              <a:spcAft>
                <a:spcPts val="600"/>
              </a:spcAft>
              <a:buClr>
                <a:srgbClr val="996600"/>
              </a:buClr>
              <a:buFont typeface="Wingdings" panose="05000000000000000000" pitchFamily="2" charset="2"/>
              <a:buChar char="v"/>
            </a:pPr>
            <a:endParaRPr lang="en-US" sz="1600" dirty="0">
              <a:latin typeface="Arial" panose="020B0604020202020204" pitchFamily="34" charset="0"/>
              <a:cs typeface="Arial" panose="020B0604020202020204" pitchFamily="34" charset="0"/>
            </a:endParaRPr>
          </a:p>
          <a:p>
            <a:pPr marL="742950" lvl="1" indent="-285750">
              <a:spcAft>
                <a:spcPts val="600"/>
              </a:spcAft>
              <a:buClr>
                <a:srgbClr val="996600"/>
              </a:buClr>
              <a:buFont typeface="Wingdings" panose="05000000000000000000" pitchFamily="2" charset="2"/>
              <a:buChar char="v"/>
            </a:pPr>
            <a:r>
              <a:rPr lang="en-US" sz="1600" dirty="0">
                <a:latin typeface="Arial" panose="020B0604020202020204" pitchFamily="34" charset="0"/>
                <a:cs typeface="Arial" panose="020B0604020202020204" pitchFamily="34" charset="0"/>
              </a:rPr>
              <a:t>Deductions from benefits are strictly regulated and benefits remain, in general, not reducible, transferable or executable. </a:t>
            </a:r>
          </a:p>
          <a:p>
            <a:pPr marL="742950" lvl="1" indent="-285750">
              <a:spcAft>
                <a:spcPts val="600"/>
              </a:spcAft>
              <a:buClr>
                <a:srgbClr val="996600"/>
              </a:buClr>
              <a:buFont typeface="Wingdings" panose="05000000000000000000" pitchFamily="2" charset="2"/>
              <a:buChar char="v"/>
            </a:pPr>
            <a:endParaRPr lang="en-US" sz="1600" dirty="0">
              <a:latin typeface="Arial" panose="020B0604020202020204" pitchFamily="34" charset="0"/>
              <a:cs typeface="Arial" panose="020B0604020202020204" pitchFamily="34" charset="0"/>
            </a:endParaRPr>
          </a:p>
          <a:p>
            <a:pPr marL="742950" lvl="1" indent="-285750">
              <a:spcAft>
                <a:spcPts val="600"/>
              </a:spcAft>
              <a:buClr>
                <a:srgbClr val="996600"/>
              </a:buClr>
              <a:buFont typeface="Wingdings" panose="05000000000000000000" pitchFamily="2" charset="2"/>
              <a:buChar char="v"/>
            </a:pPr>
            <a:r>
              <a:rPr lang="en-US" sz="1600" dirty="0">
                <a:latin typeface="Arial" panose="020B0604020202020204" pitchFamily="34" charset="0"/>
                <a:cs typeface="Arial" panose="020B0604020202020204" pitchFamily="34" charset="0"/>
              </a:rPr>
              <a:t>The Minister may make regulations relating to the preservation of retirement benefits.</a:t>
            </a:r>
          </a:p>
          <a:p>
            <a:pPr marL="742950" lvl="1" indent="-285750">
              <a:spcAft>
                <a:spcPts val="600"/>
              </a:spcAft>
              <a:buClr>
                <a:srgbClr val="996600"/>
              </a:buClr>
              <a:buFont typeface="Wingdings" panose="05000000000000000000" pitchFamily="2" charset="2"/>
              <a:buChar char="v"/>
            </a:pPr>
            <a:endParaRPr lang="en-US" sz="1600" dirty="0">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3B00E047-FA46-471C-AE55-429068EDBF72}"/>
              </a:ext>
            </a:extLst>
          </p:cNvPr>
          <p:cNvSpPr txBox="1">
            <a:spLocks noChangeArrowheads="1"/>
          </p:cNvSpPr>
          <p:nvPr/>
        </p:nvSpPr>
        <p:spPr>
          <a:xfrm>
            <a:off x="1058321" y="585017"/>
            <a:ext cx="9390603" cy="8952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solidFill>
                  <a:srgbClr val="BAA259"/>
                </a:solidFill>
                <a:latin typeface="Arial" panose="020B0604020202020204" pitchFamily="34" charset="0"/>
                <a:cs typeface="Arial" panose="020B0604020202020204" pitchFamily="34" charset="0"/>
              </a:rPr>
              <a:t>FIMA – CHAPTER 5: RETIREMENT FUNDS (HIGHLIGHTS)</a:t>
            </a:r>
            <a:br>
              <a:rPr lang="en-GB" sz="2800" b="1" dirty="0">
                <a:solidFill>
                  <a:srgbClr val="BAA259"/>
                </a:solidFill>
                <a:latin typeface="Arial" panose="020B0604020202020204" pitchFamily="34" charset="0"/>
                <a:cs typeface="Arial" panose="020B0604020202020204" pitchFamily="34" charset="0"/>
              </a:rPr>
            </a:br>
            <a:br>
              <a:rPr lang="en-GB" sz="2800" b="1" dirty="0">
                <a:solidFill>
                  <a:srgbClr val="BAA259"/>
                </a:solidFill>
                <a:latin typeface="Arial" panose="020B0604020202020204" pitchFamily="34" charset="0"/>
                <a:cs typeface="Arial" panose="020B0604020202020204" pitchFamily="34" charset="0"/>
              </a:rPr>
            </a:br>
            <a:br>
              <a:rPr lang="en-GB" sz="2800" b="1" dirty="0">
                <a:solidFill>
                  <a:srgbClr val="BAA259"/>
                </a:solidFill>
                <a:latin typeface="Arial" panose="020B0604020202020204" pitchFamily="34" charset="0"/>
                <a:cs typeface="Arial" panose="020B0604020202020204" pitchFamily="34" charset="0"/>
              </a:rPr>
            </a:br>
            <a:endParaRPr lang="en-US" sz="2800" dirty="0">
              <a:solidFill>
                <a:srgbClr val="BAA2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417058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02910A0-F218-4896-987D-E7FBB14C683D}" type="slidenum">
              <a:rPr lang="en-US" smtClean="0"/>
              <a:t>23</a:t>
            </a:fld>
            <a:endParaRPr lang="en-US"/>
          </a:p>
        </p:txBody>
      </p:sp>
      <p:sp>
        <p:nvSpPr>
          <p:cNvPr id="4" name="TextBox 3">
            <a:extLst>
              <a:ext uri="{FF2B5EF4-FFF2-40B4-BE49-F238E27FC236}">
                <a16:creationId xmlns:a16="http://schemas.microsoft.com/office/drawing/2014/main" id="{D1F3C208-DC6A-4126-9AEB-7E84376D20AA}"/>
              </a:ext>
            </a:extLst>
          </p:cNvPr>
          <p:cNvSpPr txBox="1"/>
          <p:nvPr/>
        </p:nvSpPr>
        <p:spPr>
          <a:xfrm>
            <a:off x="359766" y="1871539"/>
            <a:ext cx="10019674" cy="1477328"/>
          </a:xfrm>
          <a:prstGeom prst="rect">
            <a:avLst/>
          </a:prstGeom>
          <a:noFill/>
        </p:spPr>
        <p:txBody>
          <a:bodyPr wrap="square">
            <a:spAutoFit/>
          </a:bodyPr>
          <a:lstStyle/>
          <a:p>
            <a:pPr marL="800100" lvl="1" indent="-342900" algn="just">
              <a:spcAft>
                <a:spcPts val="600"/>
              </a:spcAft>
              <a:buClr>
                <a:srgbClr val="996600"/>
              </a:buClr>
              <a:buFont typeface="Wingdings" panose="05000000000000000000" pitchFamily="2" charset="2"/>
              <a:buChar char="v"/>
            </a:pPr>
            <a:r>
              <a:rPr lang="en-US" sz="2000" dirty="0">
                <a:latin typeface="Arial" panose="020B0604020202020204" pitchFamily="34" charset="0"/>
                <a:cs typeface="Arial" panose="020B0604020202020204" pitchFamily="34" charset="0"/>
              </a:rPr>
              <a:t>Chapter 6 outlines  the scope of the benefits that can be provided under a friendly society scheme.</a:t>
            </a:r>
          </a:p>
          <a:p>
            <a:pPr marL="800100" lvl="1" indent="-342900" algn="just">
              <a:spcAft>
                <a:spcPts val="600"/>
              </a:spcAft>
              <a:buClr>
                <a:srgbClr val="996600"/>
              </a:buClr>
              <a:buFont typeface="Wingdings" panose="05000000000000000000" pitchFamily="2" charset="2"/>
              <a:buChar char="v"/>
            </a:pPr>
            <a:endParaRPr lang="en-US" sz="2000" dirty="0">
              <a:latin typeface="Arial" panose="020B0604020202020204" pitchFamily="34" charset="0"/>
              <a:cs typeface="Arial" panose="020B0604020202020204" pitchFamily="34" charset="0"/>
            </a:endParaRPr>
          </a:p>
          <a:p>
            <a:pPr marL="800100" lvl="1" indent="-342900" algn="just">
              <a:spcAft>
                <a:spcPts val="600"/>
              </a:spcAft>
              <a:buClr>
                <a:srgbClr val="996600"/>
              </a:buClr>
              <a:buFont typeface="Wingdings" panose="05000000000000000000" pitchFamily="2" charset="2"/>
              <a:buChar char="v"/>
            </a:pPr>
            <a:endParaRPr lang="en-US" sz="2000" dirty="0">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37629D65-B0F5-41E1-A142-C728AA71BBA3}"/>
              </a:ext>
            </a:extLst>
          </p:cNvPr>
          <p:cNvSpPr txBox="1">
            <a:spLocks noChangeArrowheads="1"/>
          </p:cNvSpPr>
          <p:nvPr/>
        </p:nvSpPr>
        <p:spPr>
          <a:xfrm>
            <a:off x="728539" y="698306"/>
            <a:ext cx="9301286" cy="83069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solidFill>
                  <a:srgbClr val="BAA259"/>
                </a:solidFill>
                <a:latin typeface="Arial" panose="020B0604020202020204" pitchFamily="34" charset="0"/>
                <a:cs typeface="Arial" panose="020B0604020202020204" pitchFamily="34" charset="0"/>
              </a:rPr>
              <a:t>FIMA – CHAPTER 6 : FRIENDLY SOCIETIES (HIGHLIGHTS)</a:t>
            </a:r>
            <a:br>
              <a:rPr lang="en-GB" sz="2800" b="1" dirty="0">
                <a:solidFill>
                  <a:srgbClr val="BAA259"/>
                </a:solidFill>
                <a:latin typeface="Arial" panose="020B0604020202020204" pitchFamily="34" charset="0"/>
                <a:cs typeface="Arial" panose="020B0604020202020204" pitchFamily="34" charset="0"/>
              </a:rPr>
            </a:br>
            <a:br>
              <a:rPr lang="en-GB" sz="2800" b="1" dirty="0">
                <a:solidFill>
                  <a:srgbClr val="BAA259"/>
                </a:solidFill>
                <a:latin typeface="Arial" panose="020B0604020202020204" pitchFamily="34" charset="0"/>
                <a:cs typeface="Arial" panose="020B0604020202020204" pitchFamily="34" charset="0"/>
              </a:rPr>
            </a:br>
            <a:br>
              <a:rPr lang="en-GB" sz="2800" b="1" dirty="0">
                <a:solidFill>
                  <a:srgbClr val="BAA259"/>
                </a:solidFill>
                <a:latin typeface="Arial" panose="020B0604020202020204" pitchFamily="34" charset="0"/>
                <a:cs typeface="Arial" panose="020B0604020202020204" pitchFamily="34" charset="0"/>
              </a:rPr>
            </a:br>
            <a:endParaRPr lang="en-GB" sz="2800" b="1" dirty="0">
              <a:solidFill>
                <a:srgbClr val="BAA259"/>
              </a:solidFill>
              <a:latin typeface="Arial" panose="020B0604020202020204" pitchFamily="34" charset="0"/>
              <a:cs typeface="Arial" panose="020B0604020202020204" pitchFamily="34" charset="0"/>
            </a:endParaRPr>
          </a:p>
          <a:p>
            <a:pPr algn="ctr"/>
            <a:endParaRPr lang="en-GB" sz="2800" b="1" dirty="0">
              <a:solidFill>
                <a:srgbClr val="BAA259"/>
              </a:solidFill>
              <a:latin typeface="Arial" panose="020B0604020202020204" pitchFamily="34" charset="0"/>
              <a:cs typeface="Arial" panose="020B0604020202020204" pitchFamily="34" charset="0"/>
            </a:endParaRPr>
          </a:p>
          <a:p>
            <a:pPr algn="ctr"/>
            <a:br>
              <a:rPr lang="en-GB" sz="2800" dirty="0">
                <a:solidFill>
                  <a:srgbClr val="BAA259"/>
                </a:solidFill>
                <a:latin typeface="Arial" panose="020B0604020202020204" pitchFamily="34" charset="0"/>
                <a:cs typeface="Arial" panose="020B0604020202020204" pitchFamily="34" charset="0"/>
              </a:rPr>
            </a:br>
            <a:endParaRPr lang="en-US" sz="2800" dirty="0">
              <a:solidFill>
                <a:srgbClr val="BAA2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787318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02910A0-F218-4896-987D-E7FBB14C683D}" type="slidenum">
              <a:rPr lang="en-US" smtClean="0"/>
              <a:t>24</a:t>
            </a:fld>
            <a:endParaRPr lang="en-US"/>
          </a:p>
        </p:txBody>
      </p:sp>
      <p:sp>
        <p:nvSpPr>
          <p:cNvPr id="4" name="TextBox 3">
            <a:extLst>
              <a:ext uri="{FF2B5EF4-FFF2-40B4-BE49-F238E27FC236}">
                <a16:creationId xmlns:a16="http://schemas.microsoft.com/office/drawing/2014/main" id="{8BBFE70E-EEFC-4F1D-8643-24F0B21A309C}"/>
              </a:ext>
            </a:extLst>
          </p:cNvPr>
          <p:cNvSpPr txBox="1"/>
          <p:nvPr/>
        </p:nvSpPr>
        <p:spPr>
          <a:xfrm>
            <a:off x="374753" y="1830156"/>
            <a:ext cx="10388183" cy="2169825"/>
          </a:xfrm>
          <a:prstGeom prst="rect">
            <a:avLst/>
          </a:prstGeom>
          <a:noFill/>
        </p:spPr>
        <p:txBody>
          <a:bodyPr wrap="square">
            <a:spAutoFit/>
          </a:bodyPr>
          <a:lstStyle/>
          <a:p>
            <a:pPr marL="800100" lvl="1" indent="-342900">
              <a:spcAft>
                <a:spcPts val="600"/>
              </a:spcAft>
              <a:buClr>
                <a:srgbClr val="996600"/>
              </a:buClr>
              <a:buFont typeface="Wingdings" panose="05000000000000000000" pitchFamily="2" charset="2"/>
              <a:buChar char="v"/>
            </a:pPr>
            <a:r>
              <a:rPr lang="en-US" sz="2400" dirty="0">
                <a:latin typeface="Arial" panose="020B0604020202020204" pitchFamily="34" charset="0"/>
                <a:cs typeface="Arial" panose="020B0604020202020204" pitchFamily="34" charset="0"/>
              </a:rPr>
              <a:t>Provision is made for the registration of medical aid fund brokers.</a:t>
            </a:r>
          </a:p>
          <a:p>
            <a:pPr marL="800100" lvl="1" indent="-342900">
              <a:spcAft>
                <a:spcPts val="600"/>
              </a:spcAft>
              <a:buClr>
                <a:srgbClr val="996600"/>
              </a:buClr>
              <a:buFont typeface="Wingdings" panose="05000000000000000000" pitchFamily="2" charset="2"/>
              <a:buChar char="v"/>
            </a:pPr>
            <a:endParaRPr lang="en-US" sz="2400" dirty="0">
              <a:latin typeface="Arial" panose="020B0604020202020204" pitchFamily="34" charset="0"/>
              <a:cs typeface="Arial" panose="020B0604020202020204" pitchFamily="34" charset="0"/>
            </a:endParaRPr>
          </a:p>
          <a:p>
            <a:pPr marL="800100" lvl="1" indent="-342900">
              <a:spcAft>
                <a:spcPts val="600"/>
              </a:spcAft>
              <a:buClr>
                <a:srgbClr val="996600"/>
              </a:buClr>
              <a:buFont typeface="Wingdings" panose="05000000000000000000" pitchFamily="2" charset="2"/>
              <a:buChar char="v"/>
            </a:pPr>
            <a:r>
              <a:rPr lang="en-US" sz="2400" dirty="0">
                <a:latin typeface="Arial" panose="020B0604020202020204" pitchFamily="34" charset="0"/>
                <a:cs typeface="Arial" panose="020B0604020202020204" pitchFamily="34" charset="0"/>
              </a:rPr>
              <a:t>The provisions relating to the establishment, functions and powers of NAMAF in the current Medical Aid Funds Act remain</a:t>
            </a:r>
          </a:p>
          <a:p>
            <a:pPr marL="800100" lvl="1" indent="-342900">
              <a:spcAft>
                <a:spcPts val="600"/>
              </a:spcAft>
              <a:buClr>
                <a:srgbClr val="996600"/>
              </a:buClr>
              <a:buFont typeface="Wingdings" panose="05000000000000000000" pitchFamily="2" charset="2"/>
              <a:buChar char="v"/>
            </a:pPr>
            <a:endParaRPr lang="en-US" sz="2400" dirty="0">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753A975B-EFB8-465B-A6D1-631F4972ADF7}"/>
              </a:ext>
            </a:extLst>
          </p:cNvPr>
          <p:cNvSpPr txBox="1">
            <a:spLocks noChangeArrowheads="1"/>
          </p:cNvSpPr>
          <p:nvPr/>
        </p:nvSpPr>
        <p:spPr>
          <a:xfrm>
            <a:off x="838198" y="674558"/>
            <a:ext cx="9677401" cy="95937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solidFill>
                  <a:srgbClr val="BAA259"/>
                </a:solidFill>
                <a:latin typeface="Arial" panose="020B0604020202020204" pitchFamily="34" charset="0"/>
                <a:cs typeface="Arial" panose="020B0604020202020204" pitchFamily="34" charset="0"/>
              </a:rPr>
              <a:t>FIMA – CHAPTER 7 : MEDICAL AID FUNDS  </a:t>
            </a:r>
          </a:p>
          <a:p>
            <a:pPr algn="ctr"/>
            <a:r>
              <a:rPr lang="en-GB" sz="2800" b="1" dirty="0">
                <a:solidFill>
                  <a:srgbClr val="BAA259"/>
                </a:solidFill>
                <a:latin typeface="Arial" panose="020B0604020202020204" pitchFamily="34" charset="0"/>
                <a:cs typeface="Arial" panose="020B0604020202020204" pitchFamily="34" charset="0"/>
              </a:rPr>
              <a:t>(HIGHLIGHTS)</a:t>
            </a:r>
            <a:br>
              <a:rPr lang="en-GB" sz="2800" b="1" dirty="0">
                <a:solidFill>
                  <a:srgbClr val="BAA259"/>
                </a:solidFill>
                <a:latin typeface="Arial" panose="020B0604020202020204" pitchFamily="34" charset="0"/>
                <a:cs typeface="Arial" panose="020B0604020202020204" pitchFamily="34" charset="0"/>
              </a:rPr>
            </a:br>
            <a:br>
              <a:rPr lang="en-GB" sz="2800" b="1" dirty="0">
                <a:solidFill>
                  <a:srgbClr val="BAA259"/>
                </a:solidFill>
                <a:latin typeface="Arial" panose="020B0604020202020204" pitchFamily="34" charset="0"/>
                <a:cs typeface="Arial" panose="020B0604020202020204" pitchFamily="34" charset="0"/>
              </a:rPr>
            </a:br>
            <a:br>
              <a:rPr lang="en-GB" sz="2800" b="1" dirty="0">
                <a:solidFill>
                  <a:srgbClr val="BAA259"/>
                </a:solidFill>
                <a:latin typeface="Arial" panose="020B0604020202020204" pitchFamily="34" charset="0"/>
                <a:cs typeface="Arial" panose="020B0604020202020204" pitchFamily="34" charset="0"/>
              </a:rPr>
            </a:br>
            <a:br>
              <a:rPr lang="en-GB" sz="2800" dirty="0">
                <a:solidFill>
                  <a:srgbClr val="BAA259"/>
                </a:solidFill>
                <a:latin typeface="Arial" panose="020B0604020202020204" pitchFamily="34" charset="0"/>
                <a:cs typeface="Arial" panose="020B0604020202020204" pitchFamily="34" charset="0"/>
              </a:rPr>
            </a:br>
            <a:endParaRPr lang="en-US" sz="2800" dirty="0">
              <a:solidFill>
                <a:srgbClr val="BAA2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277191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02910A0-F218-4896-987D-E7FBB14C683D}" type="slidenum">
              <a:rPr lang="en-US" smtClean="0"/>
              <a:t>25</a:t>
            </a:fld>
            <a:endParaRPr lang="en-US"/>
          </a:p>
        </p:txBody>
      </p:sp>
      <p:sp>
        <p:nvSpPr>
          <p:cNvPr id="4" name="TextBox 3">
            <a:extLst>
              <a:ext uri="{FF2B5EF4-FFF2-40B4-BE49-F238E27FC236}">
                <a16:creationId xmlns:a16="http://schemas.microsoft.com/office/drawing/2014/main" id="{AF06BA70-62E0-4833-99AB-42B9390AC75B}"/>
              </a:ext>
            </a:extLst>
          </p:cNvPr>
          <p:cNvSpPr txBox="1"/>
          <p:nvPr/>
        </p:nvSpPr>
        <p:spPr>
          <a:xfrm>
            <a:off x="794545" y="2205011"/>
            <a:ext cx="9893508" cy="1400383"/>
          </a:xfrm>
          <a:prstGeom prst="rect">
            <a:avLst/>
          </a:prstGeom>
          <a:noFill/>
        </p:spPr>
        <p:txBody>
          <a:bodyPr wrap="square">
            <a:spAutoFit/>
          </a:bodyPr>
          <a:lstStyle/>
          <a:p>
            <a:pPr marL="800100" lvl="1" indent="-342900" algn="just">
              <a:spcAft>
                <a:spcPts val="600"/>
              </a:spcAft>
              <a:buClr>
                <a:srgbClr val="996600"/>
              </a:buClr>
              <a:buFont typeface="Wingdings" panose="05000000000000000000" pitchFamily="2" charset="2"/>
              <a:buChar char="v"/>
            </a:pPr>
            <a:r>
              <a:rPr lang="en-US" sz="2000" dirty="0">
                <a:latin typeface="Arial" panose="020B0604020202020204" pitchFamily="34" charset="0"/>
                <a:cs typeface="Arial" panose="020B0604020202020204" pitchFamily="34" charset="0"/>
              </a:rPr>
              <a:t>Fund and society administrators are now regarded as financial intermediaries, subject to supervision and regulation.</a:t>
            </a:r>
          </a:p>
          <a:p>
            <a:pPr marL="800100" lvl="1" indent="-342900" algn="just">
              <a:spcAft>
                <a:spcPts val="600"/>
              </a:spcAft>
              <a:buClr>
                <a:srgbClr val="996600"/>
              </a:buClr>
              <a:buFont typeface="Wingdings" panose="05000000000000000000" pitchFamily="2" charset="2"/>
              <a:buChar char="v"/>
            </a:pPr>
            <a:r>
              <a:rPr lang="en-US" sz="2000" dirty="0">
                <a:latin typeface="Arial" panose="020B0604020202020204" pitchFamily="34" charset="0"/>
                <a:cs typeface="Arial" panose="020B0604020202020204" pitchFamily="34" charset="0"/>
              </a:rPr>
              <a:t>The Chapter prescribes the administration services that can be provided by an administrator </a:t>
            </a:r>
          </a:p>
        </p:txBody>
      </p:sp>
      <p:sp>
        <p:nvSpPr>
          <p:cNvPr id="6" name="Rectangle 2">
            <a:extLst>
              <a:ext uri="{FF2B5EF4-FFF2-40B4-BE49-F238E27FC236}">
                <a16:creationId xmlns:a16="http://schemas.microsoft.com/office/drawing/2014/main" id="{DD59AC8D-8BD4-7E81-B224-D1DF7EE30053}"/>
              </a:ext>
            </a:extLst>
          </p:cNvPr>
          <p:cNvSpPr txBox="1">
            <a:spLocks noChangeArrowheads="1"/>
          </p:cNvSpPr>
          <p:nvPr/>
        </p:nvSpPr>
        <p:spPr>
          <a:xfrm>
            <a:off x="609600" y="916922"/>
            <a:ext cx="11800898" cy="85444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solidFill>
                  <a:srgbClr val="BAA259"/>
                </a:solidFill>
                <a:latin typeface="Arial" panose="020B0604020202020204" pitchFamily="34" charset="0"/>
                <a:cs typeface="Arial" panose="020B0604020202020204" pitchFamily="34" charset="0"/>
              </a:rPr>
              <a:t>FIMA– CHAPTER 8 : FUND AND SOCIETY ADMINISTRATORS   (HIGHLIGHTS)</a:t>
            </a:r>
            <a:br>
              <a:rPr lang="en-GB" sz="2800" b="1" dirty="0">
                <a:solidFill>
                  <a:srgbClr val="BAA259"/>
                </a:solidFill>
                <a:latin typeface="Arial" panose="020B0604020202020204" pitchFamily="34" charset="0"/>
                <a:cs typeface="Arial" panose="020B0604020202020204" pitchFamily="34" charset="0"/>
              </a:rPr>
            </a:br>
            <a:br>
              <a:rPr lang="en-GB" sz="2800" b="1" dirty="0">
                <a:solidFill>
                  <a:srgbClr val="BAA259"/>
                </a:solidFill>
                <a:latin typeface="Arial" panose="020B0604020202020204" pitchFamily="34" charset="0"/>
                <a:cs typeface="Arial" panose="020B0604020202020204" pitchFamily="34" charset="0"/>
              </a:rPr>
            </a:br>
            <a:br>
              <a:rPr lang="en-GB" sz="2800" b="1" dirty="0">
                <a:solidFill>
                  <a:srgbClr val="BAA259"/>
                </a:solidFill>
                <a:latin typeface="Arial" panose="020B0604020202020204" pitchFamily="34" charset="0"/>
                <a:cs typeface="Arial" panose="020B0604020202020204" pitchFamily="34" charset="0"/>
              </a:rPr>
            </a:br>
            <a:endParaRPr lang="en-GB" sz="2800" b="1" dirty="0">
              <a:solidFill>
                <a:srgbClr val="BAA259"/>
              </a:solidFill>
              <a:latin typeface="Arial" panose="020B0604020202020204" pitchFamily="34" charset="0"/>
              <a:cs typeface="Arial" panose="020B0604020202020204" pitchFamily="34" charset="0"/>
            </a:endParaRPr>
          </a:p>
          <a:p>
            <a:pPr algn="ctr"/>
            <a:endParaRPr lang="en-GB" sz="2800" b="1" dirty="0">
              <a:solidFill>
                <a:srgbClr val="BAA259"/>
              </a:solidFill>
              <a:latin typeface="Arial" panose="020B0604020202020204" pitchFamily="34" charset="0"/>
              <a:cs typeface="Arial" panose="020B0604020202020204" pitchFamily="34" charset="0"/>
            </a:endParaRPr>
          </a:p>
          <a:p>
            <a:pPr algn="ctr"/>
            <a:endParaRPr lang="en-GB" sz="2800" b="1" dirty="0">
              <a:solidFill>
                <a:srgbClr val="BAA259"/>
              </a:solidFill>
              <a:latin typeface="Arial" panose="020B0604020202020204" pitchFamily="34" charset="0"/>
              <a:cs typeface="Arial" panose="020B0604020202020204" pitchFamily="34" charset="0"/>
            </a:endParaRPr>
          </a:p>
          <a:p>
            <a:pPr algn="ctr"/>
            <a:endParaRPr lang="en-GB" sz="2800" b="1" dirty="0">
              <a:solidFill>
                <a:srgbClr val="BAA259"/>
              </a:solidFill>
              <a:latin typeface="Arial" panose="020B0604020202020204" pitchFamily="34" charset="0"/>
              <a:cs typeface="Arial" panose="020B0604020202020204" pitchFamily="34" charset="0"/>
            </a:endParaRPr>
          </a:p>
          <a:p>
            <a:pPr algn="ctr"/>
            <a:endParaRPr lang="en-GB" sz="2800" b="1" dirty="0">
              <a:solidFill>
                <a:srgbClr val="BAA259"/>
              </a:solidFill>
              <a:latin typeface="Arial" panose="020B0604020202020204" pitchFamily="34" charset="0"/>
              <a:cs typeface="Arial" panose="020B0604020202020204" pitchFamily="34" charset="0"/>
            </a:endParaRPr>
          </a:p>
          <a:p>
            <a:pPr algn="ctr"/>
            <a:br>
              <a:rPr lang="en-GB" sz="2800" dirty="0">
                <a:solidFill>
                  <a:srgbClr val="BAA259"/>
                </a:solidFill>
                <a:latin typeface="Arial" panose="020B0604020202020204" pitchFamily="34" charset="0"/>
                <a:cs typeface="Arial" panose="020B0604020202020204" pitchFamily="34" charset="0"/>
              </a:rPr>
            </a:br>
            <a:endParaRPr lang="en-GB" sz="2800" dirty="0">
              <a:solidFill>
                <a:srgbClr val="BAA259"/>
              </a:solidFill>
              <a:latin typeface="Arial" panose="020B0604020202020204" pitchFamily="34" charset="0"/>
              <a:cs typeface="Arial" panose="020B0604020202020204" pitchFamily="34" charset="0"/>
            </a:endParaRPr>
          </a:p>
          <a:p>
            <a:pPr algn="ctr"/>
            <a:r>
              <a:rPr lang="en-US" sz="2800" dirty="0">
                <a:solidFill>
                  <a:srgbClr val="BAA259"/>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7892096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776945" y="533841"/>
            <a:ext cx="7772400" cy="882905"/>
          </a:xfrm>
        </p:spPr>
        <p:txBody>
          <a:bodyPr>
            <a:normAutofit fontScale="90000"/>
          </a:bodyPr>
          <a:lstStyle/>
          <a:p>
            <a:pPr algn="ctr" eaLnBrk="1" hangingPunct="1"/>
            <a:r>
              <a:rPr lang="en-GB" sz="2800" b="1" dirty="0">
                <a:solidFill>
                  <a:srgbClr val="BAA259"/>
                </a:solidFill>
                <a:latin typeface="Arial" panose="020B0604020202020204" pitchFamily="34" charset="0"/>
                <a:cs typeface="Arial" panose="020B0604020202020204" pitchFamily="34" charset="0"/>
              </a:rPr>
              <a:t>FIMA – CHAPTER 10</a:t>
            </a:r>
            <a:br>
              <a:rPr lang="en-GB" sz="2800" b="1" dirty="0">
                <a:solidFill>
                  <a:srgbClr val="BAA259"/>
                </a:solidFill>
                <a:latin typeface="Arial" panose="020B0604020202020204" pitchFamily="34" charset="0"/>
                <a:cs typeface="Arial" panose="020B0604020202020204" pitchFamily="34" charset="0"/>
              </a:rPr>
            </a:br>
            <a:r>
              <a:rPr lang="en-GB" sz="2800" b="1" dirty="0">
                <a:solidFill>
                  <a:srgbClr val="BAA259"/>
                </a:solidFill>
                <a:latin typeface="Arial" panose="020B0604020202020204" pitchFamily="34" charset="0"/>
                <a:cs typeface="Arial" panose="020B0604020202020204" pitchFamily="34" charset="0"/>
              </a:rPr>
              <a:t>(HIGHLIGHTS)</a:t>
            </a:r>
            <a:br>
              <a:rPr lang="en-GB" sz="2800" dirty="0">
                <a:solidFill>
                  <a:srgbClr val="BAA259"/>
                </a:solidFill>
                <a:latin typeface="Arial" panose="020B0604020202020204" pitchFamily="34" charset="0"/>
                <a:cs typeface="Arial" panose="020B0604020202020204" pitchFamily="34" charset="0"/>
              </a:rPr>
            </a:br>
            <a:endParaRPr lang="en-US" sz="2800" dirty="0">
              <a:solidFill>
                <a:srgbClr val="BAA259"/>
              </a:solidFill>
              <a:latin typeface="Arial" panose="020B0604020202020204" pitchFamily="34" charset="0"/>
              <a:cs typeface="Arial" panose="020B0604020202020204" pitchFamily="34" charset="0"/>
            </a:endParaRPr>
          </a:p>
        </p:txBody>
      </p:sp>
      <p:sp>
        <p:nvSpPr>
          <p:cNvPr id="16" name="TextBox 15"/>
          <p:cNvSpPr txBox="1"/>
          <p:nvPr/>
        </p:nvSpPr>
        <p:spPr>
          <a:xfrm>
            <a:off x="9024958" y="6027004"/>
            <a:ext cx="500066" cy="830997"/>
          </a:xfrm>
          <a:prstGeom prst="rect">
            <a:avLst/>
          </a:prstGeom>
          <a:noFill/>
        </p:spPr>
        <p:txBody>
          <a:bodyPr wrap="square" rtlCol="0">
            <a:spAutoFit/>
          </a:bodyPr>
          <a:lstStyle/>
          <a:p>
            <a:r>
              <a:rPr lang="en-US" sz="4800" dirty="0">
                <a:latin typeface="Garamond" pitchFamily="18" charset="0"/>
              </a:rPr>
              <a:t> </a:t>
            </a:r>
          </a:p>
        </p:txBody>
      </p:sp>
      <p:sp>
        <p:nvSpPr>
          <p:cNvPr id="14" name="Rectangle 2"/>
          <p:cNvSpPr txBox="1">
            <a:spLocks noChangeArrowheads="1"/>
          </p:cNvSpPr>
          <p:nvPr/>
        </p:nvSpPr>
        <p:spPr bwMode="auto">
          <a:xfrm>
            <a:off x="2238348" y="1571612"/>
            <a:ext cx="8072494" cy="42148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just" fontAlgn="base">
              <a:lnSpc>
                <a:spcPct val="125000"/>
              </a:lnSpc>
              <a:spcBef>
                <a:spcPct val="0"/>
              </a:spcBef>
              <a:spcAft>
                <a:spcPct val="0"/>
              </a:spcAft>
              <a:defRPr/>
            </a:pPr>
            <a:endParaRPr lang="en-US" kern="0" dirty="0">
              <a:latin typeface="Garamond" pitchFamily="18" charset="0"/>
              <a:ea typeface="+mj-ea"/>
              <a:cs typeface="+mj-cs"/>
            </a:endParaRPr>
          </a:p>
        </p:txBody>
      </p:sp>
      <p:sp>
        <p:nvSpPr>
          <p:cNvPr id="17" name="TextBox 16"/>
          <p:cNvSpPr txBox="1"/>
          <p:nvPr/>
        </p:nvSpPr>
        <p:spPr>
          <a:xfrm>
            <a:off x="1135519" y="1416746"/>
            <a:ext cx="8776755" cy="5955476"/>
          </a:xfrm>
          <a:prstGeom prst="rect">
            <a:avLst/>
          </a:prstGeom>
          <a:noFill/>
        </p:spPr>
        <p:txBody>
          <a:bodyPr wrap="square" rtlCol="0">
            <a:spAutoFit/>
          </a:bodyPr>
          <a:lstStyle/>
          <a:p>
            <a:pPr marL="122238" indent="-122238">
              <a:spcAft>
                <a:spcPts val="600"/>
              </a:spcAft>
            </a:pPr>
            <a:endParaRPr lang="en-US" sz="1400" dirty="0">
              <a:latin typeface="Garamond" pitchFamily="18" charset="0"/>
              <a:cs typeface="Times New Roman" pitchFamily="18" charset="0"/>
            </a:endParaRPr>
          </a:p>
          <a:p>
            <a:pPr marL="342900" indent="-342900">
              <a:spcAft>
                <a:spcPts val="600"/>
              </a:spcAft>
              <a:buClr>
                <a:srgbClr val="BAA259"/>
              </a:buClr>
              <a:buFont typeface="Wingdings" panose="05000000000000000000" pitchFamily="2" charset="2"/>
              <a:buChar char="v"/>
            </a:pPr>
            <a:r>
              <a:rPr lang="en-US" sz="2000" dirty="0">
                <a:latin typeface="Arial" panose="020B0604020202020204" pitchFamily="34" charset="0"/>
                <a:cs typeface="Arial" panose="020B0604020202020204" pitchFamily="34" charset="0"/>
              </a:rPr>
              <a:t>General provisions under Chapter 10 provides for incidences across all financial institutions such as:</a:t>
            </a:r>
          </a:p>
          <a:p>
            <a:pPr marL="285750" indent="-285750">
              <a:spcAft>
                <a:spcPts val="600"/>
              </a:spcAft>
              <a:buClr>
                <a:srgbClr val="BAA259"/>
              </a:buClr>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a:p>
            <a:pPr marL="742950" lvl="1" indent="-285750">
              <a:lnSpc>
                <a:spcPct val="150000"/>
              </a:lnSpc>
              <a:spcAft>
                <a:spcPts val="1200"/>
              </a:spcAft>
              <a:buClr>
                <a:srgbClr val="996600"/>
              </a:buClr>
              <a:buFont typeface="Wingdings" panose="05000000000000000000" pitchFamily="2" charset="2"/>
              <a:buChar char="§"/>
            </a:pPr>
            <a:r>
              <a:rPr lang="en-US" sz="2000" dirty="0">
                <a:latin typeface="Arial" panose="020B0604020202020204" pitchFamily="34" charset="0"/>
                <a:cs typeface="Arial" panose="020B0604020202020204" pitchFamily="34" charset="0"/>
              </a:rPr>
              <a:t>Registration which requires key persons to be fit and proper;</a:t>
            </a:r>
          </a:p>
          <a:p>
            <a:pPr marL="742950" lvl="1" indent="-285750">
              <a:lnSpc>
                <a:spcPct val="150000"/>
              </a:lnSpc>
              <a:spcAft>
                <a:spcPts val="1200"/>
              </a:spcAft>
              <a:buClr>
                <a:srgbClr val="996600"/>
              </a:buClr>
              <a:buFont typeface="Wingdings" panose="05000000000000000000" pitchFamily="2" charset="2"/>
              <a:buChar char="§"/>
            </a:pPr>
            <a:r>
              <a:rPr lang="en-US" sz="2000" dirty="0">
                <a:latin typeface="Arial" panose="020B0604020202020204" pitchFamily="34" charset="0"/>
                <a:cs typeface="Arial" panose="020B0604020202020204" pitchFamily="34" charset="0"/>
              </a:rPr>
              <a:t>Prohibits operation of unregistered entities;</a:t>
            </a:r>
          </a:p>
          <a:p>
            <a:pPr marL="742950" lvl="1" indent="-285750">
              <a:lnSpc>
                <a:spcPct val="150000"/>
              </a:lnSpc>
              <a:spcAft>
                <a:spcPts val="1200"/>
              </a:spcAft>
              <a:buClr>
                <a:srgbClr val="996600"/>
              </a:buClr>
              <a:buFont typeface="Wingdings" panose="05000000000000000000" pitchFamily="2" charset="2"/>
              <a:buChar char="§"/>
            </a:pPr>
            <a:r>
              <a:rPr lang="en-US" sz="2000" dirty="0">
                <a:latin typeface="Arial" panose="020B0604020202020204" pitchFamily="34" charset="0"/>
                <a:cs typeface="Arial" panose="020B0604020202020204" pitchFamily="34" charset="0"/>
              </a:rPr>
              <a:t>Powers to impose conditions for registration; and</a:t>
            </a:r>
          </a:p>
          <a:p>
            <a:pPr marL="742950" lvl="1" indent="-285750">
              <a:lnSpc>
                <a:spcPct val="150000"/>
              </a:lnSpc>
              <a:spcAft>
                <a:spcPts val="1200"/>
              </a:spcAft>
              <a:buClr>
                <a:srgbClr val="996600"/>
              </a:buClr>
              <a:buFont typeface="Wingdings" panose="05000000000000000000" pitchFamily="2" charset="2"/>
              <a:buChar char="§"/>
            </a:pPr>
            <a:r>
              <a:rPr lang="en-US" sz="2000" dirty="0">
                <a:latin typeface="Arial" panose="020B0604020202020204" pitchFamily="34" charset="0"/>
                <a:cs typeface="Arial" panose="020B0604020202020204" pitchFamily="34" charset="0"/>
              </a:rPr>
              <a:t>Financial institutions to maintain principal office and principal officer.</a:t>
            </a:r>
          </a:p>
          <a:p>
            <a:pPr marL="742950" lvl="1" indent="-285750">
              <a:lnSpc>
                <a:spcPct val="150000"/>
              </a:lnSpc>
              <a:spcAft>
                <a:spcPts val="1200"/>
              </a:spcAft>
              <a:buClr>
                <a:srgbClr val="996600"/>
              </a:buClr>
              <a:buFont typeface="Wingdings" panose="05000000000000000000" pitchFamily="2" charset="2"/>
              <a:buChar char="§"/>
            </a:pPr>
            <a:r>
              <a:rPr lang="en-US" sz="2000" dirty="0">
                <a:latin typeface="Arial" panose="020B0604020202020204" pitchFamily="34" charset="0"/>
                <a:cs typeface="Arial" panose="020B0604020202020204" pitchFamily="34" charset="0"/>
              </a:rPr>
              <a:t>NAMFISA to carry out on-site inspections;</a:t>
            </a:r>
          </a:p>
          <a:p>
            <a:pPr marL="742950" lvl="1" indent="-285750">
              <a:lnSpc>
                <a:spcPct val="150000"/>
              </a:lnSpc>
              <a:spcAft>
                <a:spcPts val="1200"/>
              </a:spcAft>
              <a:buClr>
                <a:srgbClr val="996600"/>
              </a:buClr>
              <a:buFont typeface="Wingdings" panose="05000000000000000000" pitchFamily="2" charset="2"/>
              <a:buChar char="§"/>
            </a:pPr>
            <a:r>
              <a:rPr lang="en-US" sz="2000" dirty="0">
                <a:latin typeface="Arial" panose="020B0604020202020204" pitchFamily="34" charset="0"/>
                <a:cs typeface="Arial" panose="020B0604020202020204" pitchFamily="34" charset="0"/>
              </a:rPr>
              <a:t>NAMFISA’s powers in respect of market conduct;</a:t>
            </a:r>
          </a:p>
          <a:p>
            <a:pPr lvl="1">
              <a:lnSpc>
                <a:spcPct val="150000"/>
              </a:lnSpc>
              <a:spcAft>
                <a:spcPts val="1200"/>
              </a:spcAft>
              <a:buClr>
                <a:srgbClr val="996600"/>
              </a:buClr>
            </a:pPr>
            <a:endParaRPr lang="en-US" sz="2000" dirty="0">
              <a:latin typeface="Arial" panose="020B0604020202020204" pitchFamily="34" charset="0"/>
              <a:cs typeface="Arial" panose="020B0604020202020204" pitchFamily="34" charset="0"/>
            </a:endParaRPr>
          </a:p>
          <a:p>
            <a:pPr marL="122238" indent="-122238">
              <a:spcAft>
                <a:spcPts val="600"/>
              </a:spcAft>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4582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049379" y="453258"/>
            <a:ext cx="7772400" cy="1021588"/>
          </a:xfrm>
        </p:spPr>
        <p:txBody>
          <a:bodyPr>
            <a:noAutofit/>
          </a:bodyPr>
          <a:lstStyle/>
          <a:p>
            <a:pPr algn="ctr" eaLnBrk="1" hangingPunct="1"/>
            <a:r>
              <a:rPr lang="en-GB" sz="2800" b="1" dirty="0">
                <a:solidFill>
                  <a:srgbClr val="BAA259"/>
                </a:solidFill>
                <a:latin typeface="Arial" panose="020B0604020202020204" pitchFamily="34" charset="0"/>
                <a:cs typeface="Arial" panose="020B0604020202020204" pitchFamily="34" charset="0"/>
              </a:rPr>
              <a:t>FIMA – CHAPTER 10 </a:t>
            </a:r>
            <a:br>
              <a:rPr lang="en-GB" sz="2800" b="1" dirty="0">
                <a:solidFill>
                  <a:srgbClr val="BAA259"/>
                </a:solidFill>
                <a:latin typeface="Arial" panose="020B0604020202020204" pitchFamily="34" charset="0"/>
                <a:cs typeface="Arial" panose="020B0604020202020204" pitchFamily="34" charset="0"/>
              </a:rPr>
            </a:br>
            <a:r>
              <a:rPr lang="en-GB" sz="2800" b="1" dirty="0">
                <a:solidFill>
                  <a:srgbClr val="BAA259"/>
                </a:solidFill>
                <a:latin typeface="Arial" panose="020B0604020202020204" pitchFamily="34" charset="0"/>
                <a:cs typeface="Arial" panose="020B0604020202020204" pitchFamily="34" charset="0"/>
              </a:rPr>
              <a:t>HIGHLIGHTS (CONT.)</a:t>
            </a:r>
            <a:br>
              <a:rPr lang="en-GB" sz="2800" dirty="0">
                <a:solidFill>
                  <a:srgbClr val="BAA259"/>
                </a:solidFill>
                <a:latin typeface="Arial" panose="020B0604020202020204" pitchFamily="34" charset="0"/>
                <a:cs typeface="Arial" panose="020B0604020202020204" pitchFamily="34" charset="0"/>
              </a:rPr>
            </a:br>
            <a:endParaRPr lang="en-US" sz="2800" dirty="0">
              <a:solidFill>
                <a:srgbClr val="BAA259"/>
              </a:solidFill>
              <a:latin typeface="Arial" panose="020B0604020202020204" pitchFamily="34" charset="0"/>
              <a:cs typeface="Arial" panose="020B0604020202020204" pitchFamily="34" charset="0"/>
            </a:endParaRPr>
          </a:p>
        </p:txBody>
      </p:sp>
      <p:sp>
        <p:nvSpPr>
          <p:cNvPr id="16" name="TextBox 15"/>
          <p:cNvSpPr txBox="1"/>
          <p:nvPr/>
        </p:nvSpPr>
        <p:spPr>
          <a:xfrm>
            <a:off x="9024958" y="6027004"/>
            <a:ext cx="500066" cy="830997"/>
          </a:xfrm>
          <a:prstGeom prst="rect">
            <a:avLst/>
          </a:prstGeom>
          <a:noFill/>
        </p:spPr>
        <p:txBody>
          <a:bodyPr wrap="square" rtlCol="0">
            <a:spAutoFit/>
          </a:bodyPr>
          <a:lstStyle/>
          <a:p>
            <a:r>
              <a:rPr lang="en-US" sz="4800" dirty="0">
                <a:latin typeface="Garamond" pitchFamily="18" charset="0"/>
              </a:rPr>
              <a:t> </a:t>
            </a:r>
          </a:p>
        </p:txBody>
      </p:sp>
      <p:sp>
        <p:nvSpPr>
          <p:cNvPr id="14" name="Rectangle 2"/>
          <p:cNvSpPr txBox="1">
            <a:spLocks noChangeArrowheads="1"/>
          </p:cNvSpPr>
          <p:nvPr/>
        </p:nvSpPr>
        <p:spPr bwMode="auto">
          <a:xfrm>
            <a:off x="2238348" y="1571612"/>
            <a:ext cx="8072494" cy="42148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just" fontAlgn="base">
              <a:lnSpc>
                <a:spcPct val="125000"/>
              </a:lnSpc>
              <a:spcBef>
                <a:spcPct val="0"/>
              </a:spcBef>
              <a:spcAft>
                <a:spcPct val="0"/>
              </a:spcAft>
              <a:defRPr/>
            </a:pPr>
            <a:endParaRPr lang="en-US" kern="0" dirty="0">
              <a:latin typeface="Garamond" pitchFamily="18" charset="0"/>
              <a:ea typeface="+mj-ea"/>
              <a:cs typeface="+mj-cs"/>
            </a:endParaRPr>
          </a:p>
        </p:txBody>
      </p:sp>
      <p:sp>
        <p:nvSpPr>
          <p:cNvPr id="17" name="TextBox 16"/>
          <p:cNvSpPr txBox="1"/>
          <p:nvPr/>
        </p:nvSpPr>
        <p:spPr>
          <a:xfrm>
            <a:off x="1252567" y="1040987"/>
            <a:ext cx="9058275" cy="7478970"/>
          </a:xfrm>
          <a:prstGeom prst="rect">
            <a:avLst/>
          </a:prstGeom>
          <a:noFill/>
        </p:spPr>
        <p:txBody>
          <a:bodyPr wrap="square" rtlCol="0">
            <a:spAutoFit/>
          </a:bodyPr>
          <a:lstStyle/>
          <a:p>
            <a:pPr marL="122238" indent="-122238">
              <a:lnSpc>
                <a:spcPct val="150000"/>
              </a:lnSpc>
              <a:spcAft>
                <a:spcPts val="600"/>
              </a:spcAft>
            </a:pPr>
            <a:endParaRPr lang="en-US" sz="1200" dirty="0">
              <a:latin typeface="Garamond" pitchFamily="18" charset="0"/>
              <a:cs typeface="Times New Roman" pitchFamily="18" charset="0"/>
            </a:endParaRPr>
          </a:p>
          <a:p>
            <a:pPr marL="742950" lvl="1" indent="-285750">
              <a:lnSpc>
                <a:spcPct val="150000"/>
              </a:lnSpc>
              <a:spcAft>
                <a:spcPts val="1200"/>
              </a:spcAft>
              <a:buClr>
                <a:srgbClr val="996600"/>
              </a:buClr>
              <a:buFont typeface="Wingdings" panose="05000000000000000000" pitchFamily="2" charset="2"/>
              <a:buChar char="v"/>
            </a:pPr>
            <a:r>
              <a:rPr lang="en-US" dirty="0">
                <a:latin typeface="Arial" panose="020B0604020202020204" pitchFamily="34" charset="0"/>
                <a:cs typeface="Arial" panose="020B0604020202020204" pitchFamily="34" charset="0"/>
              </a:rPr>
              <a:t>NAMFISA’s powers to issue Standards, Directives and Guidelines;</a:t>
            </a:r>
          </a:p>
          <a:p>
            <a:pPr marL="742950" lvl="1" indent="-285750">
              <a:lnSpc>
                <a:spcPct val="150000"/>
              </a:lnSpc>
              <a:spcAft>
                <a:spcPts val="1200"/>
              </a:spcAft>
              <a:buClr>
                <a:srgbClr val="996600"/>
              </a:buClr>
              <a:buFont typeface="Wingdings" panose="05000000000000000000" pitchFamily="2" charset="2"/>
              <a:buChar char="v"/>
            </a:pPr>
            <a:r>
              <a:rPr lang="en-US" dirty="0">
                <a:latin typeface="Arial" panose="020B0604020202020204" pitchFamily="34" charset="0"/>
                <a:cs typeface="Arial" panose="020B0604020202020204" pitchFamily="34" charset="0"/>
              </a:rPr>
              <a:t>Winding up, mergers  and transfers of financial institutions; </a:t>
            </a:r>
          </a:p>
          <a:p>
            <a:pPr marL="742950" lvl="1" indent="-285750">
              <a:lnSpc>
                <a:spcPct val="150000"/>
              </a:lnSpc>
              <a:spcAft>
                <a:spcPts val="1200"/>
              </a:spcAft>
              <a:buClr>
                <a:srgbClr val="996600"/>
              </a:buClr>
              <a:buFont typeface="Wingdings" panose="05000000000000000000" pitchFamily="2" charset="2"/>
              <a:buChar char="v"/>
            </a:pPr>
            <a:r>
              <a:rPr lang="en-US" dirty="0">
                <a:latin typeface="Arial" panose="020B0604020202020204" pitchFamily="34" charset="0"/>
                <a:cs typeface="Arial" panose="020B0604020202020204" pitchFamily="34" charset="0"/>
              </a:rPr>
              <a:t>Creation of Financial Services Compensation Scheme; and</a:t>
            </a:r>
          </a:p>
          <a:p>
            <a:pPr marL="742950" lvl="1" indent="-285750">
              <a:lnSpc>
                <a:spcPct val="150000"/>
              </a:lnSpc>
              <a:spcAft>
                <a:spcPts val="1200"/>
              </a:spcAft>
              <a:buClr>
                <a:srgbClr val="996600"/>
              </a:buClr>
              <a:buFont typeface="Wingdings" panose="05000000000000000000" pitchFamily="2" charset="2"/>
              <a:buChar char="v"/>
            </a:pPr>
            <a:r>
              <a:rPr lang="en-US" dirty="0">
                <a:latin typeface="Arial" panose="020B0604020202020204" pitchFamily="34" charset="0"/>
                <a:cs typeface="Arial" panose="020B0604020202020204" pitchFamily="34" charset="0"/>
              </a:rPr>
              <a:t>Transitional provisions;</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marL="285750" indent="-285750">
              <a:lnSpc>
                <a:spcPct val="150000"/>
              </a:lnSpc>
              <a:spcAft>
                <a:spcPts val="1200"/>
              </a:spcAft>
              <a:buClr>
                <a:srgbClr val="996600"/>
              </a:buClr>
              <a:buFont typeface="Wingdings" panose="05000000000000000000" pitchFamily="2" charset="2"/>
              <a:buChar char="v"/>
            </a:pPr>
            <a:r>
              <a:rPr lang="en-CA" dirty="0">
                <a:latin typeface="Arial" panose="020B0604020202020204" pitchFamily="34" charset="0"/>
                <a:cs typeface="Arial" panose="020B0604020202020204" pitchFamily="34" charset="0"/>
              </a:rPr>
              <a:t>General Sections of the Act also provides NAMFISA with broad powers to require compliance:</a:t>
            </a:r>
          </a:p>
          <a:p>
            <a:pPr marL="742950" lvl="1" indent="-285750">
              <a:lnSpc>
                <a:spcPct val="150000"/>
              </a:lnSpc>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Impose administrative penalties for non-compliance;</a:t>
            </a:r>
          </a:p>
          <a:p>
            <a:pPr marL="742950" lvl="1" indent="-285750">
              <a:lnSpc>
                <a:spcPct val="150000"/>
              </a:lnSpc>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Power to cancel registration;  and</a:t>
            </a:r>
          </a:p>
          <a:p>
            <a:pPr marL="742950" lvl="1" indent="-285750">
              <a:lnSpc>
                <a:spcPct val="150000"/>
              </a:lnSpc>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Winding-up of financial institutions and appointment of statutory managers</a:t>
            </a:r>
            <a:r>
              <a:rPr lang="en-US" sz="2000" dirty="0">
                <a:latin typeface="Garamond" pitchFamily="18" charset="0"/>
                <a:cs typeface="Times New Roman" pitchFamily="18" charset="0"/>
              </a:rPr>
              <a:t>.</a:t>
            </a:r>
          </a:p>
          <a:p>
            <a:pPr marL="742950" lvl="1" indent="-285750">
              <a:lnSpc>
                <a:spcPct val="150000"/>
              </a:lnSpc>
              <a:spcAft>
                <a:spcPts val="1200"/>
              </a:spcAft>
              <a:buClr>
                <a:srgbClr val="996600"/>
              </a:buClr>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lvl="1">
              <a:spcAft>
                <a:spcPts val="1200"/>
              </a:spcAft>
              <a:buClr>
                <a:srgbClr val="996600"/>
              </a:buClr>
            </a:pPr>
            <a:endParaRPr lang="en-US" dirty="0">
              <a:latin typeface="Arial" panose="020B0604020202020204" pitchFamily="34" charset="0"/>
              <a:cs typeface="Arial" panose="020B0604020202020204" pitchFamily="34" charset="0"/>
            </a:endParaRPr>
          </a:p>
          <a:p>
            <a:pPr lvl="1">
              <a:spcAft>
                <a:spcPts val="1200"/>
              </a:spcAft>
              <a:buClr>
                <a:srgbClr val="996600"/>
              </a:buClr>
            </a:pPr>
            <a:endParaRPr lang="en-US" dirty="0">
              <a:latin typeface="Arial" panose="020B0604020202020204" pitchFamily="34" charset="0"/>
              <a:cs typeface="Arial" panose="020B0604020202020204" pitchFamily="34" charset="0"/>
            </a:endParaRPr>
          </a:p>
          <a:p>
            <a:pPr marL="122238" indent="-122238">
              <a:spcAft>
                <a:spcPts val="600"/>
              </a:spcAft>
            </a:pP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68033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881159" y="188640"/>
            <a:ext cx="9501216" cy="1584176"/>
          </a:xfrm>
        </p:spPr>
        <p:txBody>
          <a:bodyPr>
            <a:normAutofit/>
          </a:bodyPr>
          <a:lstStyle/>
          <a:p>
            <a:pPr algn="l" eaLnBrk="1" hangingPunct="1"/>
            <a:r>
              <a:rPr lang="en-GB" sz="2800" b="1" dirty="0">
                <a:solidFill>
                  <a:srgbClr val="BAA259"/>
                </a:solidFill>
                <a:latin typeface="Arial" panose="020B0604020202020204" pitchFamily="34" charset="0"/>
                <a:cs typeface="Arial" panose="020B0604020202020204" pitchFamily="34" charset="0"/>
              </a:rPr>
              <a:t>FIMA - GOVERNANCE AND RISK MANAGEMENT</a:t>
            </a:r>
            <a:br>
              <a:rPr lang="en-GB" sz="2800" dirty="0">
                <a:solidFill>
                  <a:srgbClr val="BAA259"/>
                </a:solidFill>
              </a:rPr>
            </a:br>
            <a:endParaRPr lang="en-US" sz="2800" dirty="0">
              <a:solidFill>
                <a:srgbClr val="BAA259"/>
              </a:solidFill>
              <a:latin typeface="Garamond" pitchFamily="18" charset="0"/>
            </a:endParaRPr>
          </a:p>
        </p:txBody>
      </p:sp>
      <p:sp>
        <p:nvSpPr>
          <p:cNvPr id="16" name="TextBox 15"/>
          <p:cNvSpPr txBox="1"/>
          <p:nvPr/>
        </p:nvSpPr>
        <p:spPr>
          <a:xfrm>
            <a:off x="9024958" y="6027004"/>
            <a:ext cx="500066" cy="830997"/>
          </a:xfrm>
          <a:prstGeom prst="rect">
            <a:avLst/>
          </a:prstGeom>
          <a:noFill/>
        </p:spPr>
        <p:txBody>
          <a:bodyPr wrap="square" rtlCol="0">
            <a:spAutoFit/>
          </a:bodyPr>
          <a:lstStyle/>
          <a:p>
            <a:r>
              <a:rPr lang="en-US" sz="4800" dirty="0">
                <a:latin typeface="Garamond" pitchFamily="18" charset="0"/>
              </a:rPr>
              <a:t> </a:t>
            </a:r>
          </a:p>
        </p:txBody>
      </p:sp>
      <p:sp>
        <p:nvSpPr>
          <p:cNvPr id="14" name="Rectangle 2"/>
          <p:cNvSpPr txBox="1">
            <a:spLocks noChangeArrowheads="1"/>
          </p:cNvSpPr>
          <p:nvPr/>
        </p:nvSpPr>
        <p:spPr bwMode="auto">
          <a:xfrm>
            <a:off x="2238348" y="1571612"/>
            <a:ext cx="8072494" cy="42148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just" fontAlgn="base">
              <a:lnSpc>
                <a:spcPct val="125000"/>
              </a:lnSpc>
              <a:spcBef>
                <a:spcPct val="0"/>
              </a:spcBef>
              <a:spcAft>
                <a:spcPct val="0"/>
              </a:spcAft>
              <a:defRPr/>
            </a:pPr>
            <a:endParaRPr lang="en-US" kern="0" dirty="0">
              <a:latin typeface="Garamond" pitchFamily="18" charset="0"/>
              <a:ea typeface="+mj-ea"/>
              <a:cs typeface="+mj-cs"/>
            </a:endParaRPr>
          </a:p>
        </p:txBody>
      </p:sp>
      <p:sp>
        <p:nvSpPr>
          <p:cNvPr id="17" name="TextBox 16"/>
          <p:cNvSpPr txBox="1"/>
          <p:nvPr/>
        </p:nvSpPr>
        <p:spPr>
          <a:xfrm>
            <a:off x="545432" y="1133358"/>
            <a:ext cx="9871048" cy="6063198"/>
          </a:xfrm>
          <a:prstGeom prst="rect">
            <a:avLst/>
          </a:prstGeom>
          <a:noFill/>
        </p:spPr>
        <p:txBody>
          <a:bodyPr wrap="square" rtlCol="0">
            <a:spAutoFit/>
          </a:bodyPr>
          <a:lstStyle/>
          <a:p>
            <a:pPr marL="122238" indent="-122238">
              <a:spcAft>
                <a:spcPts val="600"/>
              </a:spcAft>
            </a:pPr>
            <a:r>
              <a:rPr lang="en-US" sz="2000" dirty="0">
                <a:latin typeface="Garamond" pitchFamily="18" charset="0"/>
                <a:cs typeface="Times New Roman" pitchFamily="18" charset="0"/>
              </a:rPr>
              <a:t> </a:t>
            </a:r>
          </a:p>
          <a:p>
            <a:pPr marL="285750" indent="-285750">
              <a:spcAft>
                <a:spcPts val="600"/>
              </a:spcAft>
              <a:buClr>
                <a:srgbClr val="BAA259"/>
              </a:buClr>
              <a:buFont typeface="Wingdings" panose="05000000000000000000" pitchFamily="2" charset="2"/>
              <a:buChar char="Ø"/>
            </a:pPr>
            <a:r>
              <a:rPr lang="en-US" dirty="0">
                <a:latin typeface="Arial" panose="020B0604020202020204" pitchFamily="34" charset="0"/>
                <a:cs typeface="Arial" panose="020B0604020202020204" pitchFamily="34" charset="0"/>
              </a:rPr>
              <a:t>Main governance and risk management provisions include:</a:t>
            </a:r>
          </a:p>
          <a:p>
            <a:pPr marL="122238" indent="-122238">
              <a:spcAft>
                <a:spcPts val="600"/>
              </a:spcAft>
            </a:pPr>
            <a:endParaRPr lang="en-US" dirty="0">
              <a:latin typeface="Arial" panose="020B0604020202020204" pitchFamily="34" charset="0"/>
              <a:cs typeface="Arial" panose="020B0604020202020204" pitchFamily="34" charset="0"/>
            </a:endParaRPr>
          </a:p>
          <a:p>
            <a:pPr marL="742950" lvl="1" indent="-285750" algn="just">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Composition and duties of Boards of financial institutions;</a:t>
            </a:r>
          </a:p>
          <a:p>
            <a:pPr marL="742950" lvl="1" indent="-285750" algn="just">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One third of the Board must be independent;</a:t>
            </a:r>
          </a:p>
          <a:p>
            <a:pPr marL="742950" lvl="1" indent="-285750" algn="just">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Board members and key persons to be fit and proper;</a:t>
            </a:r>
          </a:p>
          <a:p>
            <a:pPr marL="742950" lvl="1" indent="-285750" algn="just">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Board to comply with code of conduct, act prudently and avoid conflicts of interest;</a:t>
            </a:r>
          </a:p>
          <a:p>
            <a:pPr marL="742950" lvl="1" indent="-285750" algn="just">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Board mandated to perform specific functions and manage risks;</a:t>
            </a:r>
          </a:p>
          <a:p>
            <a:pPr marL="742950" lvl="1" indent="-285750" algn="just">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Principal officers are required to be a part of the Board </a:t>
            </a:r>
          </a:p>
          <a:p>
            <a:pPr marL="742950" lvl="1" indent="-285750" algn="just">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NAMFISA may direct replacement of key persons or board members; and</a:t>
            </a:r>
          </a:p>
          <a:p>
            <a:pPr marL="742950" lvl="1" indent="-285750" algn="just">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Board members to comply with “duty of care” provisions, requiring that they take account of interests of stakeholders, act honestly and in good faith.</a:t>
            </a:r>
          </a:p>
          <a:p>
            <a:pPr marL="122238" indent="-122238">
              <a:spcAft>
                <a:spcPts val="600"/>
              </a:spcAft>
            </a:pPr>
            <a:endParaRPr lang="en-US" sz="2000" dirty="0">
              <a:latin typeface="Garamond" pitchFamily="18" charset="0"/>
              <a:cs typeface="Times New Roman" pitchFamily="18" charset="0"/>
            </a:endParaRPr>
          </a:p>
          <a:p>
            <a:pPr marL="285750" indent="-285750">
              <a:spcAft>
                <a:spcPts val="1200"/>
              </a:spcAft>
              <a:buClr>
                <a:srgbClr val="996600"/>
              </a:buClr>
              <a:buFont typeface="Wingdings" panose="05000000000000000000" pitchFamily="2" charset="2"/>
              <a:buChar char="q"/>
            </a:pPr>
            <a:endParaRPr lang="en-US" sz="2000" dirty="0">
              <a:latin typeface="Garamond" pitchFamily="18" charset="0"/>
              <a:cs typeface="Times New Roman" pitchFamily="18" charset="0"/>
            </a:endParaRPr>
          </a:p>
          <a:p>
            <a:pPr lvl="1">
              <a:spcAft>
                <a:spcPts val="600"/>
              </a:spcAft>
            </a:pPr>
            <a:endParaRPr lang="en-US" sz="2000" dirty="0">
              <a:latin typeface="Garamond" pitchFamily="18" charset="0"/>
              <a:cs typeface="Times New Roman" pitchFamily="18" charset="0"/>
            </a:endParaRPr>
          </a:p>
        </p:txBody>
      </p:sp>
    </p:spTree>
    <p:extLst>
      <p:ext uri="{BB962C8B-B14F-4D97-AF65-F5344CB8AC3E}">
        <p14:creationId xmlns:p14="http://schemas.microsoft.com/office/powerpoint/2010/main" val="672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406053" y="188640"/>
            <a:ext cx="9379893" cy="1584176"/>
          </a:xfrm>
        </p:spPr>
        <p:txBody>
          <a:bodyPr>
            <a:normAutofit/>
          </a:bodyPr>
          <a:lstStyle/>
          <a:p>
            <a:pPr algn="l" eaLnBrk="1" hangingPunct="1"/>
            <a:r>
              <a:rPr lang="en-GB" sz="2800" b="1" dirty="0">
                <a:solidFill>
                  <a:srgbClr val="BAA259"/>
                </a:solidFill>
                <a:latin typeface="Arial" panose="020B0604020202020204" pitchFamily="34" charset="0"/>
                <a:cs typeface="Arial" panose="020B0604020202020204" pitchFamily="34" charset="0"/>
              </a:rPr>
              <a:t>FIMA - GOVERNANCE AND RISK MANAGEMENT</a:t>
            </a:r>
            <a:br>
              <a:rPr lang="en-GB" sz="2800" dirty="0">
                <a:solidFill>
                  <a:srgbClr val="BAA259"/>
                </a:solidFill>
                <a:latin typeface="Arial" panose="020B0604020202020204" pitchFamily="34" charset="0"/>
                <a:cs typeface="Arial" panose="020B0604020202020204" pitchFamily="34" charset="0"/>
              </a:rPr>
            </a:br>
            <a:endParaRPr lang="en-US" sz="2800" dirty="0">
              <a:solidFill>
                <a:srgbClr val="BAA259"/>
              </a:solidFill>
              <a:latin typeface="Arial" panose="020B0604020202020204" pitchFamily="34" charset="0"/>
              <a:cs typeface="Arial" panose="020B0604020202020204" pitchFamily="34" charset="0"/>
            </a:endParaRPr>
          </a:p>
        </p:txBody>
      </p:sp>
      <p:sp>
        <p:nvSpPr>
          <p:cNvPr id="14" name="Rectangle 2"/>
          <p:cNvSpPr txBox="1">
            <a:spLocks noChangeArrowheads="1"/>
          </p:cNvSpPr>
          <p:nvPr/>
        </p:nvSpPr>
        <p:spPr bwMode="auto">
          <a:xfrm>
            <a:off x="2238348" y="1571612"/>
            <a:ext cx="8072494" cy="42148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just" fontAlgn="base">
              <a:lnSpc>
                <a:spcPct val="125000"/>
              </a:lnSpc>
              <a:spcBef>
                <a:spcPct val="0"/>
              </a:spcBef>
              <a:spcAft>
                <a:spcPct val="0"/>
              </a:spcAft>
              <a:defRPr/>
            </a:pPr>
            <a:endParaRPr lang="en-US" kern="0" dirty="0">
              <a:latin typeface="Garamond" pitchFamily="18" charset="0"/>
              <a:ea typeface="+mj-ea"/>
              <a:cs typeface="+mj-cs"/>
            </a:endParaRPr>
          </a:p>
        </p:txBody>
      </p:sp>
      <p:sp>
        <p:nvSpPr>
          <p:cNvPr id="17" name="TextBox 16"/>
          <p:cNvSpPr txBox="1"/>
          <p:nvPr/>
        </p:nvSpPr>
        <p:spPr>
          <a:xfrm>
            <a:off x="1072243" y="980728"/>
            <a:ext cx="10047512" cy="6186309"/>
          </a:xfrm>
          <a:prstGeom prst="rect">
            <a:avLst/>
          </a:prstGeom>
          <a:noFill/>
        </p:spPr>
        <p:txBody>
          <a:bodyPr wrap="square" rtlCol="0">
            <a:spAutoFit/>
          </a:bodyPr>
          <a:lstStyle/>
          <a:p>
            <a:pPr marL="122238" indent="-122238">
              <a:spcAft>
                <a:spcPts val="600"/>
              </a:spcAft>
            </a:pPr>
            <a:r>
              <a:rPr lang="en-US" sz="2000" dirty="0">
                <a:latin typeface="Garamond" pitchFamily="18" charset="0"/>
                <a:cs typeface="Times New Roman" pitchFamily="18" charset="0"/>
              </a:rPr>
              <a:t> </a:t>
            </a:r>
            <a:endParaRPr lang="en-US" dirty="0">
              <a:latin typeface="Arial" panose="020B0604020202020204" pitchFamily="34" charset="0"/>
              <a:cs typeface="Arial" panose="020B0604020202020204" pitchFamily="34" charset="0"/>
            </a:endParaRPr>
          </a:p>
          <a:p>
            <a:pPr marL="285750" indent="-285750">
              <a:spcAft>
                <a:spcPts val="600"/>
              </a:spcAft>
              <a:buClr>
                <a:srgbClr val="BAA259"/>
              </a:buClr>
              <a:buFont typeface="Wingdings" panose="05000000000000000000" pitchFamily="2" charset="2"/>
              <a:buChar char="v"/>
            </a:pPr>
            <a:r>
              <a:rPr lang="en-US" dirty="0">
                <a:latin typeface="Arial" panose="020B0604020202020204" pitchFamily="34" charset="0"/>
                <a:cs typeface="Arial" panose="020B0604020202020204" pitchFamily="34" charset="0"/>
              </a:rPr>
              <a:t>Controls regarding Auditors and Valuators:</a:t>
            </a:r>
          </a:p>
          <a:p>
            <a:pPr marL="122238" indent="-122238">
              <a:spcAft>
                <a:spcPts val="600"/>
              </a:spcAft>
            </a:pPr>
            <a:endParaRPr lang="en-US" sz="900" dirty="0">
              <a:latin typeface="Garamond" pitchFamily="18" charset="0"/>
              <a:cs typeface="Times New Roman" pitchFamily="18" charset="0"/>
            </a:endParaRPr>
          </a:p>
          <a:p>
            <a:pPr marL="742950" lvl="1" indent="-285750">
              <a:lnSpc>
                <a:spcPct val="150000"/>
              </a:lnSpc>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Appointment of auditors and valuators; </a:t>
            </a:r>
          </a:p>
          <a:p>
            <a:pPr marL="742950" lvl="1" indent="-285750">
              <a:lnSpc>
                <a:spcPct val="150000"/>
              </a:lnSpc>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Required to be independent and fit and proper;</a:t>
            </a:r>
          </a:p>
          <a:p>
            <a:pPr marL="742950" lvl="1" indent="-285750">
              <a:lnSpc>
                <a:spcPct val="150000"/>
              </a:lnSpc>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Must follow generally accepted standards of practice;</a:t>
            </a:r>
          </a:p>
          <a:p>
            <a:pPr marL="742950" lvl="1" indent="-285750">
              <a:lnSpc>
                <a:spcPct val="150000"/>
              </a:lnSpc>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Must report on any observation having a potentially significant adverse effect on a financial institution;</a:t>
            </a:r>
          </a:p>
          <a:p>
            <a:pPr marL="742950" lvl="1" indent="-285750">
              <a:lnSpc>
                <a:spcPct val="150000"/>
              </a:lnSpc>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May be directed by NAMFISA to undertake special evaluations or examinations;  and</a:t>
            </a:r>
          </a:p>
          <a:p>
            <a:pPr marL="742950" lvl="1" indent="-285750">
              <a:lnSpc>
                <a:spcPct val="150000"/>
              </a:lnSpc>
              <a:spcAft>
                <a:spcPts val="1200"/>
              </a:spcAft>
              <a:buClr>
                <a:srgbClr val="996600"/>
              </a:buClr>
              <a:buFont typeface="Wingdings" panose="05000000000000000000" pitchFamily="2" charset="2"/>
              <a:buChar char="§"/>
            </a:pPr>
            <a:r>
              <a:rPr lang="en-US" dirty="0">
                <a:latin typeface="Arial" panose="020B0604020202020204" pitchFamily="34" charset="0"/>
                <a:cs typeface="Arial" panose="020B0604020202020204" pitchFamily="34" charset="0"/>
              </a:rPr>
              <a:t>Auditor and valuator must keep each other informed.</a:t>
            </a:r>
            <a:endParaRPr lang="en-US" sz="2000" dirty="0">
              <a:latin typeface="Arial" panose="020B0604020202020204" pitchFamily="34" charset="0"/>
              <a:cs typeface="Arial" panose="020B0604020202020204" pitchFamily="34" charset="0"/>
            </a:endParaRPr>
          </a:p>
          <a:p>
            <a:pPr marL="122238" indent="-122238">
              <a:lnSpc>
                <a:spcPct val="150000"/>
              </a:lnSpc>
              <a:spcAft>
                <a:spcPts val="600"/>
              </a:spcAft>
            </a:pPr>
            <a:endParaRPr lang="en-US" sz="2000" dirty="0">
              <a:latin typeface="Garamond" pitchFamily="18" charset="0"/>
              <a:cs typeface="Times New Roman" pitchFamily="18" charset="0"/>
            </a:endParaRPr>
          </a:p>
          <a:p>
            <a:pPr marL="285750" indent="-285750">
              <a:spcAft>
                <a:spcPts val="1200"/>
              </a:spcAft>
              <a:buClr>
                <a:srgbClr val="996600"/>
              </a:buClr>
              <a:buFont typeface="Wingdings" panose="05000000000000000000" pitchFamily="2" charset="2"/>
              <a:buChar char="q"/>
            </a:pPr>
            <a:endParaRPr lang="en-US" sz="2000" dirty="0">
              <a:latin typeface="Garamond" pitchFamily="18" charset="0"/>
              <a:cs typeface="Times New Roman" pitchFamily="18" charset="0"/>
            </a:endParaRPr>
          </a:p>
          <a:p>
            <a:pPr lvl="1">
              <a:spcAft>
                <a:spcPts val="600"/>
              </a:spcAft>
            </a:pPr>
            <a:endParaRPr lang="en-US" sz="2000" dirty="0">
              <a:latin typeface="Garamond" pitchFamily="18" charset="0"/>
              <a:cs typeface="Times New Roman" pitchFamily="18" charset="0"/>
            </a:endParaRPr>
          </a:p>
        </p:txBody>
      </p:sp>
    </p:spTree>
    <p:extLst>
      <p:ext uri="{BB962C8B-B14F-4D97-AF65-F5344CB8AC3E}">
        <p14:creationId xmlns:p14="http://schemas.microsoft.com/office/powerpoint/2010/main" val="415831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113800" y="2547263"/>
            <a:ext cx="3174460" cy="1276925"/>
            <a:chOff x="3113800" y="2547263"/>
            <a:chExt cx="3174460" cy="1276925"/>
          </a:xfrm>
        </p:grpSpPr>
        <p:sp>
          <p:nvSpPr>
            <p:cNvPr id="4" name="TextBox 3"/>
            <p:cNvSpPr txBox="1"/>
            <p:nvPr/>
          </p:nvSpPr>
          <p:spPr>
            <a:xfrm>
              <a:off x="3113801" y="2547263"/>
              <a:ext cx="3174459" cy="738664"/>
            </a:xfrm>
            <a:prstGeom prst="rect">
              <a:avLst/>
            </a:prstGeom>
            <a:noFill/>
          </p:spPr>
          <p:txBody>
            <a:bodyPr wrap="none" lIns="0" tIns="0" rIns="0" bIns="0" rtlCol="0">
              <a:spAutoFit/>
            </a:bodyPr>
            <a:lstStyle/>
            <a:p>
              <a:pPr algn="r"/>
              <a:r>
                <a:rPr lang="en-US" sz="4800" dirty="0">
                  <a:solidFill>
                    <a:schemeClr val="bg1"/>
                  </a:solidFill>
                  <a:latin typeface="Judson" panose="02000603000000000000" pitchFamily="50" charset="0"/>
                  <a:ea typeface="Fira Sans OT" panose="020B0603050000020004" pitchFamily="34" charset="0"/>
                </a:rPr>
                <a:t>BREAK TIME</a:t>
              </a:r>
            </a:p>
          </p:txBody>
        </p:sp>
        <p:sp>
          <p:nvSpPr>
            <p:cNvPr id="5" name="Rectangle 4"/>
            <p:cNvSpPr/>
            <p:nvPr/>
          </p:nvSpPr>
          <p:spPr>
            <a:xfrm>
              <a:off x="3113800" y="3362523"/>
              <a:ext cx="3174459" cy="461665"/>
            </a:xfrm>
            <a:prstGeom prst="rect">
              <a:avLst/>
            </a:prstGeom>
          </p:spPr>
          <p:txBody>
            <a:bodyPr wrap="square" lIns="0" tIns="0" rIns="0" bIns="0">
              <a:spAutoFit/>
            </a:bodyPr>
            <a:lstStyle/>
            <a:p>
              <a:pPr algn="r"/>
              <a:r>
                <a:rPr lang="en-US"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rPr>
                <a:t>Sed ut perspiciatis unde omnis iste natus error sit voluptatem accusantium doloremque laudantium, architecto. Nemo enim suscipit.</a:t>
              </a:r>
              <a:endParaRPr lang="bg-BG"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pSp>
      <p:pic>
        <p:nvPicPr>
          <p:cNvPr id="8" name="Picture 7">
            <a:extLst>
              <a:ext uri="{FF2B5EF4-FFF2-40B4-BE49-F238E27FC236}">
                <a16:creationId xmlns:a16="http://schemas.microsoft.com/office/drawing/2014/main" id="{CE99D5FF-84A9-1442-AC5D-DAAE29FD22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16F2E2B-BCEF-B94F-A047-09B9C2CC982C}"/>
              </a:ext>
            </a:extLst>
          </p:cNvPr>
          <p:cNvSpPr txBox="1"/>
          <p:nvPr/>
        </p:nvSpPr>
        <p:spPr>
          <a:xfrm>
            <a:off x="1328882" y="2547263"/>
            <a:ext cx="10223500" cy="615553"/>
          </a:xfrm>
          <a:prstGeom prst="rect">
            <a:avLst/>
          </a:prstGeom>
          <a:noFill/>
        </p:spPr>
        <p:txBody>
          <a:bodyPr wrap="square" lIns="0" tIns="0" rIns="0" bIns="0" rtlCol="0">
            <a:spAutoFit/>
          </a:bodyPr>
          <a:lstStyle/>
          <a:p>
            <a:pPr algn="ctr"/>
            <a:r>
              <a:rPr lang="en-US" sz="4000" dirty="0">
                <a:solidFill>
                  <a:srgbClr val="BAA259"/>
                </a:solidFill>
                <a:latin typeface="Arial" panose="020B0604020202020204" pitchFamily="34" charset="0"/>
                <a:ea typeface="Fira Sans OT" panose="020B0603050000020004" pitchFamily="34" charset="0"/>
                <a:cs typeface="Arial" panose="020B0604020202020204" pitchFamily="34" charset="0"/>
              </a:rPr>
              <a:t>INTRODUCTION</a:t>
            </a:r>
          </a:p>
        </p:txBody>
      </p:sp>
      <p:sp>
        <p:nvSpPr>
          <p:cNvPr id="3" name="Slide Number Placeholder 2">
            <a:extLst>
              <a:ext uri="{FF2B5EF4-FFF2-40B4-BE49-F238E27FC236}">
                <a16:creationId xmlns:a16="http://schemas.microsoft.com/office/drawing/2014/main" id="{ED1BAED2-0208-432E-AE90-C2557BACD565}"/>
              </a:ext>
            </a:extLst>
          </p:cNvPr>
          <p:cNvSpPr>
            <a:spLocks noGrp="1"/>
          </p:cNvSpPr>
          <p:nvPr>
            <p:ph type="sldNum" sz="quarter" idx="12"/>
          </p:nvPr>
        </p:nvSpPr>
        <p:spPr/>
        <p:txBody>
          <a:bodyPr/>
          <a:lstStyle/>
          <a:p>
            <a:fld id="{802910A0-F218-4896-987D-E7FBB14C683D}" type="slidenum">
              <a:rPr lang="en-US" smtClean="0"/>
              <a:t>3</a:t>
            </a:fld>
            <a:endParaRPr lang="en-US" dirty="0"/>
          </a:p>
        </p:txBody>
      </p:sp>
    </p:spTree>
    <p:extLst>
      <p:ext uri="{BB962C8B-B14F-4D97-AF65-F5344CB8AC3E}">
        <p14:creationId xmlns:p14="http://schemas.microsoft.com/office/powerpoint/2010/main" val="15376483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947231" y="0"/>
            <a:ext cx="7772400" cy="1470025"/>
          </a:xfrm>
        </p:spPr>
        <p:txBody>
          <a:bodyPr>
            <a:normAutofit/>
          </a:bodyPr>
          <a:lstStyle/>
          <a:p>
            <a:pPr algn="l" eaLnBrk="1" hangingPunct="1"/>
            <a:r>
              <a:rPr lang="en-GB" sz="2800" b="1" dirty="0">
                <a:solidFill>
                  <a:srgbClr val="BAA259"/>
                </a:solidFill>
                <a:latin typeface="Arial" panose="020B0604020202020204" pitchFamily="34" charset="0"/>
                <a:cs typeface="Arial" panose="020B0604020202020204" pitchFamily="34" charset="0"/>
              </a:rPr>
              <a:t>FIMA - SUBORDINATE</a:t>
            </a:r>
            <a:r>
              <a:rPr lang="en-GB" sz="2800" b="1" dirty="0">
                <a:solidFill>
                  <a:srgbClr val="996600"/>
                </a:solidFill>
                <a:latin typeface="Arial" panose="020B0604020202020204" pitchFamily="34" charset="0"/>
                <a:cs typeface="Arial" panose="020B0604020202020204" pitchFamily="34" charset="0"/>
              </a:rPr>
              <a:t> </a:t>
            </a:r>
            <a:r>
              <a:rPr lang="en-GB" sz="2800" b="1" dirty="0">
                <a:solidFill>
                  <a:srgbClr val="BAA259"/>
                </a:solidFill>
                <a:latin typeface="Arial" panose="020B0604020202020204" pitchFamily="34" charset="0"/>
                <a:cs typeface="Arial" panose="020B0604020202020204" pitchFamily="34" charset="0"/>
              </a:rPr>
              <a:t>LEGISLATION</a:t>
            </a:r>
            <a:br>
              <a:rPr lang="en-GB" sz="2800" b="1" dirty="0">
                <a:latin typeface="Arial" panose="020B0604020202020204" pitchFamily="34" charset="0"/>
                <a:cs typeface="Arial" panose="020B0604020202020204" pitchFamily="34" charset="0"/>
              </a:rPr>
            </a:br>
            <a:endParaRPr lang="en-US" sz="2800" b="1" dirty="0">
              <a:latin typeface="Arial" panose="020B0604020202020204" pitchFamily="34" charset="0"/>
              <a:cs typeface="Arial" panose="020B0604020202020204" pitchFamily="34" charset="0"/>
            </a:endParaRPr>
          </a:p>
        </p:txBody>
      </p:sp>
      <p:sp>
        <p:nvSpPr>
          <p:cNvPr id="16" name="TextBox 15"/>
          <p:cNvSpPr txBox="1"/>
          <p:nvPr/>
        </p:nvSpPr>
        <p:spPr>
          <a:xfrm>
            <a:off x="9024958" y="6027004"/>
            <a:ext cx="500066" cy="830997"/>
          </a:xfrm>
          <a:prstGeom prst="rect">
            <a:avLst/>
          </a:prstGeom>
          <a:noFill/>
        </p:spPr>
        <p:txBody>
          <a:bodyPr wrap="square" rtlCol="0">
            <a:spAutoFit/>
          </a:bodyPr>
          <a:lstStyle/>
          <a:p>
            <a:r>
              <a:rPr lang="en-US" sz="4800" dirty="0">
                <a:latin typeface="Garamond" pitchFamily="18" charset="0"/>
              </a:rPr>
              <a:t> </a:t>
            </a:r>
          </a:p>
        </p:txBody>
      </p:sp>
      <p:sp>
        <p:nvSpPr>
          <p:cNvPr id="14" name="Rectangle 2"/>
          <p:cNvSpPr txBox="1">
            <a:spLocks noChangeArrowheads="1"/>
          </p:cNvSpPr>
          <p:nvPr/>
        </p:nvSpPr>
        <p:spPr bwMode="auto">
          <a:xfrm>
            <a:off x="1405437" y="990019"/>
            <a:ext cx="8427902" cy="4578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85750" indent="-285750" algn="just">
              <a:lnSpc>
                <a:spcPct val="150000"/>
              </a:lnSpc>
              <a:buClr>
                <a:srgbClr val="996600"/>
              </a:buClr>
              <a:buFont typeface="Wingdings" panose="05000000000000000000" pitchFamily="2" charset="2"/>
              <a:buChar char="v"/>
            </a:pPr>
            <a:r>
              <a:rPr lang="en-US" sz="1800" dirty="0">
                <a:latin typeface="Arial" panose="020B0604020202020204" pitchFamily="34" charset="0"/>
                <a:cs typeface="Arial" panose="020B0604020202020204" pitchFamily="34" charset="0"/>
              </a:rPr>
              <a:t>The critical Standards to be issued under FIMA were published in the Government Gazette on 22 December 2021. </a:t>
            </a:r>
          </a:p>
          <a:p>
            <a:pPr marL="285750" indent="-285750" algn="just">
              <a:lnSpc>
                <a:spcPct val="150000"/>
              </a:lnSpc>
              <a:buClr>
                <a:srgbClr val="996600"/>
              </a:buClr>
              <a:buFont typeface="Wingdings" panose="05000000000000000000" pitchFamily="2" charset="2"/>
              <a:buChar char="v"/>
            </a:pPr>
            <a:r>
              <a:rPr lang="en-US" sz="1800" dirty="0">
                <a:latin typeface="Arial" panose="020B0604020202020204" pitchFamily="34" charset="0"/>
                <a:cs typeface="Arial" panose="020B0604020202020204" pitchFamily="34" charset="0"/>
              </a:rPr>
              <a:t>All financial institutions, financial intermediaries, industry associations or self-regulatory organisations were invited to make representations in writing to NAMFISA with respect to the draft proposed regulations and standards not later than 28 February 2022. </a:t>
            </a:r>
          </a:p>
          <a:p>
            <a:pPr marL="285750" indent="-285750" algn="just">
              <a:lnSpc>
                <a:spcPct val="150000"/>
              </a:lnSpc>
              <a:buClr>
                <a:srgbClr val="996600"/>
              </a:buClr>
              <a:buFont typeface="Wingdings" panose="05000000000000000000" pitchFamily="2" charset="2"/>
              <a:buChar char="v"/>
            </a:pPr>
            <a:r>
              <a:rPr lang="en-US" sz="1800" dirty="0">
                <a:latin typeface="Arial" panose="020B0604020202020204" pitchFamily="34" charset="0"/>
                <a:cs typeface="Arial" panose="020B0604020202020204" pitchFamily="34" charset="0"/>
              </a:rPr>
              <a:t>Such representations will be considered in determining whether to issue the regulations and standards as originally published or in a modified form. </a:t>
            </a:r>
          </a:p>
          <a:p>
            <a:pPr marL="285750" indent="-285750" algn="just">
              <a:lnSpc>
                <a:spcPct val="150000"/>
              </a:lnSpc>
              <a:buClr>
                <a:srgbClr val="996600"/>
              </a:buClr>
              <a:buFont typeface="Wingdings" panose="05000000000000000000" pitchFamily="2" charset="2"/>
              <a:buChar char="v"/>
            </a:pPr>
            <a:r>
              <a:rPr lang="en-US" sz="1800" dirty="0">
                <a:latin typeface="Arial" panose="020B0604020202020204" pitchFamily="34" charset="0"/>
                <a:cs typeface="Arial" panose="020B0604020202020204" pitchFamily="34" charset="0"/>
              </a:rPr>
              <a:t>NAMFISA further allowed consultation on the subordinate legislation for trade unions</a:t>
            </a:r>
            <a:r>
              <a:rPr lang="en-US" dirty="0">
                <a:latin typeface="Arial" panose="020B0604020202020204" pitchFamily="34" charset="0"/>
                <a:cs typeface="Arial" panose="020B0604020202020204" pitchFamily="34" charset="0"/>
              </a:rPr>
              <a:t>, civil societies and interested parties – due date 19 May 2022</a:t>
            </a:r>
          </a:p>
          <a:p>
            <a:pPr marL="285750" indent="-285750" algn="just">
              <a:lnSpc>
                <a:spcPct val="150000"/>
              </a:lnSpc>
              <a:buClr>
                <a:srgbClr val="996600"/>
              </a:buClr>
              <a:buFont typeface="Wingdings" panose="05000000000000000000" pitchFamily="2" charset="2"/>
              <a:buChar char="v"/>
            </a:pPr>
            <a:r>
              <a:rPr lang="en-US" sz="1800" dirty="0">
                <a:latin typeface="Arial" panose="020B0604020202020204" pitchFamily="34" charset="0"/>
                <a:cs typeface="Arial" panose="020B0604020202020204" pitchFamily="34" charset="0"/>
              </a:rPr>
              <a:t>The Minister of Finance in consultation with NAMFISA, postponed the implementation of a regulation dealing with preservation of pension benefits</a:t>
            </a:r>
          </a:p>
          <a:p>
            <a:pPr algn="just">
              <a:lnSpc>
                <a:spcPct val="150000"/>
              </a:lnSpc>
              <a:buClr>
                <a:srgbClr val="996600"/>
              </a:buClr>
            </a:pPr>
            <a:endParaRPr lang="en-US" dirty="0">
              <a:latin typeface="Arial" panose="020B0604020202020204" pitchFamily="34" charset="0"/>
              <a:cs typeface="Arial" panose="020B0604020202020204" pitchFamily="34" charset="0"/>
            </a:endParaRPr>
          </a:p>
          <a:p>
            <a:pPr>
              <a:lnSpc>
                <a:spcPct val="150000"/>
              </a:lnSpc>
              <a:buClr>
                <a:srgbClr val="996600"/>
              </a:buClr>
            </a:pPr>
            <a:endParaRPr lang="en-GB" kern="0" dirty="0">
              <a:latin typeface="Garamond" pitchFamily="18" charset="0"/>
              <a:ea typeface="+mj-ea"/>
              <a:cs typeface="+mj-cs"/>
            </a:endParaRPr>
          </a:p>
          <a:p>
            <a:pPr fontAlgn="base">
              <a:spcBef>
                <a:spcPct val="0"/>
              </a:spcBef>
              <a:spcAft>
                <a:spcPct val="0"/>
              </a:spcAft>
              <a:defRPr/>
            </a:pPr>
            <a:endParaRPr lang="en-US" kern="0" dirty="0">
              <a:latin typeface="Garamond" pitchFamily="18" charset="0"/>
              <a:ea typeface="+mj-ea"/>
              <a:cs typeface="+mj-cs"/>
            </a:endParaRPr>
          </a:p>
        </p:txBody>
      </p:sp>
      <p:sp>
        <p:nvSpPr>
          <p:cNvPr id="2" name="Slide Number Placeholder 1">
            <a:extLst>
              <a:ext uri="{FF2B5EF4-FFF2-40B4-BE49-F238E27FC236}">
                <a16:creationId xmlns:a16="http://schemas.microsoft.com/office/drawing/2014/main" id="{21EA9209-3126-4796-8274-5842792F6943}"/>
              </a:ext>
            </a:extLst>
          </p:cNvPr>
          <p:cNvSpPr>
            <a:spLocks noGrp="1"/>
          </p:cNvSpPr>
          <p:nvPr>
            <p:ph type="sldNum" sz="quarter" idx="12"/>
          </p:nvPr>
        </p:nvSpPr>
        <p:spPr/>
        <p:txBody>
          <a:bodyPr/>
          <a:lstStyle/>
          <a:p>
            <a:pPr>
              <a:defRPr/>
            </a:pPr>
            <a:fld id="{5F55F174-1D27-4C30-BDE8-B35C166C8698}" type="slidenum">
              <a:rPr lang="en-US" smtClean="0"/>
              <a:pPr>
                <a:defRPr/>
              </a:pPr>
              <a:t>30</a:t>
            </a:fld>
            <a:endParaRPr lang="en-US" dirty="0"/>
          </a:p>
        </p:txBody>
      </p:sp>
    </p:spTree>
    <p:extLst>
      <p:ext uri="{BB962C8B-B14F-4D97-AF65-F5344CB8AC3E}">
        <p14:creationId xmlns:p14="http://schemas.microsoft.com/office/powerpoint/2010/main" val="2429226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Content Placeholder 2">
            <a:extLst>
              <a:ext uri="{FF2B5EF4-FFF2-40B4-BE49-F238E27FC236}">
                <a16:creationId xmlns:a16="http://schemas.microsoft.com/office/drawing/2014/main" id="{2F7FCCE1-4A93-2A48-8694-6D293487F85B}"/>
              </a:ext>
            </a:extLst>
          </p:cNvPr>
          <p:cNvSpPr txBox="1">
            <a:spLocks/>
          </p:cNvSpPr>
          <p:nvPr/>
        </p:nvSpPr>
        <p:spPr>
          <a:xfrm>
            <a:off x="1008256" y="1589697"/>
            <a:ext cx="10175480" cy="40582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600" dirty="0"/>
          </a:p>
        </p:txBody>
      </p:sp>
      <p:sp>
        <p:nvSpPr>
          <p:cNvPr id="46" name="TextBox 45">
            <a:extLst>
              <a:ext uri="{FF2B5EF4-FFF2-40B4-BE49-F238E27FC236}">
                <a16:creationId xmlns:a16="http://schemas.microsoft.com/office/drawing/2014/main" id="{45ED5C24-EB35-C943-80AD-87E440C7AB21}"/>
              </a:ext>
            </a:extLst>
          </p:cNvPr>
          <p:cNvSpPr txBox="1"/>
          <p:nvPr/>
        </p:nvSpPr>
        <p:spPr>
          <a:xfrm>
            <a:off x="2970340" y="370775"/>
            <a:ext cx="6251327" cy="369332"/>
          </a:xfrm>
          <a:prstGeom prst="rect">
            <a:avLst/>
          </a:prstGeom>
          <a:noFill/>
        </p:spPr>
        <p:txBody>
          <a:bodyPr wrap="none" lIns="0" tIns="0" rIns="0" bIns="0" rtlCol="0">
            <a:spAutoFit/>
          </a:bodyPr>
          <a:lstStyle/>
          <a:p>
            <a:pPr algn="ctr"/>
            <a:r>
              <a:rPr lang="en-US" altLang="en-US" sz="2400" b="1" dirty="0">
                <a:solidFill>
                  <a:srgbClr val="BAA259"/>
                </a:solidFill>
                <a:latin typeface="Arial" panose="020B0604020202020204" pitchFamily="34" charset="0"/>
                <a:ea typeface="+mj-ea"/>
                <a:cs typeface="Arial" panose="020B0604020202020204" pitchFamily="34" charset="0"/>
              </a:rPr>
              <a:t>FIMA - MARKET CONDUCT PROVISIONS </a:t>
            </a:r>
            <a:endParaRPr lang="en-US" sz="2400" b="1" dirty="0">
              <a:solidFill>
                <a:srgbClr val="BAA259"/>
              </a:solidFill>
              <a:latin typeface="Arial" panose="020B0604020202020204" pitchFamily="34" charset="0"/>
              <a:ea typeface="Fira Sans OT" panose="020B06030500000200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802910A0-F218-4896-987D-E7FBB14C683D}" type="slidenum">
              <a:rPr lang="en-US" smtClean="0"/>
              <a:t>31</a:t>
            </a:fld>
            <a:endParaRPr lang="en-US" dirty="0"/>
          </a:p>
        </p:txBody>
      </p:sp>
      <p:graphicFrame>
        <p:nvGraphicFramePr>
          <p:cNvPr id="3" name="Table 2">
            <a:extLst>
              <a:ext uri="{FF2B5EF4-FFF2-40B4-BE49-F238E27FC236}">
                <a16:creationId xmlns:a16="http://schemas.microsoft.com/office/drawing/2014/main" id="{BEA48354-1BBB-4805-BC33-DD007212C5E5}"/>
              </a:ext>
            </a:extLst>
          </p:cNvPr>
          <p:cNvGraphicFramePr>
            <a:graphicFrameLocks noGrp="1"/>
          </p:cNvGraphicFramePr>
          <p:nvPr>
            <p:extLst>
              <p:ext uri="{D42A27DB-BD31-4B8C-83A1-F6EECF244321}">
                <p14:modId xmlns:p14="http://schemas.microsoft.com/office/powerpoint/2010/main" val="1437025534"/>
              </p:ext>
            </p:extLst>
          </p:nvPr>
        </p:nvGraphicFramePr>
        <p:xfrm>
          <a:off x="895714" y="957981"/>
          <a:ext cx="9612852" cy="4865894"/>
        </p:xfrm>
        <a:graphic>
          <a:graphicData uri="http://schemas.openxmlformats.org/drawingml/2006/table">
            <a:tbl>
              <a:tblPr firstRow="1" firstCol="1" bandRow="1">
                <a:tableStyleId>{91EBBBCC-DAD2-459C-BE2E-F6DE35CF9A28}</a:tableStyleId>
              </a:tblPr>
              <a:tblGrid>
                <a:gridCol w="2417340">
                  <a:extLst>
                    <a:ext uri="{9D8B030D-6E8A-4147-A177-3AD203B41FA5}">
                      <a16:colId xmlns:a16="http://schemas.microsoft.com/office/drawing/2014/main" val="1014188218"/>
                    </a:ext>
                  </a:extLst>
                </a:gridCol>
                <a:gridCol w="7195512">
                  <a:extLst>
                    <a:ext uri="{9D8B030D-6E8A-4147-A177-3AD203B41FA5}">
                      <a16:colId xmlns:a16="http://schemas.microsoft.com/office/drawing/2014/main" val="2608634716"/>
                    </a:ext>
                  </a:extLst>
                </a:gridCol>
              </a:tblGrid>
              <a:tr h="311722">
                <a:tc>
                  <a:txBody>
                    <a:body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NBFI Sector</a:t>
                      </a:r>
                      <a:endParaRPr lang="en-N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accent4">
                        <a:lumMod val="75000"/>
                      </a:schemeClr>
                    </a:solidFill>
                  </a:tcPr>
                </a:tc>
                <a:tc>
                  <a:txBody>
                    <a:bodyPr/>
                    <a:lstStyle/>
                    <a:p>
                      <a:pPr marL="0" marR="0">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Some key Provisions</a:t>
                      </a:r>
                      <a:endParaRPr lang="en-N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accent4">
                        <a:lumMod val="75000"/>
                      </a:schemeClr>
                    </a:solidFill>
                  </a:tcPr>
                </a:tc>
                <a:extLst>
                  <a:ext uri="{0D108BD9-81ED-4DB2-BD59-A6C34878D82A}">
                    <a16:rowId xmlns:a16="http://schemas.microsoft.com/office/drawing/2014/main" val="653068464"/>
                  </a:ext>
                </a:extLst>
              </a:tr>
              <a:tr h="763591">
                <a:tc>
                  <a:txBody>
                    <a:bodyPr/>
                    <a:lstStyle/>
                    <a:p>
                      <a:pPr marL="0" marR="0" algn="ct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Insurance</a:t>
                      </a:r>
                      <a:endParaRPr lang="en-NA"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23:  Prohibition against tied selling </a:t>
                      </a:r>
                      <a:endParaRPr lang="en-NA" sz="1400" dirty="0">
                        <a:effectLst/>
                        <a:latin typeface="Arial" panose="020B0604020202020204" pitchFamily="34" charset="0"/>
                        <a:cs typeface="Arial" panose="020B0604020202020204" pitchFamily="34" charset="0"/>
                      </a:endParaRPr>
                    </a:p>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29:  Use of plain language</a:t>
                      </a:r>
                      <a:endParaRPr lang="en-NA" sz="1400" dirty="0">
                        <a:effectLst/>
                        <a:latin typeface="Arial" panose="020B0604020202020204" pitchFamily="34" charset="0"/>
                        <a:cs typeface="Arial" panose="020B0604020202020204" pitchFamily="34" charset="0"/>
                      </a:endParaRPr>
                    </a:p>
                    <a:p>
                      <a:pPr marL="598170" marR="0" indent="-59817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30: Misleading, false and deceptive statements</a:t>
                      </a:r>
                      <a:endParaRPr lang="en-NA"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00921407"/>
                  </a:ext>
                </a:extLst>
              </a:tr>
              <a:tr h="1558306">
                <a:tc>
                  <a:txBody>
                    <a:bodyPr/>
                    <a:lstStyle/>
                    <a:p>
                      <a:pPr marL="0" marR="0" algn="ct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Capital Markets</a:t>
                      </a:r>
                      <a:endParaRPr lang="en-NA"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109: Disclosure of information by issuers</a:t>
                      </a:r>
                      <a:endParaRPr lang="en-NA" sz="1400" dirty="0">
                        <a:effectLst/>
                        <a:latin typeface="Arial" panose="020B0604020202020204" pitchFamily="34" charset="0"/>
                        <a:cs typeface="Arial" panose="020B0604020202020204" pitchFamily="34" charset="0"/>
                      </a:endParaRPr>
                    </a:p>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149: Disclosure of information</a:t>
                      </a:r>
                      <a:endParaRPr lang="en-NA" sz="1400" dirty="0">
                        <a:effectLst/>
                        <a:latin typeface="Arial" panose="020B0604020202020204" pitchFamily="34" charset="0"/>
                        <a:cs typeface="Arial" panose="020B0604020202020204" pitchFamily="34" charset="0"/>
                      </a:endParaRPr>
                    </a:p>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154: Principles on code of conduct</a:t>
                      </a:r>
                      <a:endParaRPr lang="en-NA" sz="1400" dirty="0">
                        <a:effectLst/>
                        <a:latin typeface="Arial" panose="020B0604020202020204" pitchFamily="34" charset="0"/>
                        <a:cs typeface="Arial" panose="020B0604020202020204" pitchFamily="34" charset="0"/>
                      </a:endParaRPr>
                    </a:p>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156: Insider trading offences</a:t>
                      </a:r>
                      <a:endParaRPr lang="en-NA" sz="1400" dirty="0">
                        <a:effectLst/>
                        <a:latin typeface="Arial" panose="020B0604020202020204" pitchFamily="34" charset="0"/>
                        <a:cs typeface="Arial" panose="020B0604020202020204" pitchFamily="34" charset="0"/>
                      </a:endParaRPr>
                    </a:p>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158: Confidentiality and insider trading</a:t>
                      </a:r>
                      <a:endParaRPr lang="en-NA" sz="1400" dirty="0">
                        <a:effectLst/>
                        <a:latin typeface="Arial" panose="020B0604020202020204" pitchFamily="34" charset="0"/>
                        <a:cs typeface="Arial" panose="020B0604020202020204" pitchFamily="34" charset="0"/>
                      </a:endParaRPr>
                    </a:p>
                    <a:p>
                      <a:pPr marL="653415" marR="0" indent="-653415"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159: False, misleading or deceptive statements, promises and forecasts</a:t>
                      </a:r>
                      <a:endParaRPr lang="en-NA" sz="1400" dirty="0">
                        <a:effectLst/>
                        <a:latin typeface="Arial" panose="020B0604020202020204" pitchFamily="34" charset="0"/>
                        <a:cs typeface="Arial" panose="020B0604020202020204" pitchFamily="34" charset="0"/>
                      </a:endParaRPr>
                    </a:p>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166: Confidentiality and sharing of information</a:t>
                      </a:r>
                      <a:endParaRPr lang="en-NA"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69070397"/>
                  </a:ext>
                </a:extLst>
              </a:tr>
              <a:tr h="432210">
                <a:tc>
                  <a:txBody>
                    <a:bodyPr/>
                    <a:lstStyle/>
                    <a:p>
                      <a:pPr marL="0" marR="0" algn="ct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Collective Investment Schemes</a:t>
                      </a:r>
                      <a:endParaRPr lang="en-NA"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l">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172: Disclosure of information</a:t>
                      </a:r>
                      <a:endParaRPr lang="en-NA"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672429266"/>
                  </a:ext>
                </a:extLst>
              </a:tr>
              <a:tr h="299943">
                <a:tc>
                  <a:txBody>
                    <a:bodyPr/>
                    <a:lstStyle/>
                    <a:p>
                      <a:pPr marL="0" marR="0" algn="ct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Retirement Funds</a:t>
                      </a:r>
                      <a:endParaRPr lang="en-NA"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250: Registration prohibitions </a:t>
                      </a:r>
                      <a:endParaRPr lang="en-NA"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73796919"/>
                  </a:ext>
                </a:extLst>
              </a:tr>
              <a:tr h="559248">
                <a:tc>
                  <a:txBody>
                    <a:bodyPr/>
                    <a:lstStyle/>
                    <a:p>
                      <a:pPr marL="0" marR="0" algn="ct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Medical Aid Funds</a:t>
                      </a:r>
                      <a:endParaRPr lang="en-NA"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323: Registration prohibitions</a:t>
                      </a:r>
                      <a:endParaRPr lang="en-NA" sz="1400" dirty="0">
                        <a:effectLst/>
                        <a:latin typeface="Arial" panose="020B0604020202020204" pitchFamily="34" charset="0"/>
                        <a:cs typeface="Arial" panose="020B0604020202020204" pitchFamily="34" charset="0"/>
                      </a:endParaRPr>
                    </a:p>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325: Prohibited marketing</a:t>
                      </a:r>
                    </a:p>
                  </a:txBody>
                  <a:tcPr marL="68580" marR="68580" marT="0" marB="0"/>
                </a:tc>
                <a:extLst>
                  <a:ext uri="{0D108BD9-81ED-4DB2-BD59-A6C34878D82A}">
                    <a16:rowId xmlns:a16="http://schemas.microsoft.com/office/drawing/2014/main" val="359515985"/>
                  </a:ext>
                </a:extLst>
              </a:tr>
              <a:tr h="764896">
                <a:tc>
                  <a:txBody>
                    <a:bodyPr/>
                    <a:lstStyle/>
                    <a:p>
                      <a:pPr marL="0" marR="0" algn="ct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General Market Conduct Requirements</a:t>
                      </a:r>
                      <a:endParaRPr lang="en-NA"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406: Prohibition against false and misleading statements</a:t>
                      </a:r>
                    </a:p>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407: Declaration of practices as irregular or undesirable</a:t>
                      </a:r>
                    </a:p>
                    <a:p>
                      <a:pPr marL="0" marR="0" algn="just">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Section 408: Market Conduct powers of NAMFISA</a:t>
                      </a:r>
                      <a:endParaRPr lang="en-NA"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04634916"/>
                  </a:ext>
                </a:extLst>
              </a:tr>
            </a:tbl>
          </a:graphicData>
        </a:graphic>
      </p:graphicFrame>
    </p:spTree>
    <p:extLst>
      <p:ext uri="{BB962C8B-B14F-4D97-AF65-F5344CB8AC3E}">
        <p14:creationId xmlns:p14="http://schemas.microsoft.com/office/powerpoint/2010/main" val="2740523553"/>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113800" y="2547263"/>
            <a:ext cx="3174460" cy="1276925"/>
            <a:chOff x="3113800" y="2547263"/>
            <a:chExt cx="3174460" cy="1276925"/>
          </a:xfrm>
        </p:grpSpPr>
        <p:sp>
          <p:nvSpPr>
            <p:cNvPr id="4" name="TextBox 3"/>
            <p:cNvSpPr txBox="1"/>
            <p:nvPr/>
          </p:nvSpPr>
          <p:spPr>
            <a:xfrm>
              <a:off x="3113801" y="2547263"/>
              <a:ext cx="3174459" cy="738664"/>
            </a:xfrm>
            <a:prstGeom prst="rect">
              <a:avLst/>
            </a:prstGeom>
            <a:noFill/>
          </p:spPr>
          <p:txBody>
            <a:bodyPr wrap="none" lIns="0" tIns="0" rIns="0" bIns="0" rtlCol="0">
              <a:spAutoFit/>
            </a:bodyPr>
            <a:lstStyle/>
            <a:p>
              <a:pPr algn="r"/>
              <a:r>
                <a:rPr lang="en-US" sz="4800" dirty="0">
                  <a:solidFill>
                    <a:schemeClr val="bg1"/>
                  </a:solidFill>
                  <a:latin typeface="Judson" panose="02000603000000000000" pitchFamily="50" charset="0"/>
                  <a:ea typeface="Fira Sans OT" panose="020B0603050000020004" pitchFamily="34" charset="0"/>
                </a:rPr>
                <a:t>BREAK TIME</a:t>
              </a:r>
            </a:p>
          </p:txBody>
        </p:sp>
        <p:sp>
          <p:nvSpPr>
            <p:cNvPr id="5" name="Rectangle 4"/>
            <p:cNvSpPr/>
            <p:nvPr/>
          </p:nvSpPr>
          <p:spPr>
            <a:xfrm>
              <a:off x="3113800" y="3362523"/>
              <a:ext cx="3174459" cy="461665"/>
            </a:xfrm>
            <a:prstGeom prst="rect">
              <a:avLst/>
            </a:prstGeom>
          </p:spPr>
          <p:txBody>
            <a:bodyPr wrap="square" lIns="0" tIns="0" rIns="0" bIns="0">
              <a:spAutoFit/>
            </a:bodyPr>
            <a:lstStyle/>
            <a:p>
              <a:pPr algn="r"/>
              <a:r>
                <a:rPr lang="en-US"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rPr>
                <a:t>Sed ut perspiciatis unde omnis iste natus error sit voluptatem accusantium doloremque laudantium, architecto. Nemo enim suscipit.</a:t>
              </a:r>
              <a:endParaRPr lang="bg-BG"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pSp>
      <p:pic>
        <p:nvPicPr>
          <p:cNvPr id="8" name="Picture 7">
            <a:extLst>
              <a:ext uri="{FF2B5EF4-FFF2-40B4-BE49-F238E27FC236}">
                <a16:creationId xmlns:a16="http://schemas.microsoft.com/office/drawing/2014/main" id="{CE99D5FF-84A9-1442-AC5D-DAAE29FD22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16F2E2B-BCEF-B94F-A047-09B9C2CC982C}"/>
              </a:ext>
            </a:extLst>
          </p:cNvPr>
          <p:cNvSpPr txBox="1"/>
          <p:nvPr/>
        </p:nvSpPr>
        <p:spPr>
          <a:xfrm>
            <a:off x="406400" y="2717800"/>
            <a:ext cx="10693400" cy="1231106"/>
          </a:xfrm>
          <a:prstGeom prst="rect">
            <a:avLst/>
          </a:prstGeom>
          <a:noFill/>
        </p:spPr>
        <p:txBody>
          <a:bodyPr wrap="square" lIns="0" tIns="0" rIns="0" bIns="0" rtlCol="0">
            <a:spAutoFit/>
          </a:bodyPr>
          <a:lstStyle/>
          <a:p>
            <a:pPr algn="ctr"/>
            <a:r>
              <a:rPr lang="en-US" sz="4000" dirty="0">
                <a:solidFill>
                  <a:srgbClr val="BAA259"/>
                </a:solidFill>
                <a:latin typeface="Arial" panose="020B0604020202020204" pitchFamily="34" charset="0"/>
                <a:ea typeface="Fira Sans OT" panose="020B0603050000020004" pitchFamily="34" charset="0"/>
                <a:cs typeface="Arial" panose="020B0604020202020204" pitchFamily="34" charset="0"/>
              </a:rPr>
              <a:t> NAMFISA SUPERVISION </a:t>
            </a:r>
          </a:p>
          <a:p>
            <a:pPr algn="ctr"/>
            <a:r>
              <a:rPr lang="en-US" sz="4000" dirty="0">
                <a:solidFill>
                  <a:srgbClr val="BAA259"/>
                </a:solidFill>
                <a:latin typeface="Arial" panose="020B0604020202020204" pitchFamily="34" charset="0"/>
                <a:ea typeface="Fira Sans OT" panose="020B0603050000020004" pitchFamily="34" charset="0"/>
                <a:cs typeface="Arial" panose="020B0604020202020204" pitchFamily="34" charset="0"/>
              </a:rPr>
              <a:t>TOOLKIT</a:t>
            </a:r>
          </a:p>
        </p:txBody>
      </p:sp>
      <p:sp>
        <p:nvSpPr>
          <p:cNvPr id="3" name="Slide Number Placeholder 2">
            <a:extLst>
              <a:ext uri="{FF2B5EF4-FFF2-40B4-BE49-F238E27FC236}">
                <a16:creationId xmlns:a16="http://schemas.microsoft.com/office/drawing/2014/main" id="{DAC61BA5-564E-4794-AC4E-0E76F93D3D28}"/>
              </a:ext>
            </a:extLst>
          </p:cNvPr>
          <p:cNvSpPr>
            <a:spLocks noGrp="1"/>
          </p:cNvSpPr>
          <p:nvPr>
            <p:ph type="sldNum" sz="quarter" idx="12"/>
          </p:nvPr>
        </p:nvSpPr>
        <p:spPr/>
        <p:txBody>
          <a:bodyPr/>
          <a:lstStyle/>
          <a:p>
            <a:fld id="{802910A0-F218-4896-987D-E7FBB14C683D}" type="slidenum">
              <a:rPr lang="en-US" smtClean="0"/>
              <a:t>32</a:t>
            </a:fld>
            <a:endParaRPr lang="en-US" dirty="0"/>
          </a:p>
        </p:txBody>
      </p:sp>
    </p:spTree>
    <p:extLst>
      <p:ext uri="{BB962C8B-B14F-4D97-AF65-F5344CB8AC3E}">
        <p14:creationId xmlns:p14="http://schemas.microsoft.com/office/powerpoint/2010/main" val="12857432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Content Placeholder 2">
            <a:extLst>
              <a:ext uri="{FF2B5EF4-FFF2-40B4-BE49-F238E27FC236}">
                <a16:creationId xmlns:a16="http://schemas.microsoft.com/office/drawing/2014/main" id="{2F7FCCE1-4A93-2A48-8694-6D293487F85B}"/>
              </a:ext>
            </a:extLst>
          </p:cNvPr>
          <p:cNvSpPr txBox="1">
            <a:spLocks/>
          </p:cNvSpPr>
          <p:nvPr/>
        </p:nvSpPr>
        <p:spPr>
          <a:xfrm>
            <a:off x="1008256" y="1589697"/>
            <a:ext cx="10175480" cy="40582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600" dirty="0"/>
          </a:p>
        </p:txBody>
      </p:sp>
      <p:sp>
        <p:nvSpPr>
          <p:cNvPr id="46" name="TextBox 45">
            <a:extLst>
              <a:ext uri="{FF2B5EF4-FFF2-40B4-BE49-F238E27FC236}">
                <a16:creationId xmlns:a16="http://schemas.microsoft.com/office/drawing/2014/main" id="{45ED5C24-EB35-C943-80AD-87E440C7AB21}"/>
              </a:ext>
            </a:extLst>
          </p:cNvPr>
          <p:cNvSpPr txBox="1"/>
          <p:nvPr/>
        </p:nvSpPr>
        <p:spPr>
          <a:xfrm>
            <a:off x="1237957" y="370775"/>
            <a:ext cx="9228406" cy="430887"/>
          </a:xfrm>
          <a:prstGeom prst="rect">
            <a:avLst/>
          </a:prstGeom>
          <a:noFill/>
        </p:spPr>
        <p:txBody>
          <a:bodyPr wrap="square" lIns="0" tIns="0" rIns="0" bIns="0" rtlCol="0">
            <a:spAutoFit/>
          </a:bodyPr>
          <a:lstStyle/>
          <a:p>
            <a:pPr algn="ctr"/>
            <a:r>
              <a:rPr lang="en-US" sz="2800" b="1" dirty="0">
                <a:solidFill>
                  <a:srgbClr val="BAA259"/>
                </a:solidFill>
                <a:latin typeface="Arial" panose="020B0604020202020204" pitchFamily="34" charset="0"/>
                <a:ea typeface="+mj-ea"/>
                <a:cs typeface="Arial" panose="020B0604020202020204" pitchFamily="34" charset="0"/>
              </a:rPr>
              <a:t>SUPERVISORY TOOLKIT</a:t>
            </a:r>
            <a:endParaRPr lang="en-US" sz="2800" b="1" dirty="0">
              <a:solidFill>
                <a:srgbClr val="BAA259"/>
              </a:solidFill>
              <a:latin typeface="Arial" panose="020B0604020202020204" pitchFamily="34" charset="0"/>
              <a:ea typeface="Fira Sans OT" panose="020B0603050000020004" pitchFamily="34" charset="0"/>
              <a:cs typeface="Arial" panose="020B0604020202020204" pitchFamily="34" charset="0"/>
            </a:endParaRPr>
          </a:p>
        </p:txBody>
      </p:sp>
      <p:sp>
        <p:nvSpPr>
          <p:cNvPr id="5" name="Rectangle 11"/>
          <p:cNvSpPr>
            <a:spLocks noChangeArrowheads="1"/>
          </p:cNvSpPr>
          <p:nvPr/>
        </p:nvSpPr>
        <p:spPr bwMode="auto">
          <a:xfrm>
            <a:off x="345753" y="279713"/>
            <a:ext cx="11705570" cy="7195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Aft>
                <a:spcPct val="0"/>
              </a:spcAft>
              <a:buNone/>
            </a:pPr>
            <a:endParaRPr lang="en-US" sz="2000" b="1" dirty="0">
              <a:solidFill>
                <a:prstClr val="black"/>
              </a:solidFill>
              <a:latin typeface="Arial" panose="020B0604020202020204" pitchFamily="34" charset="0"/>
              <a:cs typeface="Arial" panose="020B0604020202020204" pitchFamily="34" charset="0"/>
            </a:endParaRPr>
          </a:p>
          <a:p>
            <a:pPr algn="just" eaLnBrk="0" fontAlgn="base" hangingPunct="0">
              <a:spcAft>
                <a:spcPct val="0"/>
              </a:spcAft>
              <a:buNone/>
            </a:pPr>
            <a:endParaRPr lang="en-US" sz="2000" b="1" dirty="0">
              <a:solidFill>
                <a:prstClr val="black"/>
              </a:solidFill>
              <a:latin typeface="Arial" panose="020B0604020202020204" pitchFamily="34" charset="0"/>
              <a:cs typeface="Arial" panose="020B0604020202020204" pitchFamily="34" charset="0"/>
            </a:endParaRPr>
          </a:p>
          <a:p>
            <a:pPr algn="just" eaLnBrk="0" fontAlgn="base" hangingPunct="0">
              <a:spcAft>
                <a:spcPct val="0"/>
              </a:spcAft>
              <a:buNone/>
            </a:pPr>
            <a:r>
              <a:rPr lang="en-US" sz="2000" b="1" dirty="0">
                <a:solidFill>
                  <a:prstClr val="black"/>
                </a:solidFill>
                <a:latin typeface="Arial" panose="020B0604020202020204" pitchFamily="34" charset="0"/>
                <a:cs typeface="Arial" panose="020B0604020202020204" pitchFamily="34" charset="0"/>
              </a:rPr>
              <a:t>Off-site Inspection</a:t>
            </a:r>
          </a:p>
          <a:p>
            <a:pPr algn="just" eaLnBrk="0" fontAlgn="base" hangingPunct="0">
              <a:spcAft>
                <a:spcPct val="0"/>
              </a:spcAft>
              <a:buNone/>
            </a:pPr>
            <a:endParaRPr lang="en-US" sz="2000" b="1" dirty="0">
              <a:solidFill>
                <a:prstClr val="black"/>
              </a:solidFill>
              <a:latin typeface="Arial" panose="020B0604020202020204" pitchFamily="34" charset="0"/>
              <a:cs typeface="Arial" panose="020B0604020202020204" pitchFamily="34" charset="0"/>
            </a:endParaRPr>
          </a:p>
          <a:p>
            <a:pPr algn="just" eaLnBrk="0" fontAlgn="base" hangingPunct="0">
              <a:spcAft>
                <a:spcPct val="0"/>
              </a:spcAft>
              <a:buNone/>
            </a:pPr>
            <a:r>
              <a:rPr lang="en-US" sz="1800" dirty="0">
                <a:solidFill>
                  <a:prstClr val="black"/>
                </a:solidFill>
                <a:latin typeface="Arial" panose="020B0604020202020204" pitchFamily="34" charset="0"/>
                <a:cs typeface="Arial" panose="020B0604020202020204" pitchFamily="34" charset="0"/>
              </a:rPr>
              <a:t>	Desktop reviews with focus on gathering information.</a:t>
            </a:r>
          </a:p>
          <a:p>
            <a:pPr algn="just" eaLnBrk="0" fontAlgn="base" hangingPunct="0">
              <a:spcAft>
                <a:spcPct val="0"/>
              </a:spcAft>
              <a:buNone/>
            </a:pPr>
            <a:r>
              <a:rPr lang="en-US" sz="1800" dirty="0">
                <a:solidFill>
                  <a:prstClr val="black"/>
                </a:solidFill>
                <a:latin typeface="Arial" panose="020B0604020202020204" pitchFamily="34" charset="0"/>
                <a:cs typeface="Arial" panose="020B0604020202020204" pitchFamily="34" charset="0"/>
              </a:rPr>
              <a:t>Includes the following;</a:t>
            </a:r>
          </a:p>
          <a:p>
            <a:pPr marL="285750" indent="-285750" algn="just" eaLnBrk="0" fontAlgn="base" hangingPunct="0">
              <a:spcAft>
                <a:spcPct val="0"/>
              </a:spcAft>
              <a:buClr>
                <a:srgbClr val="BAA259"/>
              </a:buClr>
            </a:pPr>
            <a:r>
              <a:rPr lang="en-US" sz="1800" dirty="0">
                <a:solidFill>
                  <a:prstClr val="black"/>
                </a:solidFill>
                <a:latin typeface="Arial" panose="020B0604020202020204" pitchFamily="34" charset="0"/>
                <a:cs typeface="Arial" panose="020B0604020202020204" pitchFamily="34" charset="0"/>
              </a:rPr>
              <a:t>Statutory returns filed by regulated entities</a:t>
            </a:r>
          </a:p>
          <a:p>
            <a:pPr marL="285750" indent="-285750" algn="just" eaLnBrk="0" fontAlgn="base" hangingPunct="0">
              <a:spcAft>
                <a:spcPct val="0"/>
              </a:spcAft>
              <a:buClr>
                <a:srgbClr val="BAA259"/>
              </a:buClr>
            </a:pPr>
            <a:r>
              <a:rPr lang="en-US" sz="1800" dirty="0">
                <a:solidFill>
                  <a:prstClr val="black"/>
                </a:solidFill>
                <a:latin typeface="Arial" panose="020B0604020202020204" pitchFamily="34" charset="0"/>
                <a:cs typeface="Arial" panose="020B0604020202020204" pitchFamily="34" charset="0"/>
              </a:rPr>
              <a:t>Observing Media reports and social media platforms</a:t>
            </a:r>
          </a:p>
          <a:p>
            <a:pPr marL="285750" indent="-285750" algn="just" eaLnBrk="0" fontAlgn="base" hangingPunct="0">
              <a:spcAft>
                <a:spcPct val="0"/>
              </a:spcAft>
              <a:buClr>
                <a:srgbClr val="BAA259"/>
              </a:buClr>
            </a:pPr>
            <a:r>
              <a:rPr lang="en-US" sz="1800" dirty="0">
                <a:solidFill>
                  <a:prstClr val="black"/>
                </a:solidFill>
                <a:latin typeface="Arial" panose="020B0604020202020204" pitchFamily="34" charset="0"/>
                <a:cs typeface="Arial" panose="020B0604020202020204" pitchFamily="34" charset="0"/>
              </a:rPr>
              <a:t>Mystery shopping (enquiries calls or visits)</a:t>
            </a:r>
          </a:p>
          <a:p>
            <a:pPr marL="285750" indent="-285750" algn="just" eaLnBrk="0" fontAlgn="base" hangingPunct="0">
              <a:spcAft>
                <a:spcPct val="0"/>
              </a:spcAft>
              <a:buClr>
                <a:srgbClr val="BAA259"/>
              </a:buClr>
            </a:pPr>
            <a:r>
              <a:rPr lang="en-US" sz="1800" dirty="0">
                <a:solidFill>
                  <a:prstClr val="black"/>
                </a:solidFill>
                <a:latin typeface="Arial" panose="020B0604020202020204" pitchFamily="34" charset="0"/>
                <a:cs typeface="Arial" panose="020B0604020202020204" pitchFamily="34" charset="0"/>
              </a:rPr>
              <a:t>Financial service providers self assessments/returns</a:t>
            </a:r>
          </a:p>
          <a:p>
            <a:pPr marL="285750" indent="-285750" algn="just" eaLnBrk="0" fontAlgn="base" hangingPunct="0">
              <a:spcAft>
                <a:spcPct val="0"/>
              </a:spcAft>
              <a:buClr>
                <a:srgbClr val="BAA259"/>
              </a:buClr>
            </a:pPr>
            <a:r>
              <a:rPr lang="en-US" sz="1800" dirty="0">
                <a:solidFill>
                  <a:prstClr val="black"/>
                </a:solidFill>
                <a:latin typeface="Arial" panose="020B0604020202020204" pitchFamily="34" charset="0"/>
                <a:cs typeface="Arial" panose="020B0604020202020204" pitchFamily="34" charset="0"/>
              </a:rPr>
              <a:t>Consumer advocacy groups</a:t>
            </a:r>
          </a:p>
          <a:p>
            <a:pPr marL="285750" indent="-285750" algn="just" eaLnBrk="0" fontAlgn="base" hangingPunct="0">
              <a:spcAft>
                <a:spcPct val="0"/>
              </a:spcAft>
            </a:pPr>
            <a:endParaRPr lang="en-US" sz="1800" dirty="0">
              <a:solidFill>
                <a:prstClr val="black"/>
              </a:solidFill>
              <a:latin typeface="Arial" panose="020B0604020202020204" pitchFamily="34" charset="0"/>
              <a:cs typeface="Arial" panose="020B0604020202020204" pitchFamily="34" charset="0"/>
            </a:endParaRPr>
          </a:p>
          <a:p>
            <a:pPr algn="just" eaLnBrk="0" fontAlgn="base" hangingPunct="0">
              <a:spcAft>
                <a:spcPct val="0"/>
              </a:spcAft>
              <a:buNone/>
            </a:pPr>
            <a:r>
              <a:rPr lang="en-US" sz="2000" b="1" dirty="0">
                <a:solidFill>
                  <a:prstClr val="black"/>
                </a:solidFill>
                <a:latin typeface="Arial" panose="020B0604020202020204" pitchFamily="34" charset="0"/>
                <a:cs typeface="Arial" panose="020B0604020202020204" pitchFamily="34" charset="0"/>
              </a:rPr>
              <a:t>On-site inspection</a:t>
            </a:r>
          </a:p>
          <a:p>
            <a:pPr algn="just" eaLnBrk="0" fontAlgn="base" hangingPunct="0">
              <a:spcAft>
                <a:spcPct val="0"/>
              </a:spcAft>
              <a:buNone/>
            </a:pPr>
            <a:endParaRPr lang="en-US" sz="2000" b="1" dirty="0">
              <a:solidFill>
                <a:prstClr val="black"/>
              </a:solidFill>
              <a:latin typeface="Arial" panose="020B0604020202020204" pitchFamily="34" charset="0"/>
              <a:cs typeface="Arial" panose="020B0604020202020204" pitchFamily="34" charset="0"/>
            </a:endParaRPr>
          </a:p>
          <a:p>
            <a:pPr algn="just" eaLnBrk="0" fontAlgn="base" hangingPunct="0">
              <a:spcAft>
                <a:spcPct val="0"/>
              </a:spcAft>
              <a:buNone/>
            </a:pPr>
            <a:r>
              <a:rPr lang="en-US" sz="1800" b="1" dirty="0">
                <a:solidFill>
                  <a:prstClr val="black"/>
                </a:solidFill>
                <a:latin typeface="Arial" panose="020B0604020202020204" pitchFamily="34" charset="0"/>
                <a:cs typeface="Arial" panose="020B0604020202020204" pitchFamily="34" charset="0"/>
              </a:rPr>
              <a:t>	</a:t>
            </a:r>
            <a:r>
              <a:rPr lang="en-US" sz="1800" dirty="0">
                <a:solidFill>
                  <a:prstClr val="black"/>
                </a:solidFill>
                <a:latin typeface="Arial" panose="020B0604020202020204" pitchFamily="34" charset="0"/>
                <a:cs typeface="Arial" panose="020B0604020202020204" pitchFamily="34" charset="0"/>
              </a:rPr>
              <a:t>Validating information gathering from off-site inspection and any other source. </a:t>
            </a:r>
          </a:p>
          <a:p>
            <a:pPr algn="just" eaLnBrk="0" fontAlgn="base" hangingPunct="0">
              <a:spcAft>
                <a:spcPct val="0"/>
              </a:spcAft>
              <a:buNone/>
            </a:pPr>
            <a:endParaRPr lang="en-US" sz="1800" dirty="0">
              <a:solidFill>
                <a:prstClr val="black"/>
              </a:solidFill>
              <a:latin typeface="Arial" panose="020B0604020202020204" pitchFamily="34" charset="0"/>
              <a:cs typeface="Arial" panose="020B0604020202020204" pitchFamily="34" charset="0"/>
            </a:endParaRPr>
          </a:p>
          <a:p>
            <a:pPr marL="285750" indent="-285750" algn="just" eaLnBrk="0" fontAlgn="base" hangingPunct="0">
              <a:spcAft>
                <a:spcPct val="0"/>
              </a:spcAft>
              <a:buClr>
                <a:srgbClr val="BAA259"/>
              </a:buClr>
            </a:pPr>
            <a:r>
              <a:rPr lang="en-US" sz="1800" dirty="0">
                <a:solidFill>
                  <a:prstClr val="black"/>
                </a:solidFill>
                <a:latin typeface="Arial" panose="020B0604020202020204" pitchFamily="34" charset="0"/>
                <a:cs typeface="Arial" panose="020B0604020202020204" pitchFamily="34" charset="0"/>
              </a:rPr>
              <a:t>Assists the Authority to monitor the evolution of risks for NBFIs over certain supervisory cycles.</a:t>
            </a:r>
          </a:p>
          <a:p>
            <a:pPr marL="285750" indent="-285750" algn="just" eaLnBrk="0" fontAlgn="base" hangingPunct="0">
              <a:spcAft>
                <a:spcPct val="0"/>
              </a:spcAft>
              <a:buClr>
                <a:srgbClr val="BAA259"/>
              </a:buClr>
            </a:pPr>
            <a:r>
              <a:rPr lang="en-US" sz="1800" dirty="0">
                <a:solidFill>
                  <a:prstClr val="black"/>
                </a:solidFill>
                <a:latin typeface="Arial" panose="020B0604020202020204" pitchFamily="34" charset="0"/>
                <a:cs typeface="Arial" panose="020B0604020202020204" pitchFamily="34" charset="0"/>
              </a:rPr>
              <a:t>Scope and length of onsite inspections will be determined by the risk profile of an institution.</a:t>
            </a:r>
          </a:p>
          <a:p>
            <a:pPr algn="just" eaLnBrk="0" fontAlgn="base" hangingPunct="0">
              <a:spcAft>
                <a:spcPct val="0"/>
              </a:spcAft>
              <a:buNone/>
            </a:pPr>
            <a:endParaRPr lang="en-US" sz="1800" b="1" dirty="0">
              <a:solidFill>
                <a:prstClr val="black"/>
              </a:solidFill>
              <a:latin typeface="Arial" panose="020B0604020202020204" pitchFamily="34" charset="0"/>
              <a:cs typeface="Arial" panose="020B0604020202020204" pitchFamily="34" charset="0"/>
            </a:endParaRPr>
          </a:p>
          <a:p>
            <a:pPr marL="342900" indent="-342900" algn="just" eaLnBrk="0" fontAlgn="base" hangingPunct="0">
              <a:spcAft>
                <a:spcPct val="0"/>
              </a:spcAft>
              <a:buFont typeface="+mj-lt"/>
              <a:buAutoNum type="arabicPeriod"/>
            </a:pPr>
            <a:endParaRPr lang="en-US" sz="1800" b="1" dirty="0">
              <a:solidFill>
                <a:prstClr val="black"/>
              </a:solidFill>
              <a:latin typeface="Arial" panose="020B0604020202020204" pitchFamily="34" charset="0"/>
              <a:cs typeface="Arial" panose="020B0604020202020204" pitchFamily="34" charset="0"/>
            </a:endParaRPr>
          </a:p>
          <a:p>
            <a:pPr marL="342900" indent="-342900" algn="just" eaLnBrk="0" fontAlgn="base" hangingPunct="0">
              <a:spcAft>
                <a:spcPct val="0"/>
              </a:spcAft>
              <a:buFont typeface="+mj-lt"/>
              <a:buAutoNum type="arabicPeriod" startAt="2"/>
            </a:pPr>
            <a:endParaRPr lang="en-US" altLang="en-US" sz="1600" dirty="0">
              <a:solidFill>
                <a:prstClr val="black"/>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802910A0-F218-4896-987D-E7FBB14C683D}" type="slidenum">
              <a:rPr lang="en-US" smtClean="0"/>
              <a:t>33</a:t>
            </a:fld>
            <a:endParaRPr lang="en-US" dirty="0"/>
          </a:p>
        </p:txBody>
      </p:sp>
      <p:pic>
        <p:nvPicPr>
          <p:cNvPr id="4" name="Graphic 3" descr="Target Audience">
            <a:extLst>
              <a:ext uri="{FF2B5EF4-FFF2-40B4-BE49-F238E27FC236}">
                <a16:creationId xmlns:a16="http://schemas.microsoft.com/office/drawing/2014/main" id="{C63E1FF7-915A-47D8-A184-BF85DA4BE9C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6430" y="1442785"/>
            <a:ext cx="830711" cy="766811"/>
          </a:xfrm>
          <a:prstGeom prst="rect">
            <a:avLst/>
          </a:prstGeom>
        </p:spPr>
      </p:pic>
      <p:pic>
        <p:nvPicPr>
          <p:cNvPr id="7" name="Graphic 6" descr="Zoom in">
            <a:extLst>
              <a:ext uri="{FF2B5EF4-FFF2-40B4-BE49-F238E27FC236}">
                <a16:creationId xmlns:a16="http://schemas.microsoft.com/office/drawing/2014/main" id="{E3E03E32-79FE-496A-8EFC-74B2A4257B6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7020" y="4953538"/>
            <a:ext cx="629529" cy="629529"/>
          </a:xfrm>
          <a:prstGeom prst="rect">
            <a:avLst/>
          </a:prstGeom>
        </p:spPr>
      </p:pic>
    </p:spTree>
    <p:extLst>
      <p:ext uri="{BB962C8B-B14F-4D97-AF65-F5344CB8AC3E}">
        <p14:creationId xmlns:p14="http://schemas.microsoft.com/office/powerpoint/2010/main" val="3771783268"/>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113800" y="2547263"/>
            <a:ext cx="3174460" cy="1276925"/>
            <a:chOff x="3113800" y="2547263"/>
            <a:chExt cx="3174460" cy="1276925"/>
          </a:xfrm>
        </p:grpSpPr>
        <p:sp>
          <p:nvSpPr>
            <p:cNvPr id="4" name="TextBox 3"/>
            <p:cNvSpPr txBox="1"/>
            <p:nvPr/>
          </p:nvSpPr>
          <p:spPr>
            <a:xfrm>
              <a:off x="3113801" y="2547263"/>
              <a:ext cx="3174459" cy="738664"/>
            </a:xfrm>
            <a:prstGeom prst="rect">
              <a:avLst/>
            </a:prstGeom>
            <a:noFill/>
          </p:spPr>
          <p:txBody>
            <a:bodyPr wrap="none" lIns="0" tIns="0" rIns="0" bIns="0" rtlCol="0">
              <a:spAutoFit/>
            </a:bodyPr>
            <a:lstStyle/>
            <a:p>
              <a:pPr algn="r"/>
              <a:r>
                <a:rPr lang="en-US" sz="4800" dirty="0">
                  <a:solidFill>
                    <a:schemeClr val="bg1"/>
                  </a:solidFill>
                  <a:latin typeface="Judson" panose="02000603000000000000" pitchFamily="50" charset="0"/>
                  <a:ea typeface="Fira Sans OT" panose="020B0603050000020004" pitchFamily="34" charset="0"/>
                </a:rPr>
                <a:t>BREAK TIME</a:t>
              </a:r>
            </a:p>
          </p:txBody>
        </p:sp>
        <p:sp>
          <p:nvSpPr>
            <p:cNvPr id="5" name="Rectangle 4"/>
            <p:cNvSpPr/>
            <p:nvPr/>
          </p:nvSpPr>
          <p:spPr>
            <a:xfrm>
              <a:off x="3113800" y="3362523"/>
              <a:ext cx="3174459" cy="461665"/>
            </a:xfrm>
            <a:prstGeom prst="rect">
              <a:avLst/>
            </a:prstGeom>
          </p:spPr>
          <p:txBody>
            <a:bodyPr wrap="square" lIns="0" tIns="0" rIns="0" bIns="0">
              <a:spAutoFit/>
            </a:bodyPr>
            <a:lstStyle/>
            <a:p>
              <a:pPr algn="r"/>
              <a:r>
                <a:rPr lang="en-US"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rPr>
                <a:t>Sed ut perspiciatis unde omnis iste natus error sit voluptatem accusantium doloremque laudantium, architecto. Nemo enim suscipit.</a:t>
              </a:r>
              <a:endParaRPr lang="bg-BG"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pSp>
      <p:pic>
        <p:nvPicPr>
          <p:cNvPr id="8" name="Picture 7">
            <a:extLst>
              <a:ext uri="{FF2B5EF4-FFF2-40B4-BE49-F238E27FC236}">
                <a16:creationId xmlns:a16="http://schemas.microsoft.com/office/drawing/2014/main" id="{CE99D5FF-84A9-1442-AC5D-DAAE29FD22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16F2E2B-BCEF-B94F-A047-09B9C2CC982C}"/>
              </a:ext>
            </a:extLst>
          </p:cNvPr>
          <p:cNvSpPr txBox="1"/>
          <p:nvPr/>
        </p:nvSpPr>
        <p:spPr>
          <a:xfrm>
            <a:off x="406400" y="2717800"/>
            <a:ext cx="10693400" cy="1231106"/>
          </a:xfrm>
          <a:prstGeom prst="rect">
            <a:avLst/>
          </a:prstGeom>
          <a:noFill/>
        </p:spPr>
        <p:txBody>
          <a:bodyPr wrap="square" lIns="0" tIns="0" rIns="0" bIns="0" rtlCol="0">
            <a:spAutoFit/>
          </a:bodyPr>
          <a:lstStyle/>
          <a:p>
            <a:pPr algn="ctr"/>
            <a:r>
              <a:rPr lang="en-US" sz="4000" dirty="0">
                <a:solidFill>
                  <a:srgbClr val="BAA259"/>
                </a:solidFill>
                <a:latin typeface="Arial" panose="020B0604020202020204" pitchFamily="34" charset="0"/>
                <a:ea typeface="Fira Sans OT" panose="020B0603050000020004" pitchFamily="34" charset="0"/>
                <a:cs typeface="Arial" panose="020B0604020202020204" pitchFamily="34" charset="0"/>
              </a:rPr>
              <a:t> NAMFISA RISK BASED SUPERVISION </a:t>
            </a:r>
          </a:p>
          <a:p>
            <a:pPr algn="ctr"/>
            <a:r>
              <a:rPr lang="en-US" sz="4000" dirty="0">
                <a:solidFill>
                  <a:srgbClr val="BAA259"/>
                </a:solidFill>
                <a:latin typeface="Arial" panose="020B0604020202020204" pitchFamily="34" charset="0"/>
                <a:ea typeface="Fira Sans OT" panose="020B0603050000020004" pitchFamily="34" charset="0"/>
                <a:cs typeface="Arial" panose="020B0604020202020204" pitchFamily="34" charset="0"/>
              </a:rPr>
              <a:t>METHODOLGY OVERVIEW</a:t>
            </a:r>
          </a:p>
        </p:txBody>
      </p:sp>
      <p:sp>
        <p:nvSpPr>
          <p:cNvPr id="3" name="Slide Number Placeholder 2">
            <a:extLst>
              <a:ext uri="{FF2B5EF4-FFF2-40B4-BE49-F238E27FC236}">
                <a16:creationId xmlns:a16="http://schemas.microsoft.com/office/drawing/2014/main" id="{DAC61BA5-564E-4794-AC4E-0E76F93D3D28}"/>
              </a:ext>
            </a:extLst>
          </p:cNvPr>
          <p:cNvSpPr>
            <a:spLocks noGrp="1"/>
          </p:cNvSpPr>
          <p:nvPr>
            <p:ph type="sldNum" sz="quarter" idx="12"/>
          </p:nvPr>
        </p:nvSpPr>
        <p:spPr/>
        <p:txBody>
          <a:bodyPr/>
          <a:lstStyle/>
          <a:p>
            <a:fld id="{802910A0-F218-4896-987D-E7FBB14C683D}" type="slidenum">
              <a:rPr lang="en-US" smtClean="0"/>
              <a:t>34</a:t>
            </a:fld>
            <a:endParaRPr lang="en-US" dirty="0"/>
          </a:p>
        </p:txBody>
      </p:sp>
    </p:spTree>
    <p:extLst>
      <p:ext uri="{BB962C8B-B14F-4D97-AF65-F5344CB8AC3E}">
        <p14:creationId xmlns:p14="http://schemas.microsoft.com/office/powerpoint/2010/main" val="7609956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494162" y="643589"/>
            <a:ext cx="4757649" cy="430887"/>
          </a:xfrm>
          <a:prstGeom prst="rect">
            <a:avLst/>
          </a:prstGeom>
          <a:noFill/>
        </p:spPr>
        <p:txBody>
          <a:bodyPr wrap="none" lIns="0" tIns="0" rIns="0" bIns="0" rtlCol="0">
            <a:spAutoFit/>
          </a:bodyPr>
          <a:lstStyle/>
          <a:p>
            <a:pPr algn="ctr"/>
            <a:r>
              <a:rPr lang="en-US" sz="2800" b="1" dirty="0">
                <a:solidFill>
                  <a:srgbClr val="BAA259"/>
                </a:solidFill>
                <a:latin typeface="Arial" panose="020B0604020202020204" pitchFamily="34" charset="0"/>
                <a:ea typeface="Fira Sans OT" panose="020B0603050000020004" pitchFamily="34" charset="0"/>
                <a:cs typeface="Arial" panose="020B0604020202020204" pitchFamily="34" charset="0"/>
              </a:rPr>
              <a:t>RISK BASED SUPERVISION</a:t>
            </a:r>
          </a:p>
        </p:txBody>
      </p:sp>
      <p:sp>
        <p:nvSpPr>
          <p:cNvPr id="9" name="Slide Number Placeholder 8"/>
          <p:cNvSpPr>
            <a:spLocks noGrp="1"/>
          </p:cNvSpPr>
          <p:nvPr>
            <p:ph type="sldNum" sz="quarter" idx="12"/>
          </p:nvPr>
        </p:nvSpPr>
        <p:spPr/>
        <p:txBody>
          <a:bodyPr/>
          <a:lstStyle/>
          <a:p>
            <a:fld id="{802910A0-F218-4896-987D-E7FBB14C683D}" type="slidenum">
              <a:rPr lang="en-US" smtClean="0"/>
              <a:t>35</a:t>
            </a:fld>
            <a:endParaRPr lang="en-US" dirty="0"/>
          </a:p>
        </p:txBody>
      </p:sp>
      <p:sp>
        <p:nvSpPr>
          <p:cNvPr id="5" name="TextBox 4"/>
          <p:cNvSpPr txBox="1"/>
          <p:nvPr/>
        </p:nvSpPr>
        <p:spPr>
          <a:xfrm>
            <a:off x="509415" y="1244171"/>
            <a:ext cx="10727141" cy="6533327"/>
          </a:xfrm>
          <a:prstGeom prst="rect">
            <a:avLst/>
          </a:prstGeom>
          <a:noFill/>
        </p:spPr>
        <p:txBody>
          <a:bodyPr wrap="square" rtlCol="0">
            <a:spAutoFit/>
          </a:bodyPr>
          <a:lstStyle/>
          <a:p>
            <a:pPr marL="285750" indent="-285750" algn="just">
              <a:lnSpc>
                <a:spcPct val="150000"/>
              </a:lnSpc>
              <a:buClr>
                <a:srgbClr val="BAA259"/>
              </a:buClr>
              <a:buFont typeface="Wingdings" panose="05000000000000000000" pitchFamily="2" charset="2"/>
              <a:buChar char="v"/>
            </a:pPr>
            <a:r>
              <a:rPr lang="en-US" dirty="0">
                <a:latin typeface="Arial" panose="020B0604020202020204" pitchFamily="34" charset="0"/>
                <a:cs typeface="Arial" panose="020B0604020202020204" pitchFamily="34" charset="0"/>
              </a:rPr>
              <a:t>Risk-based supervision provides a structured approach focusing on </a:t>
            </a:r>
          </a:p>
          <a:p>
            <a:pPr marL="628650" indent="-285750" algn="just">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identifying potential risks faced by regulated entities, and </a:t>
            </a:r>
          </a:p>
          <a:p>
            <a:pPr marL="628650" indent="-285750" algn="just">
              <a:lnSpc>
                <a:spcPct val="150000"/>
              </a:lnSpc>
              <a:buFont typeface="Courier New" panose="02070309020205020404" pitchFamily="49" charset="0"/>
              <a:buChar char="o"/>
            </a:pPr>
            <a:r>
              <a:rPr lang="en-US" dirty="0">
                <a:latin typeface="Arial" panose="020B0604020202020204" pitchFamily="34" charset="0"/>
                <a:cs typeface="Arial" panose="020B0604020202020204" pitchFamily="34" charset="0"/>
              </a:rPr>
              <a:t>assessing the financial and operational factors in place to mitigate those risks. </a:t>
            </a:r>
          </a:p>
          <a:p>
            <a:pPr marL="342900" algn="just">
              <a:lnSpc>
                <a:spcPct val="150000"/>
              </a:lnSpc>
            </a:pPr>
            <a:endParaRPr lang="en-US" dirty="0">
              <a:latin typeface="Arial" panose="020B0604020202020204" pitchFamily="34" charset="0"/>
              <a:cs typeface="Arial" panose="020B0604020202020204" pitchFamily="34" charset="0"/>
            </a:endParaRPr>
          </a:p>
          <a:p>
            <a:pPr marL="285750" indent="-285750" algn="just">
              <a:lnSpc>
                <a:spcPct val="150000"/>
              </a:lnSpc>
              <a:buClr>
                <a:srgbClr val="BAA259"/>
              </a:buClr>
              <a:buFont typeface="Wingdings" panose="05000000000000000000" pitchFamily="2" charset="2"/>
              <a:buChar char="v"/>
            </a:pPr>
            <a:r>
              <a:rPr lang="en-US" dirty="0">
                <a:latin typeface="Arial" panose="020B0604020202020204" pitchFamily="34" charset="0"/>
                <a:cs typeface="Arial" panose="020B0604020202020204" pitchFamily="34" charset="0"/>
              </a:rPr>
              <a:t>RBS allows NAMFISA to direct its resources towards the issues and institutions which pose the greatest threat to its supervisory objectives.</a:t>
            </a:r>
          </a:p>
          <a:p>
            <a:pPr marL="285750" indent="-285750" algn="just">
              <a:lnSpc>
                <a:spcPct val="150000"/>
              </a:lnSpc>
              <a:buClr>
                <a:srgbClr val="BAA259"/>
              </a:buClr>
              <a:buFont typeface="Wingdings" panose="05000000000000000000" pitchFamily="2" charset="2"/>
              <a:buChar char="v"/>
            </a:pPr>
            <a:endParaRPr lang="en-US" dirty="0">
              <a:latin typeface="Arial" panose="020B0604020202020204" pitchFamily="34" charset="0"/>
              <a:cs typeface="Arial" panose="020B0604020202020204" pitchFamily="34" charset="0"/>
            </a:endParaRPr>
          </a:p>
          <a:p>
            <a:pPr marL="285750" indent="-285750" algn="just">
              <a:lnSpc>
                <a:spcPct val="150000"/>
              </a:lnSpc>
              <a:buClr>
                <a:srgbClr val="BAA259"/>
              </a:buClr>
              <a:buFont typeface="Wingdings" panose="05000000000000000000" pitchFamily="2" charset="2"/>
              <a:buChar char="v"/>
            </a:pPr>
            <a:r>
              <a:rPr lang="en-US" dirty="0">
                <a:latin typeface="Arial" panose="020B0604020202020204" pitchFamily="34" charset="0"/>
                <a:cs typeface="Arial" panose="020B0604020202020204" pitchFamily="34" charset="0"/>
              </a:rPr>
              <a:t>RBS can improve supervisory outcomes such as safety and soundness and can also lead to more efficient allocation of resources, i.e., human and other resources.</a:t>
            </a:r>
          </a:p>
          <a:p>
            <a:pPr algn="just">
              <a:lnSpc>
                <a:spcPct val="150000"/>
              </a:lnSpc>
            </a:pPr>
            <a:endParaRPr lang="en-US" b="1" dirty="0">
              <a:latin typeface="Arial" panose="020B0604020202020204" pitchFamily="34" charset="0"/>
              <a:cs typeface="Arial" panose="020B0604020202020204" pitchFamily="34" charset="0"/>
            </a:endParaRPr>
          </a:p>
          <a:p>
            <a:pPr algn="just">
              <a:lnSpc>
                <a:spcPct val="150000"/>
              </a:lnSpc>
            </a:pPr>
            <a:r>
              <a:rPr lang="en-US" b="1" dirty="0">
                <a:latin typeface="Arial" panose="020B0604020202020204" pitchFamily="34" charset="0"/>
                <a:cs typeface="Arial" panose="020B0604020202020204" pitchFamily="34" charset="0"/>
              </a:rPr>
              <a:t>RBS is more proactive as opposed to the current compliance (rule based) approach which is static and reactive in nature. </a:t>
            </a:r>
          </a:p>
          <a:p>
            <a:pPr marL="285750" indent="-285750" algn="just">
              <a:lnSpc>
                <a:spcPct val="150000"/>
              </a:lnSpc>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
            </a:pPr>
            <a:endParaRPr lang="en-US" sz="2400" dirty="0">
              <a:latin typeface="Arial" panose="020B0604020202020204" pitchFamily="34" charset="0"/>
              <a:cs typeface="Arial" panose="020B0604020202020204" pitchFamily="34" charset="0"/>
            </a:endParaRPr>
          </a:p>
          <a:p>
            <a:pPr>
              <a:lnSpc>
                <a:spcPct val="150000"/>
              </a:lnSpc>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3544227"/>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38384" y="235863"/>
            <a:ext cx="7715254" cy="430887"/>
          </a:xfrm>
          <a:prstGeom prst="rect">
            <a:avLst/>
          </a:prstGeom>
          <a:noFill/>
        </p:spPr>
        <p:txBody>
          <a:bodyPr wrap="none" lIns="0" tIns="0" rIns="0" bIns="0" rtlCol="0">
            <a:spAutoFit/>
          </a:bodyPr>
          <a:lstStyle/>
          <a:p>
            <a:pPr algn="ctr"/>
            <a:r>
              <a:rPr lang="en-US" sz="2800" b="1" dirty="0">
                <a:solidFill>
                  <a:srgbClr val="BAA259"/>
                </a:solidFill>
                <a:latin typeface="Arial" panose="020B0604020202020204" pitchFamily="34" charset="0"/>
                <a:ea typeface="Fira Sans OT" panose="020B0603050000020004" pitchFamily="34" charset="0"/>
                <a:cs typeface="Arial" panose="020B0604020202020204" pitchFamily="34" charset="0"/>
              </a:rPr>
              <a:t>NAMFISA RBS APROACH – 10 PRINCIPLES</a:t>
            </a:r>
          </a:p>
        </p:txBody>
      </p:sp>
      <p:sp>
        <p:nvSpPr>
          <p:cNvPr id="9" name="Slide Number Placeholder 8"/>
          <p:cNvSpPr>
            <a:spLocks noGrp="1"/>
          </p:cNvSpPr>
          <p:nvPr>
            <p:ph type="sldNum" sz="quarter" idx="12"/>
          </p:nvPr>
        </p:nvSpPr>
        <p:spPr/>
        <p:txBody>
          <a:bodyPr/>
          <a:lstStyle/>
          <a:p>
            <a:fld id="{802910A0-F218-4896-987D-E7FBB14C683D}" type="slidenum">
              <a:rPr lang="en-US" smtClean="0"/>
              <a:t>36</a:t>
            </a:fld>
            <a:endParaRPr lang="en-US" dirty="0"/>
          </a:p>
        </p:txBody>
      </p:sp>
      <p:graphicFrame>
        <p:nvGraphicFramePr>
          <p:cNvPr id="3" name="Diagram 2"/>
          <p:cNvGraphicFramePr/>
          <p:nvPr/>
        </p:nvGraphicFramePr>
        <p:xfrm>
          <a:off x="952347" y="1028655"/>
          <a:ext cx="10515753" cy="5644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7441123"/>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118961" y="235863"/>
            <a:ext cx="7954102" cy="430887"/>
          </a:xfrm>
          <a:prstGeom prst="rect">
            <a:avLst/>
          </a:prstGeom>
          <a:noFill/>
        </p:spPr>
        <p:txBody>
          <a:bodyPr wrap="none" lIns="0" tIns="0" rIns="0" bIns="0" rtlCol="0">
            <a:spAutoFit/>
          </a:bodyPr>
          <a:lstStyle/>
          <a:p>
            <a:pPr algn="ctr"/>
            <a:r>
              <a:rPr lang="en-US" sz="2800" b="1" dirty="0">
                <a:solidFill>
                  <a:srgbClr val="BAA259"/>
                </a:solidFill>
                <a:latin typeface="Arial" panose="020B0604020202020204" pitchFamily="34" charset="0"/>
                <a:ea typeface="Fira Sans OT" panose="020B0603050000020004" pitchFamily="34" charset="0"/>
                <a:cs typeface="Arial" panose="020B0604020202020204" pitchFamily="34" charset="0"/>
              </a:rPr>
              <a:t>NAMFISA RBS APPROACH – 10 PRINCIPLES</a:t>
            </a:r>
          </a:p>
        </p:txBody>
      </p:sp>
      <p:sp>
        <p:nvSpPr>
          <p:cNvPr id="9" name="Slide Number Placeholder 8"/>
          <p:cNvSpPr>
            <a:spLocks noGrp="1"/>
          </p:cNvSpPr>
          <p:nvPr>
            <p:ph type="sldNum" sz="quarter" idx="12"/>
          </p:nvPr>
        </p:nvSpPr>
        <p:spPr/>
        <p:txBody>
          <a:bodyPr/>
          <a:lstStyle/>
          <a:p>
            <a:fld id="{802910A0-F218-4896-987D-E7FBB14C683D}" type="slidenum">
              <a:rPr lang="en-US" smtClean="0"/>
              <a:t>37</a:t>
            </a:fld>
            <a:endParaRPr lang="en-US" dirty="0"/>
          </a:p>
        </p:txBody>
      </p:sp>
      <p:graphicFrame>
        <p:nvGraphicFramePr>
          <p:cNvPr id="3" name="Diagram 2"/>
          <p:cNvGraphicFramePr/>
          <p:nvPr>
            <p:extLst>
              <p:ext uri="{D42A27DB-BD31-4B8C-83A1-F6EECF244321}">
                <p14:modId xmlns:p14="http://schemas.microsoft.com/office/powerpoint/2010/main" val="2717750886"/>
              </p:ext>
            </p:extLst>
          </p:nvPr>
        </p:nvGraphicFramePr>
        <p:xfrm>
          <a:off x="952347" y="1028655"/>
          <a:ext cx="10515753" cy="5644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3391057"/>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241325" y="237774"/>
            <a:ext cx="3709349" cy="430887"/>
          </a:xfrm>
          <a:prstGeom prst="rect">
            <a:avLst/>
          </a:prstGeom>
          <a:noFill/>
        </p:spPr>
        <p:txBody>
          <a:bodyPr wrap="none" lIns="0" tIns="0" rIns="0" bIns="0" rtlCol="0">
            <a:spAutoFit/>
          </a:bodyPr>
          <a:lstStyle/>
          <a:p>
            <a:pPr algn="ctr"/>
            <a:r>
              <a:rPr lang="en-US" sz="2800" b="1" dirty="0">
                <a:solidFill>
                  <a:srgbClr val="BAA259"/>
                </a:solidFill>
                <a:latin typeface="Arial" panose="020B0604020202020204" pitchFamily="34" charset="0"/>
                <a:ea typeface="Fira Sans OT" panose="020B0603050000020004" pitchFamily="34" charset="0"/>
                <a:cs typeface="Arial" panose="020B0604020202020204" pitchFamily="34" charset="0"/>
              </a:rPr>
              <a:t>RBS METHODOLOGY</a:t>
            </a:r>
          </a:p>
        </p:txBody>
      </p:sp>
      <p:sp>
        <p:nvSpPr>
          <p:cNvPr id="9" name="Slide Number Placeholder 8"/>
          <p:cNvSpPr>
            <a:spLocks noGrp="1"/>
          </p:cNvSpPr>
          <p:nvPr>
            <p:ph type="sldNum" sz="quarter" idx="12"/>
          </p:nvPr>
        </p:nvSpPr>
        <p:spPr/>
        <p:txBody>
          <a:bodyPr/>
          <a:lstStyle/>
          <a:p>
            <a:fld id="{802910A0-F218-4896-987D-E7FBB14C683D}" type="slidenum">
              <a:rPr lang="en-US" smtClean="0"/>
              <a:t>38</a:t>
            </a:fld>
            <a:endParaRPr lang="en-US" dirty="0"/>
          </a:p>
        </p:txBody>
      </p:sp>
      <p:sp>
        <p:nvSpPr>
          <p:cNvPr id="7" name="Rectangle 6"/>
          <p:cNvSpPr/>
          <p:nvPr/>
        </p:nvSpPr>
        <p:spPr>
          <a:xfrm>
            <a:off x="364155" y="730217"/>
            <a:ext cx="10698707" cy="1754326"/>
          </a:xfrm>
          <a:prstGeom prst="rect">
            <a:avLst/>
          </a:prstGeom>
        </p:spPr>
        <p:txBody>
          <a:bodyPr wrap="square">
            <a:spAutoFit/>
          </a:bodyPr>
          <a:lstStyle/>
          <a:p>
            <a:pPr marL="914400" indent="-914400" algn="ctr">
              <a:lnSpc>
                <a:spcPct val="150000"/>
              </a:lnSpc>
            </a:pPr>
            <a:r>
              <a:rPr lang="en-US" b="1" dirty="0">
                <a:latin typeface="Arial" panose="020B0604020202020204" pitchFamily="34" charset="0"/>
                <a:cs typeface="Arial" panose="020B0604020202020204" pitchFamily="34" charset="0"/>
              </a:rPr>
              <a:t>Understanding the Impact Factors on a NBFI</a:t>
            </a:r>
          </a:p>
          <a:p>
            <a:pPr marL="914400" indent="-914400">
              <a:lnSpc>
                <a:spcPct val="150000"/>
              </a:lnSpc>
            </a:pPr>
            <a:r>
              <a:rPr lang="en-US" b="1" u="sng" dirty="0">
                <a:latin typeface="Arial" panose="020B0604020202020204" pitchFamily="34" charset="0"/>
                <a:cs typeface="Arial" panose="020B0604020202020204" pitchFamily="34" charset="0"/>
              </a:rPr>
              <a:t>Macro</a:t>
            </a:r>
            <a:r>
              <a:rPr lang="en-US" b="1" dirty="0">
                <a:latin typeface="Arial" panose="020B0604020202020204" pitchFamily="34" charset="0"/>
                <a:cs typeface="Arial" panose="020B0604020202020204" pitchFamily="34" charset="0"/>
              </a:rPr>
              <a:t>                                                             </a:t>
            </a:r>
            <a:r>
              <a:rPr lang="en-US" b="1" u="sng" dirty="0">
                <a:latin typeface="Arial" panose="020B0604020202020204" pitchFamily="34" charset="0"/>
                <a:cs typeface="Arial" panose="020B0604020202020204" pitchFamily="34" charset="0"/>
              </a:rPr>
              <a:t>Meso</a:t>
            </a:r>
            <a:r>
              <a:rPr lang="en-US" b="1" dirty="0">
                <a:latin typeface="Arial" panose="020B0604020202020204" pitchFamily="34" charset="0"/>
                <a:cs typeface="Arial" panose="020B0604020202020204" pitchFamily="34" charset="0"/>
              </a:rPr>
              <a:t>                                                            </a:t>
            </a:r>
            <a:r>
              <a:rPr lang="en-US" b="1" u="sng" dirty="0">
                <a:latin typeface="Arial" panose="020B0604020202020204" pitchFamily="34" charset="0"/>
                <a:cs typeface="Arial" panose="020B0604020202020204" pitchFamily="34" charset="0"/>
              </a:rPr>
              <a:t>Micro</a:t>
            </a:r>
          </a:p>
          <a:p>
            <a:pPr marL="914400" indent="-914400">
              <a:lnSpc>
                <a:spcPct val="150000"/>
              </a:lnSpc>
            </a:pPr>
            <a:r>
              <a:rPr lang="en-US" b="1" dirty="0">
                <a:latin typeface="Arial" panose="020B0604020202020204" pitchFamily="34" charset="0"/>
                <a:cs typeface="Arial" panose="020B0604020202020204" pitchFamily="34" charset="0"/>
              </a:rPr>
              <a:t>Environmental Factors                             Industry Analysis                            NBFIs Business Profile</a:t>
            </a:r>
          </a:p>
          <a:p>
            <a:pPr marL="914400" indent="-914400">
              <a:lnSpc>
                <a:spcPct val="150000"/>
              </a:lnSpc>
            </a:pPr>
            <a:endParaRPr lang="en-US" b="1" u="sng" dirty="0">
              <a:latin typeface="Arial" panose="020B0604020202020204" pitchFamily="34" charset="0"/>
              <a:cs typeface="Arial" panose="020B0604020202020204" pitchFamily="34" charset="0"/>
            </a:endParaRPr>
          </a:p>
        </p:txBody>
      </p:sp>
      <p:graphicFrame>
        <p:nvGraphicFramePr>
          <p:cNvPr id="3" name="Diagram 2"/>
          <p:cNvGraphicFramePr/>
          <p:nvPr/>
        </p:nvGraphicFramePr>
        <p:xfrm>
          <a:off x="-1459848" y="1879657"/>
          <a:ext cx="7051694" cy="4831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oup 9"/>
          <p:cNvGrpSpPr/>
          <p:nvPr/>
        </p:nvGrpSpPr>
        <p:grpSpPr>
          <a:xfrm>
            <a:off x="1295541" y="3143978"/>
            <a:ext cx="5370562" cy="2304615"/>
            <a:chOff x="2449800" y="2400559"/>
            <a:chExt cx="5370562" cy="2304615"/>
          </a:xfrm>
        </p:grpSpPr>
        <p:sp>
          <p:nvSpPr>
            <p:cNvPr id="11" name="Rectangle 10"/>
            <p:cNvSpPr/>
            <p:nvPr/>
          </p:nvSpPr>
          <p:spPr>
            <a:xfrm>
              <a:off x="6680157" y="2400559"/>
              <a:ext cx="1140205" cy="57004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TextBox 11"/>
            <p:cNvSpPr txBox="1"/>
            <p:nvPr/>
          </p:nvSpPr>
          <p:spPr>
            <a:xfrm>
              <a:off x="2449800" y="4135131"/>
              <a:ext cx="1140205" cy="57004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a:latin typeface="Arial" panose="020B0604020202020204" pitchFamily="34" charset="0"/>
                  <a:cs typeface="Arial" panose="020B0604020202020204" pitchFamily="34" charset="0"/>
                </a:rPr>
                <a:t>Political </a:t>
              </a:r>
            </a:p>
          </p:txBody>
        </p:sp>
      </p:grpSp>
      <p:grpSp>
        <p:nvGrpSpPr>
          <p:cNvPr id="13" name="Group 12"/>
          <p:cNvGrpSpPr/>
          <p:nvPr/>
        </p:nvGrpSpPr>
        <p:grpSpPr>
          <a:xfrm>
            <a:off x="1495897" y="2624913"/>
            <a:ext cx="5648754" cy="3636367"/>
            <a:chOff x="2171608" y="2400559"/>
            <a:chExt cx="5648754" cy="3636367"/>
          </a:xfrm>
        </p:grpSpPr>
        <p:sp>
          <p:nvSpPr>
            <p:cNvPr id="14" name="Rectangle 13"/>
            <p:cNvSpPr/>
            <p:nvPr/>
          </p:nvSpPr>
          <p:spPr>
            <a:xfrm>
              <a:off x="6680157" y="2400559"/>
              <a:ext cx="1140205" cy="57004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TextBox 14"/>
            <p:cNvSpPr txBox="1"/>
            <p:nvPr/>
          </p:nvSpPr>
          <p:spPr>
            <a:xfrm>
              <a:off x="2171608" y="5466883"/>
              <a:ext cx="1140205" cy="57004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a:latin typeface="Arial" panose="020B0604020202020204" pitchFamily="34" charset="0"/>
                  <a:cs typeface="Arial" panose="020B0604020202020204" pitchFamily="34" charset="0"/>
                </a:rPr>
                <a:t>Regulatory </a:t>
              </a:r>
            </a:p>
          </p:txBody>
        </p:sp>
      </p:grpSp>
      <p:sp>
        <p:nvSpPr>
          <p:cNvPr id="17" name="Rectangle 16"/>
          <p:cNvSpPr/>
          <p:nvPr/>
        </p:nvSpPr>
        <p:spPr>
          <a:xfrm>
            <a:off x="7427226" y="2673585"/>
            <a:ext cx="1140205" cy="57004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aphicFrame>
        <p:nvGraphicFramePr>
          <p:cNvPr id="22" name="Diagram 21"/>
          <p:cNvGraphicFramePr/>
          <p:nvPr/>
        </p:nvGraphicFramePr>
        <p:xfrm>
          <a:off x="3911850" y="2617842"/>
          <a:ext cx="3787727" cy="21923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5" name="Diagram 24"/>
          <p:cNvGraphicFramePr/>
          <p:nvPr/>
        </p:nvGraphicFramePr>
        <p:xfrm>
          <a:off x="7971928" y="1321860"/>
          <a:ext cx="4245485" cy="478432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724286046"/>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194870" y="243391"/>
            <a:ext cx="3802259" cy="430887"/>
          </a:xfrm>
          <a:prstGeom prst="rect">
            <a:avLst/>
          </a:prstGeom>
          <a:noFill/>
        </p:spPr>
        <p:txBody>
          <a:bodyPr wrap="none" lIns="0" tIns="0" rIns="0" bIns="0" rtlCol="0">
            <a:spAutoFit/>
          </a:bodyPr>
          <a:lstStyle/>
          <a:p>
            <a:pPr algn="ctr"/>
            <a:r>
              <a:rPr lang="en-US" sz="2800" b="1" dirty="0">
                <a:solidFill>
                  <a:srgbClr val="BAA259"/>
                </a:solidFill>
                <a:latin typeface="Arial" panose="020B0604020202020204" pitchFamily="34" charset="0"/>
                <a:ea typeface="Fira Sans OT" panose="020B0603050000020004" pitchFamily="34" charset="0"/>
                <a:cs typeface="Arial" panose="020B0604020202020204" pitchFamily="34" charset="0"/>
              </a:rPr>
              <a:t>RBS METHODOLOGY </a:t>
            </a:r>
          </a:p>
        </p:txBody>
      </p:sp>
      <p:sp>
        <p:nvSpPr>
          <p:cNvPr id="9" name="Slide Number Placeholder 8"/>
          <p:cNvSpPr>
            <a:spLocks noGrp="1"/>
          </p:cNvSpPr>
          <p:nvPr>
            <p:ph type="sldNum" sz="quarter" idx="12"/>
          </p:nvPr>
        </p:nvSpPr>
        <p:spPr/>
        <p:txBody>
          <a:bodyPr/>
          <a:lstStyle/>
          <a:p>
            <a:fld id="{802910A0-F218-4896-987D-E7FBB14C683D}" type="slidenum">
              <a:rPr lang="en-US" smtClean="0"/>
              <a:t>39</a:t>
            </a:fld>
            <a:endParaRPr lang="en-US" dirty="0"/>
          </a:p>
        </p:txBody>
      </p:sp>
      <p:pic>
        <p:nvPicPr>
          <p:cNvPr id="5" name="Picture 4"/>
          <p:cNvPicPr/>
          <p:nvPr/>
        </p:nvPicPr>
        <p:blipFill>
          <a:blip r:embed="rId2"/>
          <a:stretch>
            <a:fillRect/>
          </a:stretch>
        </p:blipFill>
        <p:spPr>
          <a:xfrm>
            <a:off x="199385" y="1446000"/>
            <a:ext cx="8125749" cy="5092912"/>
          </a:xfrm>
          <a:prstGeom prst="rect">
            <a:avLst/>
          </a:prstGeom>
        </p:spPr>
      </p:pic>
      <p:sp>
        <p:nvSpPr>
          <p:cNvPr id="3" name="Rectangle 2"/>
          <p:cNvSpPr/>
          <p:nvPr/>
        </p:nvSpPr>
        <p:spPr>
          <a:xfrm>
            <a:off x="8474123" y="843580"/>
            <a:ext cx="3530782" cy="5869364"/>
          </a:xfrm>
          <a:prstGeom prst="rect">
            <a:avLst/>
          </a:prstGeom>
        </p:spPr>
        <p:txBody>
          <a:bodyPr wrap="square">
            <a:spAutoFit/>
          </a:bodyPr>
          <a:lstStyle/>
          <a:p>
            <a:pPr algn="just">
              <a:lnSpc>
                <a:spcPct val="150000"/>
              </a:lnSpc>
            </a:pPr>
            <a:r>
              <a:rPr lang="en-US" sz="1400" b="1" u="sng" dirty="0">
                <a:latin typeface="Arial" panose="020B0604020202020204" pitchFamily="34" charset="0"/>
                <a:ea typeface="Calibri" panose="020F0502020204030204" pitchFamily="34" charset="0"/>
                <a:cs typeface="Times New Roman" panose="02020603050405020304" pitchFamily="18" charset="0"/>
              </a:rPr>
              <a:t>Key questions</a:t>
            </a:r>
          </a:p>
          <a:p>
            <a:pPr algn="just">
              <a:lnSpc>
                <a:spcPct val="150000"/>
              </a:lnSpc>
            </a:pPr>
            <a:endParaRPr lang="en-US" sz="14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1400" b="1" dirty="0">
                <a:solidFill>
                  <a:srgbClr val="0071CE"/>
                </a:solidFill>
                <a:latin typeface="Arial" panose="020B0604020202020204" pitchFamily="34" charset="0"/>
                <a:ea typeface="Calibri" panose="020F0502020204030204" pitchFamily="34" charset="0"/>
                <a:cs typeface="Times New Roman" panose="02020603050405020304" pitchFamily="18" charset="0"/>
              </a:rPr>
              <a:t>Q1</a:t>
            </a:r>
            <a:r>
              <a:rPr lang="en-US" sz="14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 </a:t>
            </a:r>
            <a:r>
              <a:rPr lang="en-US" sz="1400" b="1" dirty="0">
                <a:latin typeface="Arial" panose="020B0604020202020204" pitchFamily="34" charset="0"/>
                <a:ea typeface="Calibri" panose="020F0502020204030204" pitchFamily="34" charset="0"/>
                <a:cs typeface="Times New Roman" panose="02020603050405020304" pitchFamily="18" charset="0"/>
              </a:rPr>
              <a:t>– What are the key significant activities affecting entity’s strategy </a:t>
            </a:r>
          </a:p>
          <a:p>
            <a:pPr algn="just">
              <a:lnSpc>
                <a:spcPct val="150000"/>
              </a:lnSpc>
            </a:pPr>
            <a:endParaRPr lang="en-US" sz="14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1400" b="1" dirty="0">
                <a:solidFill>
                  <a:srgbClr val="0071CE"/>
                </a:solidFill>
                <a:latin typeface="Arial" panose="020B0604020202020204" pitchFamily="34" charset="0"/>
                <a:ea typeface="Calibri" panose="020F0502020204030204" pitchFamily="34" charset="0"/>
                <a:cs typeface="Times New Roman" panose="02020603050405020304" pitchFamily="18" charset="0"/>
              </a:rPr>
              <a:t>Q2</a:t>
            </a:r>
            <a:r>
              <a:rPr lang="en-US" sz="1400" b="1" dirty="0">
                <a:latin typeface="Arial" panose="020B0604020202020204" pitchFamily="34" charset="0"/>
                <a:ea typeface="Calibri" panose="020F0502020204030204" pitchFamily="34" charset="0"/>
                <a:cs typeface="Times New Roman" panose="02020603050405020304" pitchFamily="18" charset="0"/>
              </a:rPr>
              <a:t> – What key risks are inherent or emanates from each significant activity identified</a:t>
            </a:r>
          </a:p>
          <a:p>
            <a:pPr algn="just">
              <a:lnSpc>
                <a:spcPct val="150000"/>
              </a:lnSpc>
            </a:pPr>
            <a:endParaRPr lang="en-US" sz="14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1400" b="1" dirty="0">
                <a:solidFill>
                  <a:srgbClr val="0071CE"/>
                </a:solidFill>
                <a:latin typeface="Arial" panose="020B0604020202020204" pitchFamily="34" charset="0"/>
                <a:ea typeface="Calibri" panose="020F0502020204030204" pitchFamily="34" charset="0"/>
                <a:cs typeface="Times New Roman" panose="02020603050405020304" pitchFamily="18" charset="0"/>
              </a:rPr>
              <a:t>Q3</a:t>
            </a:r>
            <a:r>
              <a:rPr lang="en-US" sz="1400" b="1" dirty="0">
                <a:latin typeface="Arial" panose="020B0604020202020204" pitchFamily="34" charset="0"/>
                <a:ea typeface="Calibri" panose="020F0502020204030204" pitchFamily="34" charset="0"/>
                <a:cs typeface="Times New Roman" panose="02020603050405020304" pitchFamily="18" charset="0"/>
              </a:rPr>
              <a:t> – Adequacy of quality of risk management (controls) to mitigate risks as a primary measure</a:t>
            </a:r>
          </a:p>
          <a:p>
            <a:pPr algn="just">
              <a:lnSpc>
                <a:spcPct val="150000"/>
              </a:lnSpc>
            </a:pPr>
            <a:endParaRPr lang="en-US" sz="14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1400" b="1" dirty="0">
                <a:solidFill>
                  <a:srgbClr val="0071CE"/>
                </a:solidFill>
                <a:latin typeface="Arial" panose="020B0604020202020204" pitchFamily="34" charset="0"/>
                <a:ea typeface="Calibri" panose="020F0502020204030204" pitchFamily="34" charset="0"/>
                <a:cs typeface="Times New Roman" panose="02020603050405020304" pitchFamily="18" charset="0"/>
              </a:rPr>
              <a:t>Q4</a:t>
            </a:r>
            <a:r>
              <a:rPr lang="en-US" sz="1400" b="1" dirty="0">
                <a:latin typeface="Arial" panose="020B0604020202020204" pitchFamily="34" charset="0"/>
                <a:ea typeface="Calibri" panose="020F0502020204030204" pitchFamily="34" charset="0"/>
                <a:cs typeface="Times New Roman" panose="02020603050405020304" pitchFamily="18" charset="0"/>
              </a:rPr>
              <a:t> – Does the NBFI have enough capital to mitigate risks (residual risk) </a:t>
            </a:r>
          </a:p>
          <a:p>
            <a:pPr algn="just">
              <a:lnSpc>
                <a:spcPct val="150000"/>
              </a:lnSpc>
            </a:pPr>
            <a:endParaRPr lang="en-US" sz="14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1400" b="1" i="1" dirty="0">
                <a:latin typeface="Arial" panose="020B0604020202020204" pitchFamily="34" charset="0"/>
                <a:ea typeface="Calibri" panose="020F0502020204030204" pitchFamily="34" charset="0"/>
                <a:cs typeface="Times New Roman" panose="02020603050405020304" pitchFamily="18" charset="0"/>
              </a:rPr>
              <a:t>The overall level of intervention is determined based on the net risk</a:t>
            </a:r>
            <a:r>
              <a:rPr lang="en-US" sz="1400" b="1" dirty="0">
                <a:latin typeface="Arial" panose="020B0604020202020204" pitchFamily="34" charset="0"/>
                <a:ea typeface="Calibri" panose="020F0502020204030204" pitchFamily="34" charset="0"/>
                <a:cs typeface="Times New Roman" panose="02020603050405020304" pitchFamily="18" charset="0"/>
              </a:rPr>
              <a:t>.</a:t>
            </a:r>
          </a:p>
        </p:txBody>
      </p:sp>
      <p:sp>
        <p:nvSpPr>
          <p:cNvPr id="8" name="Oval 7"/>
          <p:cNvSpPr/>
          <p:nvPr/>
        </p:nvSpPr>
        <p:spPr>
          <a:xfrm>
            <a:off x="407616" y="2339550"/>
            <a:ext cx="1806067" cy="2201787"/>
          </a:xfrm>
          <a:prstGeom prst="ellipse">
            <a:avLst/>
          </a:prstGeom>
          <a:noFill/>
          <a:ln w="38100" cmpd="sng">
            <a:solidFill>
              <a:srgbClr val="0071CE"/>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a:ln>
                  <a:solidFill>
                    <a:schemeClr val="tx1"/>
                  </a:solidFill>
                </a:ln>
                <a:solidFill>
                  <a:srgbClr val="0071CE"/>
                </a:solidFill>
              </a:rPr>
              <a:t>Question 1</a:t>
            </a:r>
            <a:endParaRPr lang="en-US" dirty="0">
              <a:ln>
                <a:solidFill>
                  <a:srgbClr val="FF0000"/>
                </a:solidFill>
              </a:ln>
              <a:solidFill>
                <a:srgbClr val="0071CE"/>
              </a:solidFill>
            </a:endParaRPr>
          </a:p>
        </p:txBody>
      </p:sp>
      <p:sp>
        <p:nvSpPr>
          <p:cNvPr id="10" name="Oval 9"/>
          <p:cNvSpPr/>
          <p:nvPr/>
        </p:nvSpPr>
        <p:spPr>
          <a:xfrm>
            <a:off x="2540093" y="2148482"/>
            <a:ext cx="2071687" cy="2037125"/>
          </a:xfrm>
          <a:prstGeom prst="ellipse">
            <a:avLst/>
          </a:prstGeom>
          <a:noFill/>
          <a:ln w="38100" cmpd="sng">
            <a:solidFill>
              <a:srgbClr val="0071CE"/>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a:ln>
                  <a:solidFill>
                    <a:schemeClr val="tx1"/>
                  </a:solidFill>
                </a:ln>
                <a:solidFill>
                  <a:srgbClr val="0071CE"/>
                </a:solidFill>
              </a:rPr>
              <a:t>Question 2</a:t>
            </a:r>
            <a:endParaRPr lang="en-US" dirty="0">
              <a:ln>
                <a:solidFill>
                  <a:srgbClr val="FF0000"/>
                </a:solidFill>
              </a:ln>
              <a:solidFill>
                <a:srgbClr val="0071CE"/>
              </a:solidFill>
            </a:endParaRPr>
          </a:p>
        </p:txBody>
      </p:sp>
      <p:sp>
        <p:nvSpPr>
          <p:cNvPr id="11" name="Oval 10"/>
          <p:cNvSpPr/>
          <p:nvPr/>
        </p:nvSpPr>
        <p:spPr>
          <a:xfrm>
            <a:off x="5371501" y="2553862"/>
            <a:ext cx="1448998" cy="1773162"/>
          </a:xfrm>
          <a:prstGeom prst="ellipse">
            <a:avLst/>
          </a:prstGeom>
          <a:noFill/>
          <a:ln w="38100" cmpd="sng">
            <a:solidFill>
              <a:srgbClr val="0071CE"/>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a:ln>
                  <a:solidFill>
                    <a:schemeClr val="tx1"/>
                  </a:solidFill>
                </a:ln>
                <a:solidFill>
                  <a:srgbClr val="0071CE"/>
                </a:solidFill>
              </a:rPr>
              <a:t>Question 3</a:t>
            </a:r>
            <a:endParaRPr lang="en-US" dirty="0">
              <a:ln>
                <a:solidFill>
                  <a:srgbClr val="FF0000"/>
                </a:solidFill>
              </a:ln>
              <a:solidFill>
                <a:srgbClr val="0071CE"/>
              </a:solidFill>
            </a:endParaRPr>
          </a:p>
        </p:txBody>
      </p:sp>
      <p:sp>
        <p:nvSpPr>
          <p:cNvPr id="12" name="Oval 11"/>
          <p:cNvSpPr/>
          <p:nvPr/>
        </p:nvSpPr>
        <p:spPr>
          <a:xfrm>
            <a:off x="199385" y="5434887"/>
            <a:ext cx="3243262" cy="1009595"/>
          </a:xfrm>
          <a:prstGeom prst="ellipse">
            <a:avLst/>
          </a:prstGeom>
          <a:noFill/>
          <a:ln w="38100" cmpd="sng">
            <a:solidFill>
              <a:srgbClr val="0071CE"/>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a:ln>
                  <a:solidFill>
                    <a:schemeClr val="tx1"/>
                  </a:solidFill>
                </a:ln>
                <a:solidFill>
                  <a:srgbClr val="0071CE"/>
                </a:solidFill>
              </a:rPr>
              <a:t>Question 4</a:t>
            </a:r>
            <a:endParaRPr lang="en-US" dirty="0">
              <a:ln>
                <a:solidFill>
                  <a:srgbClr val="FF0000"/>
                </a:solidFill>
              </a:ln>
              <a:solidFill>
                <a:srgbClr val="0071CE"/>
              </a:solidFill>
            </a:endParaRPr>
          </a:p>
        </p:txBody>
      </p:sp>
    </p:spTree>
    <p:extLst>
      <p:ext uri="{BB962C8B-B14F-4D97-AF65-F5344CB8AC3E}">
        <p14:creationId xmlns:p14="http://schemas.microsoft.com/office/powerpoint/2010/main" val="4239257157"/>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324806" y="235863"/>
            <a:ext cx="5542415" cy="691951"/>
            <a:chOff x="3324806" y="400963"/>
            <a:chExt cx="5542415" cy="691951"/>
          </a:xfrm>
        </p:grpSpPr>
        <p:sp>
          <p:nvSpPr>
            <p:cNvPr id="6" name="TextBox 5"/>
            <p:cNvSpPr txBox="1"/>
            <p:nvPr/>
          </p:nvSpPr>
          <p:spPr>
            <a:xfrm>
              <a:off x="3324806" y="400963"/>
              <a:ext cx="5542415" cy="430887"/>
            </a:xfrm>
            <a:prstGeom prst="rect">
              <a:avLst/>
            </a:prstGeom>
            <a:noFill/>
          </p:spPr>
          <p:txBody>
            <a:bodyPr wrap="none" lIns="0" tIns="0" rIns="0" bIns="0" rtlCol="0">
              <a:spAutoFit/>
            </a:bodyPr>
            <a:lstStyle/>
            <a:p>
              <a:pPr algn="ctr"/>
              <a:r>
                <a:rPr lang="en-US" sz="2800" b="1" dirty="0">
                  <a:solidFill>
                    <a:srgbClr val="BAA259"/>
                  </a:solidFill>
                  <a:latin typeface="Arial" panose="020B0604020202020204" pitchFamily="34" charset="0"/>
                  <a:ea typeface="+mj-ea"/>
                  <a:cs typeface="Arial" panose="020B0604020202020204" pitchFamily="34" charset="0"/>
                </a:rPr>
                <a:t>THE SUPERVISORY AUTHORITY</a:t>
              </a:r>
            </a:p>
          </p:txBody>
        </p:sp>
        <p:sp>
          <p:nvSpPr>
            <p:cNvPr id="7" name="TextBox 6"/>
            <p:cNvSpPr txBox="1"/>
            <p:nvPr/>
          </p:nvSpPr>
          <p:spPr>
            <a:xfrm>
              <a:off x="6095964" y="939026"/>
              <a:ext cx="65" cy="153888"/>
            </a:xfrm>
            <a:prstGeom prst="rect">
              <a:avLst/>
            </a:prstGeom>
            <a:noFill/>
          </p:spPr>
          <p:txBody>
            <a:bodyPr wrap="none" lIns="0" tIns="0" rIns="0" bIns="0" rtlCol="0">
              <a:spAutoFit/>
            </a:bodyPr>
            <a:lstStyle/>
            <a:p>
              <a:pPr algn="ctr" fontAlgn="auto">
                <a:spcAft>
                  <a:spcPts val="0"/>
                </a:spcAft>
                <a:buFont typeface="Arial" pitchFamily="34" charset="0"/>
                <a:buNone/>
                <a:defRPr/>
              </a:pPr>
              <a:endParaRPr lang="bg-BG" sz="1000" dirty="0">
                <a:solidFill>
                  <a:schemeClr val="tx1">
                    <a:lumMod val="50000"/>
                    <a:lumOff val="50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pSp>
      <p:grpSp>
        <p:nvGrpSpPr>
          <p:cNvPr id="3" name="Group 2"/>
          <p:cNvGrpSpPr/>
          <p:nvPr/>
        </p:nvGrpSpPr>
        <p:grpSpPr>
          <a:xfrm>
            <a:off x="476318" y="1774157"/>
            <a:ext cx="4431534" cy="1222973"/>
            <a:chOff x="1587471" y="1759842"/>
            <a:chExt cx="2447237" cy="718566"/>
          </a:xfrm>
        </p:grpSpPr>
        <p:sp>
          <p:nvSpPr>
            <p:cNvPr id="15" name="TextBox 14"/>
            <p:cNvSpPr txBox="1"/>
            <p:nvPr/>
          </p:nvSpPr>
          <p:spPr>
            <a:xfrm>
              <a:off x="1587471" y="2212451"/>
              <a:ext cx="56" cy="265957"/>
            </a:xfrm>
            <a:prstGeom prst="rect">
              <a:avLst/>
            </a:prstGeom>
            <a:noFill/>
          </p:spPr>
          <p:txBody>
            <a:bodyPr wrap="none" lIns="0" tIns="0" rIns="0" bIns="0" rtlCol="0">
              <a:spAutoFit/>
            </a:bodyPr>
            <a:lstStyle/>
            <a:p>
              <a:pPr algn="ctr"/>
              <a:endParaRPr lang="en-US" dirty="0">
                <a:latin typeface="Judson" panose="02000603000000000000" pitchFamily="50" charset="0"/>
                <a:ea typeface="Fira Sans OT" panose="020B0603050000020004" pitchFamily="34" charset="0"/>
              </a:endParaRPr>
            </a:p>
          </p:txBody>
        </p:sp>
        <p:sp>
          <p:nvSpPr>
            <p:cNvPr id="25" name="Rectangle 24"/>
            <p:cNvSpPr/>
            <p:nvPr/>
          </p:nvSpPr>
          <p:spPr>
            <a:xfrm>
              <a:off x="1675780" y="1759842"/>
              <a:ext cx="2358928" cy="488258"/>
            </a:xfrm>
            <a:prstGeom prst="rect">
              <a:avLst/>
            </a:prstGeom>
          </p:spPr>
          <p:txBody>
            <a:bodyPr wrap="square" lIns="0" tIns="0" rIns="0" bIns="0">
              <a:spAutoFit/>
            </a:bodyPr>
            <a:lstStyle/>
            <a:p>
              <a:pPr algn="just"/>
              <a:r>
                <a:rPr lang="en-GB" sz="2000" b="1" kern="0" dirty="0">
                  <a:latin typeface="Arial" panose="020B0604020202020204" pitchFamily="34" charset="0"/>
                  <a:cs typeface="Arial" panose="020B0604020202020204" pitchFamily="34" charset="0"/>
                </a:rPr>
                <a:t>Namibia Financial Institutions Supervisory Authority (NAMFISA)</a:t>
              </a:r>
            </a:p>
            <a:p>
              <a:endParaRPr lang="bg-BG" sz="1400" dirty="0">
                <a:solidFill>
                  <a:schemeClr val="tx1">
                    <a:lumMod val="50000"/>
                    <a:lumOff val="50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pSp>
      <p:grpSp>
        <p:nvGrpSpPr>
          <p:cNvPr id="29" name="Group 28"/>
          <p:cNvGrpSpPr/>
          <p:nvPr/>
        </p:nvGrpSpPr>
        <p:grpSpPr>
          <a:xfrm>
            <a:off x="4942527" y="3017371"/>
            <a:ext cx="4533982" cy="1466750"/>
            <a:chOff x="1214300" y="3533545"/>
            <a:chExt cx="3175830" cy="1318454"/>
          </a:xfrm>
        </p:grpSpPr>
        <p:sp>
          <p:nvSpPr>
            <p:cNvPr id="30" name="Rectangle 29"/>
            <p:cNvSpPr/>
            <p:nvPr/>
          </p:nvSpPr>
          <p:spPr>
            <a:xfrm>
              <a:off x="1515757" y="4682722"/>
              <a:ext cx="2157503" cy="169277"/>
            </a:xfrm>
            <a:prstGeom prst="rect">
              <a:avLst/>
            </a:prstGeom>
          </p:spPr>
          <p:txBody>
            <a:bodyPr wrap="square" lIns="0" tIns="0" rIns="0" bIns="0">
              <a:spAutoFit/>
            </a:bodyPr>
            <a:lstStyle/>
            <a:p>
              <a:pPr marL="342900" lvl="0" indent="-342900" algn="just" fontAlgn="base">
                <a:spcBef>
                  <a:spcPct val="0"/>
                </a:spcBef>
                <a:spcAft>
                  <a:spcPct val="0"/>
                </a:spcAft>
                <a:buFont typeface="Wingdings" panose="05000000000000000000" pitchFamily="2" charset="2"/>
                <a:buChar char="v"/>
                <a:defRPr/>
              </a:pPr>
              <a:endParaRPr lang="en-GB" sz="1100" kern="0" dirty="0">
                <a:latin typeface="Arial" panose="020B0604020202020204" pitchFamily="34" charset="0"/>
                <a:cs typeface="Arial" panose="020B0604020202020204" pitchFamily="34" charset="0"/>
              </a:endParaRPr>
            </a:p>
          </p:txBody>
        </p:sp>
        <p:sp>
          <p:nvSpPr>
            <p:cNvPr id="31" name="Rectangle 30"/>
            <p:cNvSpPr/>
            <p:nvPr/>
          </p:nvSpPr>
          <p:spPr>
            <a:xfrm>
              <a:off x="1214300" y="3533545"/>
              <a:ext cx="3175830" cy="746979"/>
            </a:xfrm>
            <a:prstGeom prst="rect">
              <a:avLst/>
            </a:prstGeom>
          </p:spPr>
          <p:txBody>
            <a:bodyPr wrap="square" lIns="0" tIns="0" rIns="0" bIns="0">
              <a:spAutoFit/>
            </a:bodyPr>
            <a:lstStyle/>
            <a:p>
              <a:endParaRPr lang="en-US" b="1" dirty="0">
                <a:latin typeface="Judson" panose="02000603000000000000" pitchFamily="50" charset="0"/>
                <a:ea typeface="Fira Sans OT Light" panose="020B0603050000020004" pitchFamily="34" charset="0"/>
                <a:cs typeface="Clear Sans" panose="020B0503030202020304" pitchFamily="34" charset="0"/>
              </a:endParaRPr>
            </a:p>
            <a:p>
              <a:pPr algn="just"/>
              <a:r>
                <a:rPr lang="en-GB" kern="0" dirty="0">
                  <a:latin typeface="Arial" panose="020B0604020202020204" pitchFamily="34" charset="0"/>
                  <a:cs typeface="Arial" panose="020B0604020202020204" pitchFamily="34" charset="0"/>
                </a:rPr>
                <a:t>… was established by an Act of Parliament: the NAMFISA Act, 2001 (No.3 of 2001)</a:t>
              </a:r>
              <a:endParaRPr lang="bg-BG" b="1" dirty="0">
                <a:latin typeface="Clear Sans" panose="020B0503030202020304" pitchFamily="34" charset="0"/>
                <a:ea typeface="Fira Sans OT Light" panose="020B0603050000020004" pitchFamily="34" charset="0"/>
                <a:cs typeface="Clear Sans" panose="020B0503030202020304" pitchFamily="34" charset="0"/>
              </a:endParaRPr>
            </a:p>
          </p:txBody>
        </p:sp>
      </p:grpSp>
      <p:sp>
        <p:nvSpPr>
          <p:cNvPr id="41" name="Arc 40"/>
          <p:cNvSpPr/>
          <p:nvPr/>
        </p:nvSpPr>
        <p:spPr>
          <a:xfrm rot="3869613" flipV="1">
            <a:off x="2971120" y="1866913"/>
            <a:ext cx="1948322" cy="1948322"/>
          </a:xfrm>
          <a:prstGeom prst="arc">
            <a:avLst>
              <a:gd name="adj1" fmla="val 16797339"/>
              <a:gd name="adj2" fmla="val 0"/>
            </a:avLst>
          </a:prstGeom>
          <a:ln w="28575" cap="rnd">
            <a:solidFill>
              <a:schemeClr val="tx1"/>
            </a:solidFill>
            <a:prstDash val="sysDot"/>
            <a:round/>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D242B443-B95F-42C7-9FB1-6E29666FC108}"/>
              </a:ext>
            </a:extLst>
          </p:cNvPr>
          <p:cNvSpPr>
            <a:spLocks noGrp="1"/>
          </p:cNvSpPr>
          <p:nvPr>
            <p:ph type="sldNum" sz="quarter" idx="12"/>
          </p:nvPr>
        </p:nvSpPr>
        <p:spPr/>
        <p:txBody>
          <a:bodyPr/>
          <a:lstStyle/>
          <a:p>
            <a:fld id="{802910A0-F218-4896-987D-E7FBB14C683D}" type="slidenum">
              <a:rPr lang="en-US" smtClean="0"/>
              <a:t>4</a:t>
            </a:fld>
            <a:endParaRPr lang="en-US" dirty="0"/>
          </a:p>
        </p:txBody>
      </p:sp>
    </p:spTree>
    <p:extLst>
      <p:ext uri="{BB962C8B-B14F-4D97-AF65-F5344CB8AC3E}">
        <p14:creationId xmlns:p14="http://schemas.microsoft.com/office/powerpoint/2010/main" val="3741190660"/>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p:cTn id="11" dur="500" fill="hold"/>
                                        <p:tgtEl>
                                          <p:spTgt spid="41"/>
                                        </p:tgtEl>
                                        <p:attrNameLst>
                                          <p:attrName>ppt_w</p:attrName>
                                        </p:attrNameLst>
                                      </p:cBhvr>
                                      <p:tavLst>
                                        <p:tav tm="0">
                                          <p:val>
                                            <p:fltVal val="0"/>
                                          </p:val>
                                        </p:tav>
                                        <p:tav tm="100000">
                                          <p:val>
                                            <p:strVal val="#ppt_w"/>
                                          </p:val>
                                        </p:tav>
                                      </p:tavLst>
                                    </p:anim>
                                    <p:anim calcmode="lin" valueType="num">
                                      <p:cBhvr>
                                        <p:cTn id="12" dur="500" fill="hold"/>
                                        <p:tgtEl>
                                          <p:spTgt spid="41"/>
                                        </p:tgtEl>
                                        <p:attrNameLst>
                                          <p:attrName>ppt_h</p:attrName>
                                        </p:attrNameLst>
                                      </p:cBhvr>
                                      <p:tavLst>
                                        <p:tav tm="0">
                                          <p:val>
                                            <p:fltVal val="0"/>
                                          </p:val>
                                        </p:tav>
                                        <p:tav tm="100000">
                                          <p:val>
                                            <p:strVal val="#ppt_h"/>
                                          </p:val>
                                        </p:tav>
                                      </p:tavLst>
                                    </p:anim>
                                    <p:animEffect transition="in" filter="fade">
                                      <p:cBhvr>
                                        <p:cTn id="13"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5169" y="243668"/>
            <a:ext cx="9919178" cy="658835"/>
          </a:xfrm>
          <a:prstGeom prst="rect">
            <a:avLst/>
          </a:prstGeom>
        </p:spPr>
        <p:txBody>
          <a:bodyPr wrap="square">
            <a:spAutoFit/>
          </a:bodyPr>
          <a:lstStyle/>
          <a:p>
            <a:pPr algn="ctr">
              <a:lnSpc>
                <a:spcPct val="150000"/>
              </a:lnSpc>
              <a:spcAft>
                <a:spcPts val="400"/>
              </a:spcAft>
            </a:pPr>
            <a:r>
              <a:rPr lang="en-US" sz="2800" b="1" kern="0" dirty="0">
                <a:solidFill>
                  <a:srgbClr val="BAA259"/>
                </a:solidFill>
                <a:latin typeface="Arial" panose="020B0604020202020204" pitchFamily="34" charset="0"/>
              </a:rPr>
              <a:t>RBS SUPERVISORY CYCLE </a:t>
            </a:r>
          </a:p>
        </p:txBody>
      </p:sp>
      <p:graphicFrame>
        <p:nvGraphicFramePr>
          <p:cNvPr id="6" name="Table 5"/>
          <p:cNvGraphicFramePr>
            <a:graphicFrameLocks noGrp="1"/>
          </p:cNvGraphicFramePr>
          <p:nvPr>
            <p:extLst>
              <p:ext uri="{D42A27DB-BD31-4B8C-83A1-F6EECF244321}">
                <p14:modId xmlns:p14="http://schemas.microsoft.com/office/powerpoint/2010/main" val="880031172"/>
              </p:ext>
            </p:extLst>
          </p:nvPr>
        </p:nvGraphicFramePr>
        <p:xfrm>
          <a:off x="9080169" y="970365"/>
          <a:ext cx="3039175" cy="5707275"/>
        </p:xfrm>
        <a:graphic>
          <a:graphicData uri="http://schemas.openxmlformats.org/drawingml/2006/table">
            <a:tbl>
              <a:tblPr firstRow="1" bandRow="1">
                <a:tableStyleId>{5C22544A-7EE6-4342-B048-85BDC9FD1C3A}</a:tableStyleId>
              </a:tblPr>
              <a:tblGrid>
                <a:gridCol w="707012">
                  <a:extLst>
                    <a:ext uri="{9D8B030D-6E8A-4147-A177-3AD203B41FA5}">
                      <a16:colId xmlns:a16="http://schemas.microsoft.com/office/drawing/2014/main" val="20000"/>
                    </a:ext>
                  </a:extLst>
                </a:gridCol>
                <a:gridCol w="1319105">
                  <a:extLst>
                    <a:ext uri="{9D8B030D-6E8A-4147-A177-3AD203B41FA5}">
                      <a16:colId xmlns:a16="http://schemas.microsoft.com/office/drawing/2014/main" val="20001"/>
                    </a:ext>
                  </a:extLst>
                </a:gridCol>
                <a:gridCol w="1013058">
                  <a:extLst>
                    <a:ext uri="{9D8B030D-6E8A-4147-A177-3AD203B41FA5}">
                      <a16:colId xmlns:a16="http://schemas.microsoft.com/office/drawing/2014/main" val="20002"/>
                    </a:ext>
                  </a:extLst>
                </a:gridCol>
              </a:tblGrid>
              <a:tr h="367151">
                <a:tc>
                  <a:txBody>
                    <a:bodyPr/>
                    <a:lstStyle/>
                    <a:p>
                      <a:r>
                        <a:rPr lang="en-US" sz="1200" dirty="0">
                          <a:solidFill>
                            <a:schemeClr val="tx1"/>
                          </a:solidFill>
                          <a:latin typeface="Arial" panose="020B0604020202020204" pitchFamily="34" charset="0"/>
                          <a:cs typeface="Arial" panose="020B0604020202020204" pitchFamily="34" charset="0"/>
                        </a:rPr>
                        <a:t>Steps</a:t>
                      </a:r>
                    </a:p>
                  </a:txBody>
                  <a:tcPr>
                    <a:solidFill>
                      <a:srgbClr val="FFC000"/>
                    </a:solidFill>
                  </a:tcPr>
                </a:tc>
                <a:tc>
                  <a:txBody>
                    <a:bodyPr/>
                    <a:lstStyle/>
                    <a:p>
                      <a:r>
                        <a:rPr lang="en-US" sz="1200" dirty="0">
                          <a:solidFill>
                            <a:schemeClr val="tx1"/>
                          </a:solidFill>
                          <a:latin typeface="Arial" panose="020B0604020202020204" pitchFamily="34" charset="0"/>
                          <a:cs typeface="Arial" panose="020B0604020202020204" pitchFamily="34" charset="0"/>
                        </a:rPr>
                        <a:t>Activity</a:t>
                      </a:r>
                      <a:r>
                        <a:rPr lang="en-US" sz="1200" baseline="0" dirty="0">
                          <a:solidFill>
                            <a:schemeClr val="tx1"/>
                          </a:solidFill>
                          <a:latin typeface="Arial" panose="020B0604020202020204" pitchFamily="34" charset="0"/>
                          <a:cs typeface="Arial" panose="020B0604020202020204" pitchFamily="34" charset="0"/>
                        </a:rPr>
                        <a:t> </a:t>
                      </a:r>
                      <a:endParaRPr lang="en-US" sz="1200" dirty="0">
                        <a:solidFill>
                          <a:schemeClr val="tx1"/>
                        </a:solidFill>
                        <a:latin typeface="Arial" panose="020B0604020202020204" pitchFamily="34" charset="0"/>
                        <a:cs typeface="Arial" panose="020B0604020202020204" pitchFamily="34" charset="0"/>
                      </a:endParaRPr>
                    </a:p>
                  </a:txBody>
                  <a:tcPr>
                    <a:solidFill>
                      <a:srgbClr val="FFC000"/>
                    </a:solidFill>
                  </a:tcPr>
                </a:tc>
                <a:tc>
                  <a:txBody>
                    <a:bodyPr/>
                    <a:lstStyle/>
                    <a:p>
                      <a:r>
                        <a:rPr lang="en-US" sz="1200" dirty="0">
                          <a:solidFill>
                            <a:schemeClr val="tx1"/>
                          </a:solidFill>
                          <a:latin typeface="Arial" panose="020B0604020202020204" pitchFamily="34" charset="0"/>
                          <a:cs typeface="Arial" panose="020B0604020202020204" pitchFamily="34" charset="0"/>
                        </a:rPr>
                        <a:t>Output</a:t>
                      </a:r>
                      <a:r>
                        <a:rPr lang="en-US" sz="1200" baseline="0" dirty="0">
                          <a:solidFill>
                            <a:schemeClr val="tx1"/>
                          </a:solidFill>
                          <a:latin typeface="Arial" panose="020B0604020202020204" pitchFamily="34" charset="0"/>
                          <a:cs typeface="Arial" panose="020B0604020202020204" pitchFamily="34" charset="0"/>
                        </a:rPr>
                        <a:t> </a:t>
                      </a:r>
                      <a:endParaRPr lang="en-US" sz="1200" dirty="0">
                        <a:solidFill>
                          <a:schemeClr val="tx1"/>
                        </a:solidFill>
                        <a:latin typeface="Arial" panose="020B0604020202020204" pitchFamily="34" charset="0"/>
                        <a:cs typeface="Arial" panose="020B0604020202020204" pitchFamily="34" charset="0"/>
                      </a:endParaRPr>
                    </a:p>
                  </a:txBody>
                  <a:tcPr>
                    <a:solidFill>
                      <a:srgbClr val="FFC000"/>
                    </a:solidFill>
                  </a:tcPr>
                </a:tc>
                <a:extLst>
                  <a:ext uri="{0D108BD9-81ED-4DB2-BD59-A6C34878D82A}">
                    <a16:rowId xmlns:a16="http://schemas.microsoft.com/office/drawing/2014/main" val="10000"/>
                  </a:ext>
                </a:extLst>
              </a:tr>
              <a:tr h="915097">
                <a:tc>
                  <a:txBody>
                    <a:bodyPr/>
                    <a:lstStyle/>
                    <a:p>
                      <a:pPr algn="ctr"/>
                      <a:r>
                        <a:rPr lang="en-US" sz="1200" b="1" dirty="0"/>
                        <a:t>1</a:t>
                      </a:r>
                    </a:p>
                  </a:txBody>
                  <a:tcPr>
                    <a:solidFill>
                      <a:srgbClr val="FFC000"/>
                    </a:solidFill>
                  </a:tcPr>
                </a:tc>
                <a:tc>
                  <a:txBody>
                    <a:bodyPr/>
                    <a:lstStyle/>
                    <a:p>
                      <a:r>
                        <a:rPr lang="en-US" sz="1200" b="1" dirty="0">
                          <a:latin typeface="Arial" panose="020B0604020202020204" pitchFamily="34" charset="0"/>
                          <a:cs typeface="Arial" panose="020B0604020202020204" pitchFamily="34" charset="0"/>
                        </a:rPr>
                        <a:t>Understanding</a:t>
                      </a:r>
                      <a:r>
                        <a:rPr lang="en-US" sz="1200" b="1" baseline="0" dirty="0">
                          <a:latin typeface="Arial" panose="020B0604020202020204" pitchFamily="34" charset="0"/>
                          <a:cs typeface="Arial" panose="020B0604020202020204" pitchFamily="34" charset="0"/>
                        </a:rPr>
                        <a:t> the institution  </a:t>
                      </a:r>
                      <a:endParaRPr lang="en-US" sz="1200" b="1" dirty="0">
                        <a:latin typeface="Arial" panose="020B0604020202020204" pitchFamily="34" charset="0"/>
                        <a:cs typeface="Arial" panose="020B0604020202020204" pitchFamily="34" charset="0"/>
                      </a:endParaRPr>
                    </a:p>
                  </a:txBody>
                  <a:tcPr/>
                </a:tc>
                <a:tc>
                  <a:txBody>
                    <a:bodyPr/>
                    <a:lstStyle/>
                    <a:p>
                      <a:r>
                        <a:rPr lang="en-US" sz="1200" b="0" dirty="0">
                          <a:latin typeface="Arial" panose="020B0604020202020204" pitchFamily="34" charset="0"/>
                          <a:cs typeface="Arial" panose="020B0604020202020204" pitchFamily="34" charset="0"/>
                        </a:rPr>
                        <a:t>Institutional profile</a:t>
                      </a:r>
                    </a:p>
                  </a:txBody>
                  <a:tcPr/>
                </a:tc>
                <a:extLst>
                  <a:ext uri="{0D108BD9-81ED-4DB2-BD59-A6C34878D82A}">
                    <a16:rowId xmlns:a16="http://schemas.microsoft.com/office/drawing/2014/main" val="10001"/>
                  </a:ext>
                </a:extLst>
              </a:tr>
              <a:tr h="915097">
                <a:tc>
                  <a:txBody>
                    <a:bodyPr/>
                    <a:lstStyle/>
                    <a:p>
                      <a:pPr algn="ctr"/>
                      <a:r>
                        <a:rPr lang="en-US" sz="1200" b="1" dirty="0"/>
                        <a:t>2</a:t>
                      </a:r>
                    </a:p>
                  </a:txBody>
                  <a:tcPr>
                    <a:solidFill>
                      <a:srgbClr val="FFC000"/>
                    </a:solidFill>
                  </a:tcPr>
                </a:tc>
                <a:tc>
                  <a:txBody>
                    <a:bodyPr/>
                    <a:lstStyle/>
                    <a:p>
                      <a:r>
                        <a:rPr lang="en-US" sz="1200" b="1" dirty="0">
                          <a:latin typeface="Arial" panose="020B0604020202020204" pitchFamily="34" charset="0"/>
                          <a:cs typeface="Arial" panose="020B0604020202020204" pitchFamily="34" charset="0"/>
                        </a:rPr>
                        <a:t>Risk</a:t>
                      </a:r>
                      <a:r>
                        <a:rPr lang="en-US" sz="1200" b="1" baseline="0" dirty="0">
                          <a:latin typeface="Arial" panose="020B0604020202020204" pitchFamily="34" charset="0"/>
                          <a:cs typeface="Arial" panose="020B0604020202020204" pitchFamily="34" charset="0"/>
                        </a:rPr>
                        <a:t> assessment</a:t>
                      </a:r>
                      <a:endParaRPr lang="en-US" sz="1200" b="1" dirty="0">
                        <a:latin typeface="Arial" panose="020B0604020202020204" pitchFamily="34" charset="0"/>
                        <a:cs typeface="Arial" panose="020B0604020202020204" pitchFamily="34" charset="0"/>
                      </a:endParaRPr>
                    </a:p>
                  </a:txBody>
                  <a:tcPr/>
                </a:tc>
                <a:tc>
                  <a:txBody>
                    <a:bodyPr/>
                    <a:lstStyle/>
                    <a:p>
                      <a:r>
                        <a:rPr lang="en-US" sz="1200" b="0" dirty="0">
                          <a:latin typeface="Arial" panose="020B0604020202020204" pitchFamily="34" charset="0"/>
                          <a:cs typeface="Arial" panose="020B0604020202020204" pitchFamily="34" charset="0"/>
                        </a:rPr>
                        <a:t>Risk matrix</a:t>
                      </a:r>
                    </a:p>
                  </a:txBody>
                  <a:tcPr/>
                </a:tc>
                <a:extLst>
                  <a:ext uri="{0D108BD9-81ED-4DB2-BD59-A6C34878D82A}">
                    <a16:rowId xmlns:a16="http://schemas.microsoft.com/office/drawing/2014/main" val="10002"/>
                  </a:ext>
                </a:extLst>
              </a:tr>
              <a:tr h="1160403">
                <a:tc>
                  <a:txBody>
                    <a:bodyPr/>
                    <a:lstStyle/>
                    <a:p>
                      <a:pPr algn="ctr"/>
                      <a:r>
                        <a:rPr lang="en-US" sz="1200" b="1" dirty="0"/>
                        <a:t>3</a:t>
                      </a:r>
                    </a:p>
                  </a:txBody>
                  <a:tcPr>
                    <a:solidFill>
                      <a:srgbClr val="FFC000"/>
                    </a:solidFill>
                  </a:tcPr>
                </a:tc>
                <a:tc>
                  <a:txBody>
                    <a:bodyPr/>
                    <a:lstStyle/>
                    <a:p>
                      <a:r>
                        <a:rPr lang="en-US" sz="1200" b="1" dirty="0">
                          <a:latin typeface="Arial" panose="020B0604020202020204" pitchFamily="34" charset="0"/>
                          <a:cs typeface="Arial" panose="020B0604020202020204" pitchFamily="34" charset="0"/>
                        </a:rPr>
                        <a:t>Supervisory planning </a:t>
                      </a:r>
                    </a:p>
                  </a:txBody>
                  <a:tcPr/>
                </a:tc>
                <a:tc>
                  <a:txBody>
                    <a:bodyPr/>
                    <a:lstStyle/>
                    <a:p>
                      <a:r>
                        <a:rPr lang="en-US" sz="1200" b="0" dirty="0">
                          <a:latin typeface="Arial" panose="020B0604020202020204" pitchFamily="34" charset="0"/>
                          <a:cs typeface="Arial" panose="020B0604020202020204" pitchFamily="34" charset="0"/>
                        </a:rPr>
                        <a:t>Supervisory</a:t>
                      </a:r>
                      <a:r>
                        <a:rPr lang="en-US" sz="1200" b="0" baseline="0" dirty="0">
                          <a:latin typeface="Arial" panose="020B0604020202020204" pitchFamily="34" charset="0"/>
                          <a:cs typeface="Arial" panose="020B0604020202020204" pitchFamily="34" charset="0"/>
                        </a:rPr>
                        <a:t> plan </a:t>
                      </a:r>
                      <a:endParaRPr lang="en-US" sz="12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1156479">
                <a:tc>
                  <a:txBody>
                    <a:bodyPr/>
                    <a:lstStyle/>
                    <a:p>
                      <a:pPr algn="ctr"/>
                      <a:r>
                        <a:rPr lang="en-US" sz="1200" b="1" dirty="0"/>
                        <a:t>4.</a:t>
                      </a:r>
                    </a:p>
                  </a:txBody>
                  <a:tcPr>
                    <a:solidFill>
                      <a:srgbClr val="FFC000"/>
                    </a:solidFill>
                  </a:tcPr>
                </a:tc>
                <a:tc>
                  <a:txBody>
                    <a:bodyPr/>
                    <a:lstStyle/>
                    <a:p>
                      <a:r>
                        <a:rPr lang="en-US" sz="1200" b="1" dirty="0">
                          <a:latin typeface="Arial" panose="020B0604020202020204" pitchFamily="34" charset="0"/>
                          <a:cs typeface="Arial" panose="020B0604020202020204" pitchFamily="34" charset="0"/>
                        </a:rPr>
                        <a:t>Execution</a:t>
                      </a:r>
                      <a:r>
                        <a:rPr lang="en-US" sz="1200" b="1" baseline="0" dirty="0">
                          <a:latin typeface="Arial" panose="020B0604020202020204" pitchFamily="34" charset="0"/>
                          <a:cs typeface="Arial" panose="020B0604020202020204" pitchFamily="34" charset="0"/>
                        </a:rPr>
                        <a:t> </a:t>
                      </a:r>
                      <a:endParaRPr lang="en-US" sz="1200" b="1" dirty="0">
                        <a:latin typeface="Arial" panose="020B0604020202020204" pitchFamily="34" charset="0"/>
                        <a:cs typeface="Arial" panose="020B0604020202020204" pitchFamily="34" charset="0"/>
                      </a:endParaRPr>
                    </a:p>
                  </a:txBody>
                  <a:tcPr/>
                </a:tc>
                <a:tc>
                  <a:txBody>
                    <a:bodyPr/>
                    <a:lstStyle/>
                    <a:p>
                      <a:r>
                        <a:rPr lang="en-US" sz="1200" b="0" dirty="0">
                          <a:latin typeface="Arial" panose="020B0604020202020204" pitchFamily="34" charset="0"/>
                          <a:cs typeface="Arial" panose="020B0604020202020204" pitchFamily="34" charset="0"/>
                        </a:rPr>
                        <a:t>exam  report </a:t>
                      </a:r>
                    </a:p>
                  </a:txBody>
                  <a:tcPr/>
                </a:tc>
                <a:extLst>
                  <a:ext uri="{0D108BD9-81ED-4DB2-BD59-A6C34878D82A}">
                    <a16:rowId xmlns:a16="http://schemas.microsoft.com/office/drawing/2014/main" val="10004"/>
                  </a:ext>
                </a:extLst>
              </a:tr>
              <a:tr h="1193048">
                <a:tc>
                  <a:txBody>
                    <a:bodyPr/>
                    <a:lstStyle/>
                    <a:p>
                      <a:pPr algn="ctr"/>
                      <a:r>
                        <a:rPr lang="en-US" sz="1200" b="1" dirty="0"/>
                        <a:t>5</a:t>
                      </a:r>
                    </a:p>
                  </a:txBody>
                  <a:tcPr>
                    <a:solidFill>
                      <a:srgbClr val="FFC000"/>
                    </a:solidFill>
                  </a:tcPr>
                </a:tc>
                <a:tc>
                  <a:txBody>
                    <a:bodyPr/>
                    <a:lstStyle/>
                    <a:p>
                      <a:endParaRPr lang="en-US" sz="1200" b="1" dirty="0">
                        <a:latin typeface="Arial" panose="020B0604020202020204" pitchFamily="34" charset="0"/>
                        <a:cs typeface="Arial" panose="020B0604020202020204" pitchFamily="34" charset="0"/>
                      </a:endParaRPr>
                    </a:p>
                    <a:p>
                      <a:endParaRPr lang="en-US" sz="1200" b="1"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M&amp;E</a:t>
                      </a:r>
                    </a:p>
                  </a:txBody>
                  <a:tcPr/>
                </a:tc>
                <a:tc>
                  <a:txBody>
                    <a:bodyPr/>
                    <a:lstStyle/>
                    <a:p>
                      <a:r>
                        <a:rPr lang="en-US" sz="1200" b="0" dirty="0">
                          <a:latin typeface="Arial" panose="020B0604020202020204" pitchFamily="34" charset="0"/>
                          <a:cs typeface="Arial" panose="020B0604020202020204" pitchFamily="34" charset="0"/>
                        </a:rPr>
                        <a:t>Agree on remedial</a:t>
                      </a:r>
                      <a:r>
                        <a:rPr lang="en-US" sz="1200" b="0" baseline="0" dirty="0">
                          <a:latin typeface="Arial" panose="020B0604020202020204" pitchFamily="34" charset="0"/>
                          <a:cs typeface="Arial" panose="020B0604020202020204" pitchFamily="34" charset="0"/>
                        </a:rPr>
                        <a:t> actions and </a:t>
                      </a:r>
                      <a:r>
                        <a:rPr lang="en-US" sz="1200" b="0" dirty="0">
                          <a:latin typeface="Arial" panose="020B0604020202020204" pitchFamily="34" charset="0"/>
                          <a:cs typeface="Arial" panose="020B0604020202020204" pitchFamily="34" charset="0"/>
                        </a:rPr>
                        <a:t>The</a:t>
                      </a:r>
                      <a:r>
                        <a:rPr lang="en-US" sz="1200" b="0" baseline="0" dirty="0">
                          <a:latin typeface="Arial" panose="020B0604020202020204" pitchFamily="34" charset="0"/>
                          <a:cs typeface="Arial" panose="020B0604020202020204" pitchFamily="34" charset="0"/>
                        </a:rPr>
                        <a:t> </a:t>
                      </a:r>
                      <a:r>
                        <a:rPr lang="en-US" sz="1200" b="0" dirty="0">
                          <a:latin typeface="Arial" panose="020B0604020202020204" pitchFamily="34" charset="0"/>
                          <a:cs typeface="Arial" panose="020B0604020202020204" pitchFamily="34" charset="0"/>
                        </a:rPr>
                        <a:t>cycle</a:t>
                      </a:r>
                      <a:r>
                        <a:rPr lang="en-US" sz="1200" b="0" baseline="0" dirty="0">
                          <a:latin typeface="Arial" panose="020B0604020202020204" pitchFamily="34" charset="0"/>
                          <a:cs typeface="Arial" panose="020B0604020202020204" pitchFamily="34" charset="0"/>
                        </a:rPr>
                        <a:t> repeats </a:t>
                      </a:r>
                      <a:endParaRPr lang="en-US" sz="12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bl>
          </a:graphicData>
        </a:graphic>
      </p:graphicFrame>
      <p:pic>
        <p:nvPicPr>
          <p:cNvPr id="18" name="Picture 17"/>
          <p:cNvPicPr>
            <a:picLocks noChangeAspect="1"/>
          </p:cNvPicPr>
          <p:nvPr/>
        </p:nvPicPr>
        <p:blipFill>
          <a:blip r:embed="rId3"/>
          <a:stretch>
            <a:fillRect/>
          </a:stretch>
        </p:blipFill>
        <p:spPr>
          <a:xfrm>
            <a:off x="501779" y="970366"/>
            <a:ext cx="8578390" cy="5707275"/>
          </a:xfrm>
          <a:prstGeom prst="rect">
            <a:avLst/>
          </a:prstGeom>
        </p:spPr>
      </p:pic>
      <p:sp>
        <p:nvSpPr>
          <p:cNvPr id="7" name="Rounded Rectangle 6"/>
          <p:cNvSpPr/>
          <p:nvPr/>
        </p:nvSpPr>
        <p:spPr>
          <a:xfrm>
            <a:off x="320511" y="3535052"/>
            <a:ext cx="5778631" cy="1857080"/>
          </a:xfrm>
          <a:prstGeom prst="roundRect">
            <a:avLst/>
          </a:prstGeom>
          <a:noFill/>
          <a:ln>
            <a:solidFill>
              <a:srgbClr val="0071CE"/>
            </a:solidFill>
            <a:prstDash val="dashDo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DAEFC818-E964-40BF-9E2F-27F441AAAEC7}"/>
              </a:ext>
            </a:extLst>
          </p:cNvPr>
          <p:cNvSpPr>
            <a:spLocks noGrp="1"/>
          </p:cNvSpPr>
          <p:nvPr>
            <p:ph type="sldNum" sz="quarter" idx="12"/>
          </p:nvPr>
        </p:nvSpPr>
        <p:spPr/>
        <p:txBody>
          <a:bodyPr/>
          <a:lstStyle/>
          <a:p>
            <a:pPr>
              <a:defRPr/>
            </a:pPr>
            <a:fld id="{5F55F174-1D27-4C30-BDE8-B35C166C8698}" type="slidenum">
              <a:rPr lang="en-US" smtClean="0"/>
              <a:pPr>
                <a:defRPr/>
              </a:pPr>
              <a:t>40</a:t>
            </a:fld>
            <a:endParaRPr lang="en-US" dirty="0"/>
          </a:p>
        </p:txBody>
      </p:sp>
    </p:spTree>
    <p:extLst>
      <p:ext uri="{BB962C8B-B14F-4D97-AF65-F5344CB8AC3E}">
        <p14:creationId xmlns:p14="http://schemas.microsoft.com/office/powerpoint/2010/main" val="14172566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113800" y="2547263"/>
            <a:ext cx="3174460" cy="1276925"/>
            <a:chOff x="3113800" y="2547263"/>
            <a:chExt cx="3174460" cy="1276925"/>
          </a:xfrm>
        </p:grpSpPr>
        <p:sp>
          <p:nvSpPr>
            <p:cNvPr id="4" name="TextBox 3"/>
            <p:cNvSpPr txBox="1"/>
            <p:nvPr/>
          </p:nvSpPr>
          <p:spPr>
            <a:xfrm>
              <a:off x="3113801" y="2547263"/>
              <a:ext cx="3174459" cy="738664"/>
            </a:xfrm>
            <a:prstGeom prst="rect">
              <a:avLst/>
            </a:prstGeom>
            <a:noFill/>
          </p:spPr>
          <p:txBody>
            <a:bodyPr wrap="none" lIns="0" tIns="0" rIns="0" bIns="0" rtlCol="0">
              <a:spAutoFit/>
            </a:bodyPr>
            <a:lstStyle/>
            <a:p>
              <a:pPr algn="r"/>
              <a:r>
                <a:rPr lang="en-US" sz="4800" dirty="0">
                  <a:solidFill>
                    <a:schemeClr val="bg1"/>
                  </a:solidFill>
                  <a:latin typeface="Judson" panose="02000603000000000000" pitchFamily="50" charset="0"/>
                  <a:ea typeface="Fira Sans OT" panose="020B0603050000020004" pitchFamily="34" charset="0"/>
                </a:rPr>
                <a:t>BREAK TIME</a:t>
              </a:r>
            </a:p>
          </p:txBody>
        </p:sp>
        <p:sp>
          <p:nvSpPr>
            <p:cNvPr id="5" name="Rectangle 4"/>
            <p:cNvSpPr/>
            <p:nvPr/>
          </p:nvSpPr>
          <p:spPr>
            <a:xfrm>
              <a:off x="3113800" y="3362523"/>
              <a:ext cx="3174459" cy="461665"/>
            </a:xfrm>
            <a:prstGeom prst="rect">
              <a:avLst/>
            </a:prstGeom>
          </p:spPr>
          <p:txBody>
            <a:bodyPr wrap="square" lIns="0" tIns="0" rIns="0" bIns="0">
              <a:spAutoFit/>
            </a:bodyPr>
            <a:lstStyle/>
            <a:p>
              <a:pPr algn="r"/>
              <a:r>
                <a:rPr lang="en-US"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rPr>
                <a:t>Sed ut perspiciatis unde omnis iste natus error sit voluptatem accusantium doloremque laudantium, architecto. Nemo enim suscipit.</a:t>
              </a:r>
              <a:endParaRPr lang="bg-BG"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pSp>
      <p:pic>
        <p:nvPicPr>
          <p:cNvPr id="8" name="Picture 7">
            <a:extLst>
              <a:ext uri="{FF2B5EF4-FFF2-40B4-BE49-F238E27FC236}">
                <a16:creationId xmlns:a16="http://schemas.microsoft.com/office/drawing/2014/main" id="{CE99D5FF-84A9-1442-AC5D-DAAE29FD22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16F2E2B-BCEF-B94F-A047-09B9C2CC982C}"/>
              </a:ext>
            </a:extLst>
          </p:cNvPr>
          <p:cNvSpPr txBox="1"/>
          <p:nvPr/>
        </p:nvSpPr>
        <p:spPr>
          <a:xfrm>
            <a:off x="3680130" y="2967335"/>
            <a:ext cx="4831771" cy="615553"/>
          </a:xfrm>
          <a:prstGeom prst="rect">
            <a:avLst/>
          </a:prstGeom>
          <a:noFill/>
        </p:spPr>
        <p:txBody>
          <a:bodyPr wrap="none" lIns="0" tIns="0" rIns="0" bIns="0" rtlCol="0">
            <a:spAutoFit/>
          </a:bodyPr>
          <a:lstStyle/>
          <a:p>
            <a:pPr algn="ctr"/>
            <a:r>
              <a:rPr lang="en-US" sz="4000" dirty="0">
                <a:solidFill>
                  <a:srgbClr val="BAA259"/>
                </a:solidFill>
                <a:latin typeface="Arial" panose="020B0604020202020204" pitchFamily="34" charset="0"/>
                <a:ea typeface="Fira Sans OT" panose="020B0603050000020004" pitchFamily="34" charset="0"/>
                <a:cs typeface="Arial" panose="020B0604020202020204" pitchFamily="34" charset="0"/>
              </a:rPr>
              <a:t>MARKET CONDUCT</a:t>
            </a:r>
          </a:p>
        </p:txBody>
      </p:sp>
      <p:sp>
        <p:nvSpPr>
          <p:cNvPr id="3" name="Slide Number Placeholder 2">
            <a:extLst>
              <a:ext uri="{FF2B5EF4-FFF2-40B4-BE49-F238E27FC236}">
                <a16:creationId xmlns:a16="http://schemas.microsoft.com/office/drawing/2014/main" id="{4ABB49D8-4C3F-4B19-A930-01BC9D0AEFB1}"/>
              </a:ext>
            </a:extLst>
          </p:cNvPr>
          <p:cNvSpPr>
            <a:spLocks noGrp="1"/>
          </p:cNvSpPr>
          <p:nvPr>
            <p:ph type="sldNum" sz="quarter" idx="12"/>
          </p:nvPr>
        </p:nvSpPr>
        <p:spPr/>
        <p:txBody>
          <a:bodyPr/>
          <a:lstStyle/>
          <a:p>
            <a:fld id="{802910A0-F218-4896-987D-E7FBB14C683D}" type="slidenum">
              <a:rPr lang="en-US" smtClean="0"/>
              <a:t>41</a:t>
            </a:fld>
            <a:endParaRPr lang="en-US" dirty="0"/>
          </a:p>
        </p:txBody>
      </p:sp>
    </p:spTree>
    <p:extLst>
      <p:ext uri="{BB962C8B-B14F-4D97-AF65-F5344CB8AC3E}">
        <p14:creationId xmlns:p14="http://schemas.microsoft.com/office/powerpoint/2010/main" val="2315092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457200" y="95250"/>
            <a:ext cx="8229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2800" b="1" dirty="0">
                <a:solidFill>
                  <a:srgbClr val="EEECE1">
                    <a:lumMod val="50000"/>
                  </a:srgbClr>
                </a:solidFill>
                <a:latin typeface="Arial" panose="020B0604020202020204" pitchFamily="34" charset="0"/>
                <a:ea typeface="+mj-ea"/>
                <a:cs typeface="Arial" panose="020B0604020202020204" pitchFamily="34" charset="0"/>
              </a:rPr>
              <a:t>REPORTED COMPLAINTS (2017-2021</a:t>
            </a:r>
            <a:r>
              <a:rPr lang="en-US" sz="2800" b="1" dirty="0">
                <a:solidFill>
                  <a:srgbClr val="EEECE1">
                    <a:lumMod val="50000"/>
                  </a:srgbClr>
                </a:solidFill>
                <a:ea typeface="+mj-ea"/>
                <a:cs typeface="+mj-cs"/>
              </a:rPr>
              <a:t>)</a:t>
            </a:r>
            <a:endParaRPr lang="bg-BG"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303820730"/>
              </p:ext>
            </p:extLst>
          </p:nvPr>
        </p:nvGraphicFramePr>
        <p:xfrm>
          <a:off x="304800" y="923323"/>
          <a:ext cx="11402291" cy="5779512"/>
        </p:xfrm>
        <a:graphic>
          <a:graphicData uri="http://schemas.openxmlformats.org/drawingml/2006/table">
            <a:tbl>
              <a:tblPr>
                <a:tableStyleId>{616DA210-FB5B-4158-B5E0-FEB733F419BA}</a:tableStyleId>
              </a:tblPr>
              <a:tblGrid>
                <a:gridCol w="3634958">
                  <a:extLst>
                    <a:ext uri="{9D8B030D-6E8A-4147-A177-3AD203B41FA5}">
                      <a16:colId xmlns:a16="http://schemas.microsoft.com/office/drawing/2014/main" val="134454261"/>
                    </a:ext>
                  </a:extLst>
                </a:gridCol>
                <a:gridCol w="7767333">
                  <a:extLst>
                    <a:ext uri="{9D8B030D-6E8A-4147-A177-3AD203B41FA5}">
                      <a16:colId xmlns:a16="http://schemas.microsoft.com/office/drawing/2014/main" val="2999968184"/>
                    </a:ext>
                  </a:extLst>
                </a:gridCol>
              </a:tblGrid>
              <a:tr h="388332">
                <a:tc>
                  <a:txBody>
                    <a:bodyPr/>
                    <a:lstStyle/>
                    <a:p>
                      <a:pPr marL="0" marR="0" algn="ctr">
                        <a:lnSpc>
                          <a:spcPct val="150000"/>
                        </a:lnSpc>
                        <a:spcBef>
                          <a:spcPts val="0"/>
                        </a:spcBef>
                        <a:spcAft>
                          <a:spcPts val="0"/>
                        </a:spcAft>
                      </a:pPr>
                      <a:r>
                        <a:rPr lang="en-GB" sz="1400" dirty="0">
                          <a:solidFill>
                            <a:schemeClr val="tx1"/>
                          </a:solidFill>
                          <a:effectLst/>
                          <a:latin typeface="Arial" panose="020B0604020202020204" pitchFamily="34" charset="0"/>
                          <a:cs typeface="Arial" panose="020B0604020202020204" pitchFamily="34" charset="0"/>
                        </a:rPr>
                        <a:t>Industries</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0015" marR="50015" marT="50015" marB="50015">
                    <a:solidFill>
                      <a:schemeClr val="bg1">
                        <a:lumMod val="85000"/>
                      </a:schemeClr>
                    </a:solidFill>
                  </a:tcPr>
                </a:tc>
                <a:tc>
                  <a:txBody>
                    <a:bodyPr/>
                    <a:lstStyle/>
                    <a:p>
                      <a:pPr marL="0" marR="0" algn="ctr">
                        <a:lnSpc>
                          <a:spcPct val="150000"/>
                        </a:lnSpc>
                        <a:spcBef>
                          <a:spcPts val="0"/>
                        </a:spcBef>
                        <a:spcAft>
                          <a:spcPts val="0"/>
                        </a:spcAft>
                      </a:pPr>
                      <a:r>
                        <a:rPr lang="en-GB" sz="1400" dirty="0">
                          <a:solidFill>
                            <a:schemeClr val="tx1"/>
                          </a:solidFill>
                          <a:effectLst/>
                          <a:latin typeface="Arial" panose="020B0604020202020204" pitchFamily="34" charset="0"/>
                          <a:cs typeface="Arial" panose="020B0604020202020204" pitchFamily="34" charset="0"/>
                        </a:rPr>
                        <a:t>Types of Complaints</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0015" marR="50015" marT="0" marB="0">
                    <a:solidFill>
                      <a:schemeClr val="bg1">
                        <a:lumMod val="85000"/>
                      </a:schemeClr>
                    </a:solidFill>
                  </a:tcPr>
                </a:tc>
                <a:extLst>
                  <a:ext uri="{0D108BD9-81ED-4DB2-BD59-A6C34878D82A}">
                    <a16:rowId xmlns:a16="http://schemas.microsoft.com/office/drawing/2014/main" val="1140811744"/>
                  </a:ext>
                </a:extLst>
              </a:tr>
              <a:tr h="995954">
                <a:tc>
                  <a:txBody>
                    <a:bodyPr/>
                    <a:lstStyle/>
                    <a:p>
                      <a:pPr marL="0" marR="0" algn="ctr">
                        <a:lnSpc>
                          <a:spcPct val="150000"/>
                        </a:lnSpc>
                        <a:spcBef>
                          <a:spcPts val="0"/>
                        </a:spcBef>
                        <a:spcAft>
                          <a:spcPts val="0"/>
                        </a:spcAft>
                      </a:pPr>
                      <a:r>
                        <a:rPr lang="en-GB" sz="1400" dirty="0">
                          <a:effectLst/>
                          <a:latin typeface="Arial" panose="020B0604020202020204" pitchFamily="34" charset="0"/>
                          <a:cs typeface="Arial" panose="020B0604020202020204" pitchFamily="34" charset="0"/>
                        </a:rPr>
                        <a:t>Microlenders</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0015" marR="50015" marT="50015" marB="50015" anchor="ctr"/>
                </a:tc>
                <a:tc>
                  <a:txBody>
                    <a:bodyPr/>
                    <a:lstStyle/>
                    <a:p>
                      <a:pPr marL="202565" marR="0" indent="-180340">
                        <a:lnSpc>
                          <a:spcPct val="150000"/>
                        </a:lnSpc>
                        <a:spcBef>
                          <a:spcPts val="0"/>
                        </a:spcBef>
                        <a:spcAft>
                          <a:spcPts val="0"/>
                        </a:spcAft>
                        <a:tabLst>
                          <a:tab pos="202565" algn="l"/>
                        </a:tabLst>
                      </a:pPr>
                      <a:r>
                        <a:rPr lang="en-GB" sz="1400" dirty="0">
                          <a:effectLst/>
                          <a:latin typeface="Arial" panose="020B0604020202020204" pitchFamily="34" charset="0"/>
                          <a:cs typeface="Arial" panose="020B0604020202020204" pitchFamily="34" charset="0"/>
                        </a:rPr>
                        <a:t>Overcharged interest</a:t>
                      </a:r>
                      <a:endParaRPr lang="en-US" sz="1400" dirty="0">
                        <a:solidFill>
                          <a:schemeClr val="accent5"/>
                        </a:solidFill>
                        <a:effectLst/>
                        <a:latin typeface="Arial" panose="020B0604020202020204" pitchFamily="34" charset="0"/>
                        <a:cs typeface="Arial" panose="020B0604020202020204" pitchFamily="34" charset="0"/>
                      </a:endParaRPr>
                    </a:p>
                    <a:p>
                      <a:pPr marL="202565" marR="0" indent="-180340">
                        <a:lnSpc>
                          <a:spcPct val="150000"/>
                        </a:lnSpc>
                        <a:spcBef>
                          <a:spcPts val="0"/>
                        </a:spcBef>
                        <a:spcAft>
                          <a:spcPts val="0"/>
                        </a:spcAft>
                        <a:tabLst>
                          <a:tab pos="202565" algn="l"/>
                        </a:tabLst>
                      </a:pPr>
                      <a:r>
                        <a:rPr lang="en-GB" sz="1400" dirty="0">
                          <a:effectLst/>
                          <a:latin typeface="Arial" panose="020B0604020202020204" pitchFamily="34" charset="0"/>
                          <a:cs typeface="Arial" panose="020B0604020202020204" pitchFamily="34" charset="0"/>
                        </a:rPr>
                        <a:t>Non-payment of refunds</a:t>
                      </a:r>
                      <a:r>
                        <a:rPr lang="en-US" sz="1400" dirty="0">
                          <a:effectLst/>
                          <a:latin typeface="Arial" panose="020B0604020202020204" pitchFamily="34" charset="0"/>
                          <a:cs typeface="Arial" panose="020B0604020202020204" pitchFamily="34" charset="0"/>
                        </a:rPr>
                        <a:t>;</a:t>
                      </a:r>
                      <a:r>
                        <a:rPr lang="en-US" sz="1400" baseline="0" dirty="0">
                          <a:effectLst/>
                          <a:latin typeface="Arial" panose="020B0604020202020204" pitchFamily="34" charset="0"/>
                          <a:cs typeface="Arial" panose="020B0604020202020204" pitchFamily="34" charset="0"/>
                        </a:rPr>
                        <a:t> </a:t>
                      </a:r>
                      <a:r>
                        <a:rPr lang="en-GB" sz="1400" dirty="0">
                          <a:effectLst/>
                          <a:latin typeface="Arial" panose="020B0604020202020204" pitchFamily="34" charset="0"/>
                          <a:cs typeface="Arial" panose="020B0604020202020204" pitchFamily="34" charset="0"/>
                        </a:rPr>
                        <a:t>Illegal deductions </a:t>
                      </a:r>
                    </a:p>
                    <a:p>
                      <a:pPr marL="202565" marR="0" indent="-180340">
                        <a:lnSpc>
                          <a:spcPct val="150000"/>
                        </a:lnSpc>
                        <a:spcBef>
                          <a:spcPts val="0"/>
                        </a:spcBef>
                        <a:spcAft>
                          <a:spcPts val="0"/>
                        </a:spcAft>
                        <a:tabLst>
                          <a:tab pos="202565" algn="l"/>
                        </a:tabLst>
                      </a:pPr>
                      <a:r>
                        <a:rPr lang="en-GB" sz="1400" dirty="0">
                          <a:effectLst/>
                          <a:latin typeface="Arial" panose="020B0604020202020204" pitchFamily="34" charset="0"/>
                          <a:cs typeface="Arial" panose="020B0604020202020204" pitchFamily="34" charset="0"/>
                        </a:rPr>
                        <a:t>Non-cancellation of contracts</a:t>
                      </a:r>
                      <a:endParaRPr lang="en-US" sz="1400" kern="1200" dirty="0">
                        <a:solidFill>
                          <a:schemeClr val="accent5"/>
                        </a:solidFill>
                        <a:effectLst/>
                        <a:latin typeface="Arial" panose="020B0604020202020204" pitchFamily="34" charset="0"/>
                        <a:ea typeface="+mn-ea"/>
                        <a:cs typeface="Arial" panose="020B0604020202020204" pitchFamily="34" charset="0"/>
                      </a:endParaRPr>
                    </a:p>
                  </a:txBody>
                  <a:tcPr marL="50015" marR="50015" marT="50015" marB="50015"/>
                </a:tc>
                <a:extLst>
                  <a:ext uri="{0D108BD9-81ED-4DB2-BD59-A6C34878D82A}">
                    <a16:rowId xmlns:a16="http://schemas.microsoft.com/office/drawing/2014/main" val="2092200671"/>
                  </a:ext>
                </a:extLst>
              </a:tr>
              <a:tr h="1620583">
                <a:tc>
                  <a:txBody>
                    <a:bodyPr/>
                    <a:lstStyle/>
                    <a:p>
                      <a:pPr marL="0" marR="0" algn="ctr">
                        <a:lnSpc>
                          <a:spcPct val="150000"/>
                        </a:lnSpc>
                        <a:spcBef>
                          <a:spcPts val="0"/>
                        </a:spcBef>
                        <a:spcAft>
                          <a:spcPts val="0"/>
                        </a:spcAft>
                      </a:pPr>
                      <a:r>
                        <a:rPr lang="en-GB" sz="1400" dirty="0">
                          <a:effectLst/>
                          <a:latin typeface="Arial" panose="020B0604020202020204" pitchFamily="34" charset="0"/>
                          <a:cs typeface="Arial" panose="020B0604020202020204" pitchFamily="34" charset="0"/>
                        </a:rPr>
                        <a:t>Long-term insurance companies</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0015" marR="50015" marT="50015" marB="50015" anchor="ctr">
                    <a:solidFill>
                      <a:schemeClr val="accent6">
                        <a:lumMod val="20000"/>
                        <a:lumOff val="80000"/>
                      </a:schemeClr>
                    </a:solidFill>
                  </a:tcPr>
                </a:tc>
                <a:tc>
                  <a:txBody>
                    <a:bodyPr/>
                    <a:lstStyle/>
                    <a:p>
                      <a:pPr marL="202565" marR="0" lvl="0" indent="-180340" algn="l" defTabSz="914400" rtl="0" eaLnBrk="1" fontAlgn="auto" latinLnBrk="0" hangingPunct="1">
                        <a:lnSpc>
                          <a:spcPct val="150000"/>
                        </a:lnSpc>
                        <a:spcBef>
                          <a:spcPts val="0"/>
                        </a:spcBef>
                        <a:spcAft>
                          <a:spcPts val="0"/>
                        </a:spcAft>
                        <a:buClrTx/>
                        <a:buSzTx/>
                        <a:buFontTx/>
                        <a:buNone/>
                        <a:tabLst>
                          <a:tab pos="202565" algn="l"/>
                        </a:tabLst>
                        <a:defRPr/>
                      </a:pPr>
                      <a:r>
                        <a:rPr lang="en-GB" sz="1400" dirty="0">
                          <a:effectLst/>
                          <a:latin typeface="Arial" panose="020B0604020202020204" pitchFamily="34" charset="0"/>
                          <a:cs typeface="Arial" panose="020B0604020202020204" pitchFamily="34" charset="0"/>
                        </a:rPr>
                        <a:t>Non-cancellation of insurance contracts </a:t>
                      </a:r>
                    </a:p>
                    <a:p>
                      <a:pPr marL="202565" marR="0" lvl="0" indent="-180340" algn="l" defTabSz="914400" rtl="0" eaLnBrk="1" fontAlgn="auto" latinLnBrk="0" hangingPunct="1">
                        <a:lnSpc>
                          <a:spcPct val="150000"/>
                        </a:lnSpc>
                        <a:spcBef>
                          <a:spcPts val="0"/>
                        </a:spcBef>
                        <a:spcAft>
                          <a:spcPts val="0"/>
                        </a:spcAft>
                        <a:buClrTx/>
                        <a:buSzTx/>
                        <a:buFontTx/>
                        <a:buNone/>
                        <a:tabLst>
                          <a:tab pos="202565" algn="l"/>
                        </a:tabLst>
                        <a:defRPr/>
                      </a:pPr>
                      <a:r>
                        <a:rPr lang="en-GB" sz="1400" dirty="0">
                          <a:effectLst/>
                          <a:latin typeface="Arial" panose="020B0604020202020204" pitchFamily="34" charset="0"/>
                          <a:cs typeface="Arial" panose="020B0604020202020204" pitchFamily="34" charset="0"/>
                        </a:rPr>
                        <a:t>Repudiation of funeral benefit claims </a:t>
                      </a:r>
                    </a:p>
                    <a:p>
                      <a:pPr marL="202565" marR="0" lvl="0" indent="-180340" algn="l" defTabSz="914400" rtl="0" eaLnBrk="1" fontAlgn="auto" latinLnBrk="0" hangingPunct="1">
                        <a:lnSpc>
                          <a:spcPct val="150000"/>
                        </a:lnSpc>
                        <a:spcBef>
                          <a:spcPts val="0"/>
                        </a:spcBef>
                        <a:spcAft>
                          <a:spcPts val="0"/>
                        </a:spcAft>
                        <a:buClrTx/>
                        <a:buSzTx/>
                        <a:buFontTx/>
                        <a:buNone/>
                        <a:tabLst>
                          <a:tab pos="202565" algn="l"/>
                        </a:tabLst>
                        <a:defRPr/>
                      </a:pPr>
                      <a:r>
                        <a:rPr lang="en-GB" sz="1400" dirty="0">
                          <a:effectLst/>
                          <a:latin typeface="Arial" panose="020B0604020202020204" pitchFamily="34" charset="0"/>
                          <a:cs typeface="Arial" panose="020B0604020202020204" pitchFamily="34" charset="0"/>
                        </a:rPr>
                        <a:t>Non-payments of death benefits</a:t>
                      </a:r>
                      <a:endParaRPr lang="en-US" sz="1400" dirty="0">
                        <a:solidFill>
                          <a:schemeClr val="accent5"/>
                        </a:solidFill>
                        <a:effectLst/>
                        <a:latin typeface="Arial" panose="020B0604020202020204" pitchFamily="34" charset="0"/>
                        <a:cs typeface="Arial" panose="020B0604020202020204" pitchFamily="34" charset="0"/>
                      </a:endParaRPr>
                    </a:p>
                    <a:p>
                      <a:pPr marL="202565" marR="0" indent="-180340">
                        <a:lnSpc>
                          <a:spcPct val="150000"/>
                        </a:lnSpc>
                        <a:spcBef>
                          <a:spcPts val="0"/>
                        </a:spcBef>
                        <a:spcAft>
                          <a:spcPts val="0"/>
                        </a:spcAft>
                        <a:tabLst>
                          <a:tab pos="202565" algn="l"/>
                        </a:tabLst>
                      </a:pPr>
                      <a:r>
                        <a:rPr lang="en-GB" sz="1400" dirty="0">
                          <a:effectLst/>
                          <a:latin typeface="Arial" panose="020B0604020202020204" pitchFamily="34" charset="0"/>
                          <a:cs typeface="Arial" panose="020B0604020202020204" pitchFamily="34" charset="0"/>
                        </a:rPr>
                        <a:t>Non-provision of information </a:t>
                      </a:r>
                    </a:p>
                    <a:p>
                      <a:pPr marL="202565" marR="0" indent="-180340">
                        <a:lnSpc>
                          <a:spcPct val="150000"/>
                        </a:lnSpc>
                        <a:spcBef>
                          <a:spcPts val="0"/>
                        </a:spcBef>
                        <a:spcAft>
                          <a:spcPts val="0"/>
                        </a:spcAft>
                        <a:tabLst>
                          <a:tab pos="202565" algn="l"/>
                        </a:tabLst>
                      </a:pPr>
                      <a:r>
                        <a:rPr lang="en-GB" sz="1400" dirty="0">
                          <a:effectLst/>
                          <a:latin typeface="Arial" panose="020B0604020202020204" pitchFamily="34" charset="0"/>
                          <a:cs typeface="Arial" panose="020B0604020202020204" pitchFamily="34" charset="0"/>
                        </a:rPr>
                        <a:t>Low investment/savings values</a:t>
                      </a:r>
                      <a:endParaRPr lang="en-US" sz="1400" dirty="0">
                        <a:solidFill>
                          <a:schemeClr val="accent5"/>
                        </a:solidFill>
                        <a:effectLst/>
                        <a:latin typeface="Arial" panose="020B0604020202020204" pitchFamily="34" charset="0"/>
                        <a:cs typeface="Arial" panose="020B0604020202020204" pitchFamily="34" charset="0"/>
                      </a:endParaRPr>
                    </a:p>
                  </a:txBody>
                  <a:tcPr marL="50015" marR="50015" marT="50015" marB="50015">
                    <a:solidFill>
                      <a:schemeClr val="accent6">
                        <a:lumMod val="20000"/>
                        <a:lumOff val="80000"/>
                      </a:schemeClr>
                    </a:solidFill>
                  </a:tcPr>
                </a:tc>
                <a:extLst>
                  <a:ext uri="{0D108BD9-81ED-4DB2-BD59-A6C34878D82A}">
                    <a16:rowId xmlns:a16="http://schemas.microsoft.com/office/drawing/2014/main" val="1253982670"/>
                  </a:ext>
                </a:extLst>
              </a:tr>
              <a:tr h="1049250">
                <a:tc>
                  <a:txBody>
                    <a:bodyPr/>
                    <a:lstStyle/>
                    <a:p>
                      <a:pPr marL="0" marR="0" algn="ctr">
                        <a:lnSpc>
                          <a:spcPct val="150000"/>
                        </a:lnSpc>
                        <a:spcBef>
                          <a:spcPts val="0"/>
                        </a:spcBef>
                        <a:spcAft>
                          <a:spcPts val="0"/>
                        </a:spcAft>
                      </a:pPr>
                      <a:r>
                        <a:rPr lang="en-GB" sz="1400" dirty="0">
                          <a:effectLst/>
                          <a:latin typeface="Arial" panose="020B0604020202020204" pitchFamily="34" charset="0"/>
                          <a:cs typeface="Arial" panose="020B0604020202020204" pitchFamily="34" charset="0"/>
                        </a:rPr>
                        <a:t>Short-term insurance companies</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0015" marR="50015" marT="50015" marB="50015" anchor="ctr"/>
                </a:tc>
                <a:tc>
                  <a:txBody>
                    <a:bodyPr/>
                    <a:lstStyle/>
                    <a:p>
                      <a:pPr marL="202565" marR="0" indent="-180340">
                        <a:lnSpc>
                          <a:spcPct val="150000"/>
                        </a:lnSpc>
                        <a:spcBef>
                          <a:spcPts val="0"/>
                        </a:spcBef>
                        <a:spcAft>
                          <a:spcPts val="0"/>
                        </a:spcAft>
                        <a:tabLst>
                          <a:tab pos="202565" algn="l"/>
                        </a:tabLst>
                      </a:pPr>
                      <a:r>
                        <a:rPr lang="en-GB" sz="1400" dirty="0">
                          <a:effectLst/>
                          <a:latin typeface="Arial" panose="020B0604020202020204" pitchFamily="34" charset="0"/>
                          <a:cs typeface="Arial" panose="020B0604020202020204" pitchFamily="34" charset="0"/>
                        </a:rPr>
                        <a:t>Repudiation of motor vehicle accident, property insurance, legal representation  claims and</a:t>
                      </a:r>
                      <a:endParaRPr lang="en-US" sz="1400" dirty="0">
                        <a:effectLst/>
                        <a:latin typeface="Arial" panose="020B0604020202020204" pitchFamily="34" charset="0"/>
                        <a:cs typeface="Arial" panose="020B0604020202020204" pitchFamily="34" charset="0"/>
                      </a:endParaRPr>
                    </a:p>
                    <a:p>
                      <a:pPr marL="202565" marR="0" lvl="0" indent="-180340" algn="l" defTabSz="914400" rtl="0" eaLnBrk="1" fontAlgn="auto" latinLnBrk="0" hangingPunct="1">
                        <a:lnSpc>
                          <a:spcPct val="150000"/>
                        </a:lnSpc>
                        <a:spcBef>
                          <a:spcPts val="0"/>
                        </a:spcBef>
                        <a:spcAft>
                          <a:spcPts val="0"/>
                        </a:spcAft>
                        <a:buClrTx/>
                        <a:buSzTx/>
                        <a:buFontTx/>
                        <a:buNone/>
                        <a:tabLst>
                          <a:tab pos="202565" algn="l"/>
                        </a:tabLst>
                        <a:defRPr/>
                      </a:pPr>
                      <a:r>
                        <a:rPr lang="en-GB" sz="1400" dirty="0">
                          <a:effectLst/>
                          <a:latin typeface="Arial" panose="020B0604020202020204" pitchFamily="34" charset="0"/>
                          <a:cs typeface="Arial" panose="020B0604020202020204" pitchFamily="34" charset="0"/>
                        </a:rPr>
                        <a:t>Non-payment of refunds  </a:t>
                      </a:r>
                    </a:p>
                    <a:p>
                      <a:pPr marL="202565" marR="0" lvl="0" indent="-180340" algn="l" defTabSz="914400" rtl="0" eaLnBrk="1" fontAlgn="auto" latinLnBrk="0" hangingPunct="1">
                        <a:lnSpc>
                          <a:spcPct val="150000"/>
                        </a:lnSpc>
                        <a:spcBef>
                          <a:spcPts val="0"/>
                        </a:spcBef>
                        <a:spcAft>
                          <a:spcPts val="0"/>
                        </a:spcAft>
                        <a:buClrTx/>
                        <a:buSzTx/>
                        <a:buFontTx/>
                        <a:buNone/>
                        <a:tabLst>
                          <a:tab pos="202565" algn="l"/>
                        </a:tabLst>
                        <a:defRPr/>
                      </a:pPr>
                      <a:r>
                        <a:rPr lang="en-GB" sz="1400" dirty="0">
                          <a:effectLst/>
                          <a:latin typeface="Arial" panose="020B0604020202020204" pitchFamily="34" charset="0"/>
                          <a:cs typeface="Arial" panose="020B0604020202020204" pitchFamily="34" charset="0"/>
                        </a:rPr>
                        <a:t>Service not acceptable</a:t>
                      </a:r>
                      <a:r>
                        <a:rPr lang="en-US" sz="1400" dirty="0">
                          <a:effectLst/>
                          <a:latin typeface="Arial" panose="020B0604020202020204" pitchFamily="34" charset="0"/>
                          <a:cs typeface="Arial" panose="020B0604020202020204" pitchFamily="34" charset="0"/>
                        </a:rPr>
                        <a:t>;</a:t>
                      </a:r>
                      <a:r>
                        <a:rPr lang="en-US" sz="1400" baseline="0" dirty="0">
                          <a:effectLst/>
                          <a:latin typeface="Arial" panose="020B0604020202020204" pitchFamily="34" charset="0"/>
                          <a:cs typeface="Arial" panose="020B0604020202020204" pitchFamily="34" charset="0"/>
                        </a:rPr>
                        <a:t> </a:t>
                      </a:r>
                      <a:endParaRPr lang="en-US" sz="1400" dirty="0">
                        <a:solidFill>
                          <a:schemeClr val="accent5"/>
                        </a:solidFill>
                        <a:effectLst/>
                        <a:latin typeface="Arial" panose="020B0604020202020204" pitchFamily="34" charset="0"/>
                        <a:cs typeface="Arial" panose="020B0604020202020204" pitchFamily="34" charset="0"/>
                      </a:endParaRPr>
                    </a:p>
                  </a:txBody>
                  <a:tcPr marL="50015" marR="50015" marT="50015" marB="50015"/>
                </a:tc>
                <a:extLst>
                  <a:ext uri="{0D108BD9-81ED-4DB2-BD59-A6C34878D82A}">
                    <a16:rowId xmlns:a16="http://schemas.microsoft.com/office/drawing/2014/main" val="3001179936"/>
                  </a:ext>
                </a:extLst>
              </a:tr>
              <a:tr h="1620583">
                <a:tc>
                  <a:txBody>
                    <a:bodyPr/>
                    <a:lstStyle/>
                    <a:p>
                      <a:pPr marL="0" marR="0" algn="ctr">
                        <a:lnSpc>
                          <a:spcPct val="150000"/>
                        </a:lnSpc>
                        <a:spcBef>
                          <a:spcPts val="0"/>
                        </a:spcBef>
                        <a:spcAft>
                          <a:spcPts val="0"/>
                        </a:spcAft>
                      </a:pPr>
                      <a:r>
                        <a:rPr lang="en-GB" sz="1400" dirty="0">
                          <a:effectLst/>
                          <a:latin typeface="Arial" panose="020B0604020202020204" pitchFamily="34" charset="0"/>
                          <a:cs typeface="Arial" panose="020B0604020202020204" pitchFamily="34" charset="0"/>
                        </a:rPr>
                        <a:t>Pension funds</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50015" marR="50015" marT="50015" marB="50015" anchor="ctr">
                    <a:solidFill>
                      <a:schemeClr val="accent6">
                        <a:lumMod val="20000"/>
                        <a:lumOff val="80000"/>
                      </a:schemeClr>
                    </a:solidFill>
                  </a:tcPr>
                </a:tc>
                <a:tc>
                  <a:txBody>
                    <a:bodyPr/>
                    <a:lstStyle/>
                    <a:p>
                      <a:pPr marL="202565" marR="0" lvl="0" indent="-180340" algn="l" defTabSz="914400" rtl="0" eaLnBrk="1" fontAlgn="auto" latinLnBrk="0" hangingPunct="1">
                        <a:lnSpc>
                          <a:spcPct val="150000"/>
                        </a:lnSpc>
                        <a:spcBef>
                          <a:spcPts val="0"/>
                        </a:spcBef>
                        <a:spcAft>
                          <a:spcPts val="0"/>
                        </a:spcAft>
                        <a:buClrTx/>
                        <a:buSzTx/>
                        <a:buFontTx/>
                        <a:buNone/>
                        <a:tabLst>
                          <a:tab pos="202565" algn="l"/>
                        </a:tabLst>
                        <a:defRPr/>
                      </a:pPr>
                      <a:r>
                        <a:rPr lang="en-GB" sz="1400" dirty="0">
                          <a:effectLst/>
                          <a:latin typeface="Arial" panose="020B0604020202020204" pitchFamily="34" charset="0"/>
                          <a:cs typeface="Arial" panose="020B0604020202020204" pitchFamily="34" charset="0"/>
                        </a:rPr>
                        <a:t>Non-payment of pension benefits </a:t>
                      </a:r>
                    </a:p>
                    <a:p>
                      <a:pPr marL="202565" marR="0" lvl="0" indent="-180340" algn="l" defTabSz="914400" rtl="0" eaLnBrk="1" fontAlgn="auto" latinLnBrk="0" hangingPunct="1">
                        <a:lnSpc>
                          <a:spcPct val="150000"/>
                        </a:lnSpc>
                        <a:spcBef>
                          <a:spcPts val="0"/>
                        </a:spcBef>
                        <a:spcAft>
                          <a:spcPts val="0"/>
                        </a:spcAft>
                        <a:buClrTx/>
                        <a:buSzTx/>
                        <a:buFontTx/>
                        <a:buNone/>
                        <a:tabLst>
                          <a:tab pos="202565" algn="l"/>
                        </a:tabLst>
                        <a:defRPr/>
                      </a:pPr>
                      <a:r>
                        <a:rPr lang="en-GB" sz="1400" dirty="0">
                          <a:effectLst/>
                          <a:latin typeface="Arial" panose="020B0604020202020204" pitchFamily="34" charset="0"/>
                          <a:cs typeface="Arial" panose="020B0604020202020204" pitchFamily="34" charset="0"/>
                        </a:rPr>
                        <a:t>Non-payment of death benefits </a:t>
                      </a:r>
                    </a:p>
                    <a:p>
                      <a:pPr marL="202565" marR="0" lvl="0" indent="-180340" algn="l" defTabSz="914400" rtl="0" eaLnBrk="1" fontAlgn="auto" latinLnBrk="0" hangingPunct="1">
                        <a:lnSpc>
                          <a:spcPct val="150000"/>
                        </a:lnSpc>
                        <a:spcBef>
                          <a:spcPts val="0"/>
                        </a:spcBef>
                        <a:spcAft>
                          <a:spcPts val="0"/>
                        </a:spcAft>
                        <a:buClrTx/>
                        <a:buSzTx/>
                        <a:buFontTx/>
                        <a:buNone/>
                        <a:tabLst>
                          <a:tab pos="202565" algn="l"/>
                        </a:tabLst>
                        <a:defRPr/>
                      </a:pPr>
                      <a:r>
                        <a:rPr lang="en-GB" sz="1400" dirty="0">
                          <a:effectLst/>
                          <a:latin typeface="Arial" panose="020B0604020202020204" pitchFamily="34" charset="0"/>
                          <a:cs typeface="Arial" panose="020B0604020202020204" pitchFamily="34" charset="0"/>
                        </a:rPr>
                        <a:t>Non-payment of retirement annuity benefits</a:t>
                      </a:r>
                      <a:endParaRPr lang="en-US" sz="1400" dirty="0">
                        <a:solidFill>
                          <a:schemeClr val="accent5"/>
                        </a:solidFill>
                        <a:effectLst/>
                        <a:latin typeface="Arial" panose="020B0604020202020204" pitchFamily="34" charset="0"/>
                        <a:cs typeface="Arial" panose="020B0604020202020204" pitchFamily="34" charset="0"/>
                      </a:endParaRPr>
                    </a:p>
                    <a:p>
                      <a:pPr marL="202565" marR="0" lvl="0" indent="-180340" algn="l" defTabSz="914400" rtl="0" eaLnBrk="1" fontAlgn="auto" latinLnBrk="0" hangingPunct="1">
                        <a:lnSpc>
                          <a:spcPct val="150000"/>
                        </a:lnSpc>
                        <a:spcBef>
                          <a:spcPts val="0"/>
                        </a:spcBef>
                        <a:spcAft>
                          <a:spcPts val="0"/>
                        </a:spcAft>
                        <a:buClrTx/>
                        <a:buSzTx/>
                        <a:buFontTx/>
                        <a:buNone/>
                        <a:tabLst>
                          <a:tab pos="202565" algn="l"/>
                        </a:tabLst>
                        <a:defRPr/>
                      </a:pPr>
                      <a:r>
                        <a:rPr lang="en-GB" sz="1400" dirty="0">
                          <a:effectLst/>
                          <a:latin typeface="Arial" panose="020B0604020202020204" pitchFamily="34" charset="0"/>
                          <a:cs typeface="Arial" panose="020B0604020202020204" pitchFamily="34" charset="0"/>
                        </a:rPr>
                        <a:t>Non-payment of pension contributions </a:t>
                      </a:r>
                    </a:p>
                    <a:p>
                      <a:pPr marL="202565" marR="0" lvl="0" indent="-180340" algn="l" defTabSz="914400" rtl="0" eaLnBrk="1" fontAlgn="auto" latinLnBrk="0" hangingPunct="1">
                        <a:lnSpc>
                          <a:spcPct val="150000"/>
                        </a:lnSpc>
                        <a:spcBef>
                          <a:spcPts val="0"/>
                        </a:spcBef>
                        <a:spcAft>
                          <a:spcPts val="0"/>
                        </a:spcAft>
                        <a:buClrTx/>
                        <a:buSzTx/>
                        <a:buFontTx/>
                        <a:buNone/>
                        <a:tabLst>
                          <a:tab pos="202565" algn="l"/>
                        </a:tabLst>
                        <a:defRPr/>
                      </a:pPr>
                      <a:r>
                        <a:rPr lang="en-GB" sz="1400" dirty="0">
                          <a:effectLst/>
                          <a:latin typeface="Arial" panose="020B0604020202020204" pitchFamily="34" charset="0"/>
                          <a:cs typeface="Arial" panose="020B0604020202020204" pitchFamily="34" charset="0"/>
                        </a:rPr>
                        <a:t>Non-provision of information</a:t>
                      </a:r>
                      <a:endParaRPr lang="en-US" sz="1400" dirty="0">
                        <a:solidFill>
                          <a:schemeClr val="accent5"/>
                        </a:solidFill>
                        <a:effectLst/>
                        <a:latin typeface="Arial" panose="020B0604020202020204" pitchFamily="34" charset="0"/>
                        <a:cs typeface="Arial" panose="020B0604020202020204" pitchFamily="34" charset="0"/>
                      </a:endParaRPr>
                    </a:p>
                  </a:txBody>
                  <a:tcPr marL="50015" marR="50015" marT="50015" marB="50015">
                    <a:solidFill>
                      <a:schemeClr val="accent6">
                        <a:lumMod val="20000"/>
                        <a:lumOff val="80000"/>
                      </a:schemeClr>
                    </a:solidFill>
                  </a:tcPr>
                </a:tc>
                <a:extLst>
                  <a:ext uri="{0D108BD9-81ED-4DB2-BD59-A6C34878D82A}">
                    <a16:rowId xmlns:a16="http://schemas.microsoft.com/office/drawing/2014/main" val="1764531298"/>
                  </a:ext>
                </a:extLst>
              </a:tr>
            </a:tbl>
          </a:graphicData>
        </a:graphic>
      </p:graphicFrame>
      <p:sp>
        <p:nvSpPr>
          <p:cNvPr id="3" name="Slide Number Placeholder 2"/>
          <p:cNvSpPr>
            <a:spLocks noGrp="1"/>
          </p:cNvSpPr>
          <p:nvPr>
            <p:ph type="sldNum" sz="quarter" idx="12"/>
          </p:nvPr>
        </p:nvSpPr>
        <p:spPr/>
        <p:txBody>
          <a:bodyPr/>
          <a:lstStyle/>
          <a:p>
            <a:fld id="{802910A0-F218-4896-987D-E7FBB14C683D}" type="slidenum">
              <a:rPr lang="en-US" smtClean="0"/>
              <a:t>42</a:t>
            </a:fld>
            <a:endParaRPr lang="en-US" dirty="0"/>
          </a:p>
        </p:txBody>
      </p:sp>
    </p:spTree>
    <p:extLst>
      <p:ext uri="{BB962C8B-B14F-4D97-AF65-F5344CB8AC3E}">
        <p14:creationId xmlns:p14="http://schemas.microsoft.com/office/powerpoint/2010/main" val="1308487281"/>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rocess 4"/>
          <p:cNvSpPr/>
          <p:nvPr/>
        </p:nvSpPr>
        <p:spPr>
          <a:xfrm>
            <a:off x="1542578" y="278866"/>
            <a:ext cx="8197040" cy="430887"/>
          </a:xfrm>
          <a:prstGeom prst="flowChartProcess">
            <a:avLst/>
          </a:prstGeom>
        </p:spPr>
        <p:txBody>
          <a:bodyPr wrap="square" lIns="0" tIns="0" rIns="0" bIns="0">
            <a:spAutoFit/>
          </a:bodyPr>
          <a:lstStyle/>
          <a:p>
            <a:pPr algn="ctr"/>
            <a:r>
              <a:rPr lang="en-US" sz="2800" b="1" dirty="0">
                <a:solidFill>
                  <a:srgbClr val="EEECE1">
                    <a:lumMod val="50000"/>
                  </a:srgbClr>
                </a:solidFill>
                <a:latin typeface="Arial" panose="020B0604020202020204" pitchFamily="34" charset="0"/>
                <a:ea typeface="+mj-ea"/>
                <a:cs typeface="Arial" panose="020B0604020202020204" pitchFamily="34" charset="0"/>
              </a:rPr>
              <a:t>REPORTED COMPLAINTS (2017-2021</a:t>
            </a:r>
            <a:r>
              <a:rPr lang="en-US" sz="2800" b="1" dirty="0">
                <a:solidFill>
                  <a:srgbClr val="EEECE1">
                    <a:lumMod val="50000"/>
                  </a:srgbClr>
                </a:solidFill>
                <a:ea typeface="+mj-ea"/>
                <a:cs typeface="+mj-cs"/>
              </a:rPr>
              <a:t>)</a:t>
            </a:r>
            <a:endParaRPr lang="bg-BG"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aphicFrame>
        <p:nvGraphicFramePr>
          <p:cNvPr id="8" name="Chart 7"/>
          <p:cNvGraphicFramePr>
            <a:graphicFrameLocks/>
          </p:cNvGraphicFramePr>
          <p:nvPr/>
        </p:nvGraphicFramePr>
        <p:xfrm>
          <a:off x="282818" y="962098"/>
          <a:ext cx="8968468" cy="5186149"/>
        </p:xfrm>
        <a:graphic>
          <a:graphicData uri="http://schemas.openxmlformats.org/drawingml/2006/chart">
            <c:chart xmlns:c="http://schemas.openxmlformats.org/drawingml/2006/chart" xmlns:r="http://schemas.openxmlformats.org/officeDocument/2006/relationships" r:id="rId3"/>
          </a:graphicData>
        </a:graphic>
      </p:graphicFrame>
      <p:sp>
        <p:nvSpPr>
          <p:cNvPr id="12" name="Flowchart: Process 11">
            <a:extLst>
              <a:ext uri="{FF2B5EF4-FFF2-40B4-BE49-F238E27FC236}">
                <a16:creationId xmlns:a16="http://schemas.microsoft.com/office/drawing/2014/main" id="{5B4D387B-F89E-4297-82B5-38B9CF06DD07}"/>
              </a:ext>
            </a:extLst>
          </p:cNvPr>
          <p:cNvSpPr/>
          <p:nvPr/>
        </p:nvSpPr>
        <p:spPr>
          <a:xfrm>
            <a:off x="9385926" y="962098"/>
            <a:ext cx="2551133" cy="5186149"/>
          </a:xfrm>
          <a:prstGeom prst="flowChartProcess">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A"/>
          </a:p>
        </p:txBody>
      </p:sp>
      <p:pic>
        <p:nvPicPr>
          <p:cNvPr id="7" name="chart">
            <a:extLst>
              <a:ext uri="{FF2B5EF4-FFF2-40B4-BE49-F238E27FC236}">
                <a16:creationId xmlns:a16="http://schemas.microsoft.com/office/drawing/2014/main" id="{09196EFC-A72C-4998-8B43-A936E2033E9A}"/>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9625269" y="3572275"/>
            <a:ext cx="1827953" cy="1184500"/>
          </a:xfrm>
          <a:prstGeom prst="rect">
            <a:avLst/>
          </a:prstGeom>
        </p:spPr>
      </p:pic>
      <p:sp>
        <p:nvSpPr>
          <p:cNvPr id="10" name="TextBox 9">
            <a:extLst>
              <a:ext uri="{FF2B5EF4-FFF2-40B4-BE49-F238E27FC236}">
                <a16:creationId xmlns:a16="http://schemas.microsoft.com/office/drawing/2014/main" id="{560A589C-42FB-4D2D-A6AF-5CDB0D10F78B}"/>
              </a:ext>
            </a:extLst>
          </p:cNvPr>
          <p:cNvSpPr txBox="1"/>
          <p:nvPr/>
        </p:nvSpPr>
        <p:spPr>
          <a:xfrm>
            <a:off x="9625269" y="1857809"/>
            <a:ext cx="2055125" cy="307777"/>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3  242</a:t>
            </a:r>
            <a:endParaRPr lang="en-NA" sz="1400"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63ADDEC-ACBA-47D0-BB6D-C22CEB6A741A}"/>
              </a:ext>
            </a:extLst>
          </p:cNvPr>
          <p:cNvSpPr txBox="1"/>
          <p:nvPr/>
        </p:nvSpPr>
        <p:spPr>
          <a:xfrm>
            <a:off x="9546142" y="4531710"/>
            <a:ext cx="2055125"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N$88 million </a:t>
            </a:r>
          </a:p>
          <a:p>
            <a:pPr algn="ctr"/>
            <a:r>
              <a:rPr lang="en-US" sz="2000" b="1" dirty="0">
                <a:latin typeface="Arial" panose="020B0604020202020204" pitchFamily="34" charset="0"/>
                <a:cs typeface="Arial" panose="020B0604020202020204" pitchFamily="34" charset="0"/>
              </a:rPr>
              <a:t>to consumers</a:t>
            </a:r>
            <a:endParaRPr lang="en-NA" sz="2000" b="1" dirty="0">
              <a:latin typeface="Arial" panose="020B0604020202020204" pitchFamily="34" charset="0"/>
              <a:cs typeface="Arial" panose="020B0604020202020204" pitchFamily="34" charset="0"/>
            </a:endParaRPr>
          </a:p>
        </p:txBody>
      </p:sp>
      <p:pic>
        <p:nvPicPr>
          <p:cNvPr id="14" name="Picture 13" descr="Text, shape&#10;&#10;Description automatically generated">
            <a:extLst>
              <a:ext uri="{FF2B5EF4-FFF2-40B4-BE49-F238E27FC236}">
                <a16:creationId xmlns:a16="http://schemas.microsoft.com/office/drawing/2014/main" id="{9E257F01-375E-499E-8184-C81778236AB5}"/>
              </a:ext>
            </a:extLst>
          </p:cNvPr>
          <p:cNvPicPr>
            <a:picLocks noChangeAspect="1"/>
          </p:cNvPicPr>
          <p:nvPr/>
        </p:nvPicPr>
        <p:blipFill>
          <a:blip r:embed="rId5" cstate="print">
            <a:clrChange>
              <a:clrFrom>
                <a:srgbClr val="FFFFFF"/>
              </a:clrFrom>
              <a:clrTo>
                <a:srgbClr val="FFFFFF">
                  <a:alpha val="0"/>
                </a:srgbClr>
              </a:clrTo>
            </a:clrChange>
            <a:biLevel thresh="50000"/>
            <a:extLst>
              <a:ext uri="{28A0092B-C50C-407E-A947-70E740481C1C}">
                <a14:useLocalDpi xmlns:a14="http://schemas.microsoft.com/office/drawing/2010/main" val="0"/>
              </a:ext>
            </a:extLst>
          </a:blip>
          <a:stretch>
            <a:fillRect/>
          </a:stretch>
        </p:blipFill>
        <p:spPr>
          <a:xfrm>
            <a:off x="9289892" y="1153406"/>
            <a:ext cx="2743200" cy="2743200"/>
          </a:xfrm>
          <a:prstGeom prst="rect">
            <a:avLst/>
          </a:prstGeom>
        </p:spPr>
      </p:pic>
    </p:spTree>
    <p:extLst>
      <p:ext uri="{BB962C8B-B14F-4D97-AF65-F5344CB8AC3E}">
        <p14:creationId xmlns:p14="http://schemas.microsoft.com/office/powerpoint/2010/main" val="285339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42578" y="323109"/>
            <a:ext cx="7498392" cy="369332"/>
          </a:xfrm>
          <a:prstGeom prst="rect">
            <a:avLst/>
          </a:prstGeom>
        </p:spPr>
        <p:txBody>
          <a:bodyPr wrap="square" lIns="0" tIns="0" rIns="0" bIns="0">
            <a:spAutoFit/>
          </a:bodyPr>
          <a:lstStyle/>
          <a:p>
            <a:pPr algn="r"/>
            <a:r>
              <a:rPr lang="en-US" sz="2400" b="1" dirty="0">
                <a:solidFill>
                  <a:srgbClr val="BAA259"/>
                </a:solidFill>
                <a:latin typeface="Arial" panose="020B0604020202020204" pitchFamily="34" charset="0"/>
                <a:ea typeface="+mj-ea"/>
                <a:cs typeface="Arial" panose="020B0604020202020204" pitchFamily="34" charset="0"/>
              </a:rPr>
              <a:t>TOP TEN REPORTED COMPLAINTS (2012-2021)</a:t>
            </a:r>
            <a:endParaRPr lang="bg-BG" sz="2400" b="1" dirty="0">
              <a:solidFill>
                <a:srgbClr val="BAA259"/>
              </a:solidFill>
              <a:latin typeface="Arial" panose="020B0604020202020204" pitchFamily="34" charset="0"/>
              <a:ea typeface="Fira Sans OT Light" panose="020B0603050000020004" pitchFamily="34" charset="0"/>
              <a:cs typeface="Arial" panose="020B0604020202020204" pitchFamily="34" charset="0"/>
            </a:endParaRPr>
          </a:p>
        </p:txBody>
      </p:sp>
      <p:sp>
        <p:nvSpPr>
          <p:cNvPr id="7" name="Rectangle 6"/>
          <p:cNvSpPr/>
          <p:nvPr/>
        </p:nvSpPr>
        <p:spPr>
          <a:xfrm>
            <a:off x="457200" y="1020385"/>
            <a:ext cx="4042792" cy="307777"/>
          </a:xfrm>
          <a:prstGeom prst="rect">
            <a:avLst/>
          </a:prstGeom>
        </p:spPr>
        <p:txBody>
          <a:bodyPr wrap="square">
            <a:spAutoFit/>
          </a:bodyPr>
          <a:lstStyle/>
          <a:p>
            <a:pPr algn="ctr" eaLnBrk="0" fontAlgn="base" hangingPunct="0">
              <a:spcBef>
                <a:spcPct val="0"/>
              </a:spcBef>
              <a:spcAft>
                <a:spcPct val="0"/>
              </a:spcAft>
            </a:pPr>
            <a:r>
              <a:rPr lang="en-US" sz="1400" b="1" dirty="0">
                <a:solidFill>
                  <a:prstClr val="black"/>
                </a:solidFill>
                <a:latin typeface="Arial" panose="020B0604020202020204" pitchFamily="34" charset="0"/>
                <a:ea typeface="Calibri" panose="020F0502020204030204" pitchFamily="34" charset="0"/>
                <a:cs typeface="Arial" panose="020B0604020202020204" pitchFamily="34" charset="0"/>
              </a:rPr>
              <a:t>A : Types </a:t>
            </a:r>
            <a:endParaRPr lang="en-US" sz="1400" b="1" dirty="0">
              <a:solidFill>
                <a:prstClr val="black"/>
              </a:solidFill>
              <a:latin typeface="Arial" panose="020B0604020202020204" pitchFamily="34" charset="0"/>
              <a:cs typeface="Arial" panose="020B0604020202020204" pitchFamily="34" charset="0"/>
            </a:endParaRPr>
          </a:p>
        </p:txBody>
      </p:sp>
      <p:sp>
        <p:nvSpPr>
          <p:cNvPr id="9" name="Rectangle 8"/>
          <p:cNvSpPr/>
          <p:nvPr/>
        </p:nvSpPr>
        <p:spPr>
          <a:xfrm>
            <a:off x="6776635" y="1020385"/>
            <a:ext cx="4023252" cy="307777"/>
          </a:xfrm>
          <a:prstGeom prst="rect">
            <a:avLst/>
          </a:prstGeom>
        </p:spPr>
        <p:txBody>
          <a:bodyPr wrap="square">
            <a:spAutoFit/>
          </a:bodyPr>
          <a:lstStyle/>
          <a:p>
            <a:pPr eaLnBrk="0" fontAlgn="base" hangingPunct="0">
              <a:spcBef>
                <a:spcPct val="0"/>
              </a:spcBef>
              <a:spcAft>
                <a:spcPct val="0"/>
              </a:spcAft>
            </a:pPr>
            <a:r>
              <a:rPr lang="en-US" sz="1400" b="1" dirty="0">
                <a:solidFill>
                  <a:prstClr val="black"/>
                </a:solidFill>
                <a:latin typeface="Arial" panose="020B0604020202020204" pitchFamily="34" charset="0"/>
                <a:ea typeface="Calibri" panose="020F0502020204030204" pitchFamily="34" charset="0"/>
                <a:cs typeface="Arial" panose="020B0604020202020204" pitchFamily="34" charset="0"/>
              </a:rPr>
              <a:t>B : Sectoral Concentration</a:t>
            </a:r>
            <a:endParaRPr lang="en-US" sz="1400" b="1" dirty="0">
              <a:solidFill>
                <a:prstClr val="black"/>
              </a:solidFill>
              <a:latin typeface="Arial" panose="020B0604020202020204" pitchFamily="34" charset="0"/>
              <a:cs typeface="Arial" panose="020B0604020202020204" pitchFamily="34" charset="0"/>
            </a:endParaRPr>
          </a:p>
        </p:txBody>
      </p:sp>
      <p:graphicFrame>
        <p:nvGraphicFramePr>
          <p:cNvPr id="10" name="Chart 9"/>
          <p:cNvGraphicFramePr/>
          <p:nvPr/>
        </p:nvGraphicFramePr>
        <p:xfrm>
          <a:off x="789709" y="1518916"/>
          <a:ext cx="4987636" cy="4134560"/>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p:cNvSpPr>
            <a:spLocks noGrp="1"/>
          </p:cNvSpPr>
          <p:nvPr>
            <p:ph type="sldNum" sz="quarter" idx="12"/>
          </p:nvPr>
        </p:nvSpPr>
        <p:spPr/>
        <p:txBody>
          <a:bodyPr/>
          <a:lstStyle/>
          <a:p>
            <a:fld id="{802910A0-F218-4896-987D-E7FBB14C683D}" type="slidenum">
              <a:rPr lang="en-US" smtClean="0"/>
              <a:t>44</a:t>
            </a:fld>
            <a:endParaRPr lang="en-US" dirty="0"/>
          </a:p>
        </p:txBody>
      </p:sp>
      <p:graphicFrame>
        <p:nvGraphicFramePr>
          <p:cNvPr id="8" name="Chart 7">
            <a:extLst>
              <a:ext uri="{FF2B5EF4-FFF2-40B4-BE49-F238E27FC236}">
                <a16:creationId xmlns:a16="http://schemas.microsoft.com/office/drawing/2014/main" id="{67E9F17E-4F71-46CB-B733-79F1890AD5CB}"/>
              </a:ext>
            </a:extLst>
          </p:cNvPr>
          <p:cNvGraphicFramePr>
            <a:graphicFrameLocks/>
          </p:cNvGraphicFramePr>
          <p:nvPr/>
        </p:nvGraphicFramePr>
        <p:xfrm>
          <a:off x="6414657" y="1518916"/>
          <a:ext cx="5134919" cy="43047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369175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457200" y="95250"/>
            <a:ext cx="8229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2800" b="1" dirty="0">
                <a:solidFill>
                  <a:srgbClr val="EEECE1">
                    <a:lumMod val="50000"/>
                  </a:srgbClr>
                </a:solidFill>
                <a:latin typeface="Arial" panose="020B0604020202020204" pitchFamily="34" charset="0"/>
                <a:ea typeface="+mj-ea"/>
                <a:cs typeface="Arial" panose="020B0604020202020204" pitchFamily="34" charset="0"/>
              </a:rPr>
              <a:t>REPORTED COMPLAINTS (2017-2021</a:t>
            </a:r>
            <a:r>
              <a:rPr lang="en-US" sz="2800" b="1" dirty="0">
                <a:solidFill>
                  <a:srgbClr val="EEECE1">
                    <a:lumMod val="50000"/>
                  </a:srgbClr>
                </a:solidFill>
                <a:ea typeface="+mj-ea"/>
                <a:cs typeface="+mj-cs"/>
              </a:rPr>
              <a:t>)</a:t>
            </a:r>
            <a:endParaRPr lang="bg-BG"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157385468"/>
              </p:ext>
            </p:extLst>
          </p:nvPr>
        </p:nvGraphicFramePr>
        <p:xfrm>
          <a:off x="304800" y="923323"/>
          <a:ext cx="11402291" cy="5700621"/>
        </p:xfrm>
        <a:graphic>
          <a:graphicData uri="http://schemas.openxmlformats.org/drawingml/2006/table">
            <a:tbl>
              <a:tblPr>
                <a:tableStyleId>{616DA210-FB5B-4158-B5E0-FEB733F419BA}</a:tableStyleId>
              </a:tblPr>
              <a:tblGrid>
                <a:gridCol w="2978727">
                  <a:extLst>
                    <a:ext uri="{9D8B030D-6E8A-4147-A177-3AD203B41FA5}">
                      <a16:colId xmlns:a16="http://schemas.microsoft.com/office/drawing/2014/main" val="134454261"/>
                    </a:ext>
                  </a:extLst>
                </a:gridCol>
                <a:gridCol w="8423564">
                  <a:extLst>
                    <a:ext uri="{9D8B030D-6E8A-4147-A177-3AD203B41FA5}">
                      <a16:colId xmlns:a16="http://schemas.microsoft.com/office/drawing/2014/main" val="2999968184"/>
                    </a:ext>
                  </a:extLst>
                </a:gridCol>
              </a:tblGrid>
              <a:tr h="485454">
                <a:tc>
                  <a:txBody>
                    <a:bodyPr/>
                    <a:lstStyle/>
                    <a:p>
                      <a:pPr marL="0" marR="0" algn="ctr">
                        <a:lnSpc>
                          <a:spcPct val="150000"/>
                        </a:lnSpc>
                        <a:spcBef>
                          <a:spcPts val="0"/>
                        </a:spcBef>
                        <a:spcAft>
                          <a:spcPts val="0"/>
                        </a:spcAft>
                      </a:pPr>
                      <a:r>
                        <a:rPr lang="en-GB" sz="2000" dirty="0">
                          <a:solidFill>
                            <a:schemeClr val="tx1"/>
                          </a:solidFill>
                          <a:effectLst/>
                          <a:latin typeface="Arial" panose="020B0604020202020204" pitchFamily="34" charset="0"/>
                          <a:cs typeface="Arial" panose="020B0604020202020204" pitchFamily="34" charset="0"/>
                        </a:rPr>
                        <a:t>Industries</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0015" marR="50015" marT="50015" marB="50015">
                    <a:solidFill>
                      <a:schemeClr val="bg1">
                        <a:lumMod val="85000"/>
                      </a:schemeClr>
                    </a:solidFill>
                  </a:tcPr>
                </a:tc>
                <a:tc>
                  <a:txBody>
                    <a:bodyPr/>
                    <a:lstStyle/>
                    <a:p>
                      <a:pPr marL="0" marR="0" algn="ctr">
                        <a:lnSpc>
                          <a:spcPct val="150000"/>
                        </a:lnSpc>
                        <a:spcBef>
                          <a:spcPts val="0"/>
                        </a:spcBef>
                        <a:spcAft>
                          <a:spcPts val="0"/>
                        </a:spcAft>
                      </a:pPr>
                      <a:r>
                        <a:rPr lang="en-GB" sz="2000" dirty="0">
                          <a:solidFill>
                            <a:schemeClr val="tx1"/>
                          </a:solidFill>
                          <a:effectLst/>
                          <a:latin typeface="Arial" panose="020B0604020202020204" pitchFamily="34" charset="0"/>
                          <a:cs typeface="Arial" panose="020B0604020202020204" pitchFamily="34" charset="0"/>
                        </a:rPr>
                        <a:t>Causes</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0015" marR="50015" marT="0" marB="0">
                    <a:solidFill>
                      <a:schemeClr val="bg1">
                        <a:lumMod val="85000"/>
                      </a:schemeClr>
                    </a:solidFill>
                  </a:tcPr>
                </a:tc>
                <a:extLst>
                  <a:ext uri="{0D108BD9-81ED-4DB2-BD59-A6C34878D82A}">
                    <a16:rowId xmlns:a16="http://schemas.microsoft.com/office/drawing/2014/main" val="1140811744"/>
                  </a:ext>
                </a:extLst>
              </a:tr>
              <a:tr h="973561">
                <a:tc>
                  <a:txBody>
                    <a:bodyPr/>
                    <a:lstStyle/>
                    <a:p>
                      <a:pPr marL="0" marR="0" algn="l">
                        <a:lnSpc>
                          <a:spcPct val="100000"/>
                        </a:lnSpc>
                        <a:spcBef>
                          <a:spcPts val="0"/>
                        </a:spcBef>
                        <a:spcAft>
                          <a:spcPts val="0"/>
                        </a:spcAft>
                      </a:pPr>
                      <a:r>
                        <a:rPr lang="en-GB" sz="1600" dirty="0">
                          <a:effectLst/>
                          <a:latin typeface="Arial" panose="020B0604020202020204" pitchFamily="34" charset="0"/>
                          <a:cs typeface="Arial" panose="020B0604020202020204" pitchFamily="34" charset="0"/>
                        </a:rPr>
                        <a:t>Microlenders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0015" marR="50015" marT="50015" marB="50015" anchor="ctr"/>
                </a:tc>
                <a:tc rowSpan="4">
                  <a:txBody>
                    <a:bodyPr/>
                    <a:lstStyle/>
                    <a:p>
                      <a:pPr marL="285750" indent="-285750" algn="just">
                        <a:lnSpc>
                          <a:spcPct val="150000"/>
                        </a:lnSpc>
                        <a:buFont typeface="Wingdings" panose="05000000000000000000" pitchFamily="2" charset="2"/>
                        <a:buChar char="§"/>
                      </a:pPr>
                      <a:r>
                        <a:rPr lang="en-GB" sz="1800" kern="1200" dirty="0">
                          <a:solidFill>
                            <a:schemeClr val="tx1"/>
                          </a:solidFill>
                          <a:effectLst/>
                          <a:latin typeface="Arial" panose="020B0604020202020204" pitchFamily="34" charset="0"/>
                          <a:ea typeface="+mn-ea"/>
                          <a:cs typeface="Arial" panose="020B0604020202020204" pitchFamily="34" charset="0"/>
                        </a:rPr>
                        <a:t>Consumers signed blank or incomplete documents;</a:t>
                      </a:r>
                    </a:p>
                    <a:p>
                      <a:pPr marL="342900" indent="-342900" algn="just">
                        <a:lnSpc>
                          <a:spcPct val="100000"/>
                        </a:lnSpc>
                        <a:buFont typeface="Wingdings" panose="05000000000000000000" pitchFamily="2" charset="2"/>
                        <a:buChar char="§"/>
                      </a:pPr>
                      <a:endParaRPr lang="en-US" sz="1400" dirty="0">
                        <a:effectLst/>
                        <a:latin typeface="Arial" panose="020B0604020202020204" pitchFamily="34" charset="0"/>
                        <a:cs typeface="Arial" panose="020B0604020202020204" pitchFamily="34" charset="0"/>
                      </a:endParaRPr>
                    </a:p>
                    <a:p>
                      <a:pPr marL="285750" indent="-285750" algn="just">
                        <a:lnSpc>
                          <a:spcPct val="100000"/>
                        </a:lnSpc>
                        <a:buFont typeface="Wingdings" panose="05000000000000000000" pitchFamily="2" charset="2"/>
                        <a:buChar char="§"/>
                      </a:pPr>
                      <a:r>
                        <a:rPr lang="en-GB" sz="1800" kern="1200" dirty="0">
                          <a:solidFill>
                            <a:schemeClr val="tx1"/>
                          </a:solidFill>
                          <a:effectLst/>
                          <a:latin typeface="Arial" panose="020B0604020202020204" pitchFamily="34" charset="0"/>
                          <a:ea typeface="+mn-ea"/>
                          <a:cs typeface="Arial" panose="020B0604020202020204" pitchFamily="34" charset="0"/>
                        </a:rPr>
                        <a:t>Consumers did not understand a specific financial benefit or product offered because of insufficient, inappropriate or no explanations given when it was sold to them;</a:t>
                      </a:r>
                    </a:p>
                    <a:p>
                      <a:pPr marL="285750" indent="-285750" algn="just">
                        <a:lnSpc>
                          <a:spcPct val="100000"/>
                        </a:lnSpc>
                        <a:buFont typeface="Wingdings" panose="05000000000000000000" pitchFamily="2" charset="2"/>
                        <a:buChar char="§"/>
                      </a:pPr>
                      <a:endParaRPr lang="en-US" sz="1400" dirty="0">
                        <a:effectLst/>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
                      </a:pPr>
                      <a:r>
                        <a:rPr lang="en-GB" sz="1800" kern="1200" dirty="0">
                          <a:solidFill>
                            <a:schemeClr val="tx1"/>
                          </a:solidFill>
                          <a:effectLst/>
                          <a:latin typeface="Arial" panose="020B0604020202020204" pitchFamily="34" charset="0"/>
                          <a:ea typeface="+mn-ea"/>
                          <a:cs typeface="Arial" panose="020B0604020202020204" pitchFamily="34" charset="0"/>
                        </a:rPr>
                        <a:t>Service providers’ cumbersome cancellation processes;   </a:t>
                      </a:r>
                    </a:p>
                    <a:p>
                      <a:pPr marL="285750" indent="-285750" algn="just">
                        <a:lnSpc>
                          <a:spcPct val="100000"/>
                        </a:lnSpc>
                        <a:buFont typeface="Wingdings" panose="05000000000000000000" pitchFamily="2" charset="2"/>
                        <a:buChar char="§"/>
                      </a:pPr>
                      <a:endParaRPr lang="en-US" sz="1400" dirty="0">
                        <a:effectLst/>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
                      </a:pPr>
                      <a:r>
                        <a:rPr lang="en-GB" sz="1800" kern="1200" dirty="0">
                          <a:solidFill>
                            <a:schemeClr val="tx1"/>
                          </a:solidFill>
                          <a:effectLst/>
                          <a:latin typeface="Arial" panose="020B0604020202020204" pitchFamily="34" charset="0"/>
                          <a:ea typeface="+mn-ea"/>
                          <a:cs typeface="Arial" panose="020B0604020202020204" pitchFamily="34" charset="0"/>
                        </a:rPr>
                        <a:t>Information asymmetry between consumers and financial service providers;</a:t>
                      </a:r>
                    </a:p>
                    <a:p>
                      <a:pPr marL="285750" indent="-285750" algn="just">
                        <a:lnSpc>
                          <a:spcPct val="100000"/>
                        </a:lnSpc>
                        <a:buFont typeface="Wingdings" panose="05000000000000000000" pitchFamily="2" charset="2"/>
                        <a:buChar char="§"/>
                      </a:pPr>
                      <a:endParaRPr lang="en-US" sz="1400" dirty="0">
                        <a:effectLst/>
                        <a:latin typeface="Arial" panose="020B0604020202020204" pitchFamily="34" charset="0"/>
                        <a:cs typeface="Arial" panose="020B0604020202020204" pitchFamily="34" charset="0"/>
                      </a:endParaRPr>
                    </a:p>
                    <a:p>
                      <a:pPr marL="285750" indent="-285750" algn="just">
                        <a:lnSpc>
                          <a:spcPct val="100000"/>
                        </a:lnSpc>
                        <a:buFont typeface="Wingdings" panose="05000000000000000000" pitchFamily="2" charset="2"/>
                        <a:buChar char="§"/>
                      </a:pPr>
                      <a:r>
                        <a:rPr lang="en-GB" sz="1800" kern="1200" dirty="0">
                          <a:solidFill>
                            <a:schemeClr val="tx1"/>
                          </a:solidFill>
                          <a:effectLst/>
                          <a:latin typeface="Arial" panose="020B0604020202020204" pitchFamily="34" charset="0"/>
                          <a:ea typeface="+mn-ea"/>
                          <a:cs typeface="Arial" panose="020B0604020202020204" pitchFamily="34" charset="0"/>
                        </a:rPr>
                        <a:t>Lack of effective in-house complaints management systems;</a:t>
                      </a:r>
                    </a:p>
                    <a:p>
                      <a:pPr marL="285750" indent="-285750" algn="just">
                        <a:lnSpc>
                          <a:spcPct val="100000"/>
                        </a:lnSpc>
                        <a:buFont typeface="Wingdings" panose="05000000000000000000" pitchFamily="2" charset="2"/>
                        <a:buChar char="§"/>
                      </a:pPr>
                      <a:endParaRPr lang="en-US" sz="1400" dirty="0">
                        <a:effectLst/>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
                      </a:pPr>
                      <a:r>
                        <a:rPr lang="en-GB" sz="1800" kern="1200" dirty="0">
                          <a:solidFill>
                            <a:schemeClr val="tx1"/>
                          </a:solidFill>
                          <a:effectLst/>
                          <a:latin typeface="Arial" panose="020B0604020202020204" pitchFamily="34" charset="0"/>
                          <a:ea typeface="+mn-ea"/>
                          <a:cs typeface="Arial" panose="020B0604020202020204" pitchFamily="34" charset="0"/>
                        </a:rPr>
                        <a:t>Service providers delayed assessing and finalising claims;</a:t>
                      </a:r>
                      <a:r>
                        <a:rPr lang="en-GB" sz="1800" kern="1200" baseline="0" dirty="0">
                          <a:solidFill>
                            <a:schemeClr val="tx1"/>
                          </a:solidFill>
                          <a:effectLst/>
                          <a:latin typeface="Arial" panose="020B0604020202020204" pitchFamily="34" charset="0"/>
                          <a:ea typeface="+mn-ea"/>
                          <a:cs typeface="Arial" panose="020B0604020202020204" pitchFamily="34" charset="0"/>
                        </a:rPr>
                        <a:t> and</a:t>
                      </a:r>
                      <a:endParaRPr lang="en-GB" sz="1800" kern="1200" dirty="0">
                        <a:solidFill>
                          <a:schemeClr val="tx1"/>
                        </a:solidFill>
                        <a:effectLst/>
                        <a:latin typeface="Arial" panose="020B0604020202020204" pitchFamily="34" charset="0"/>
                        <a:ea typeface="+mn-ea"/>
                        <a:cs typeface="Arial" panose="020B0604020202020204" pitchFamily="34" charset="0"/>
                      </a:endParaRPr>
                    </a:p>
                    <a:p>
                      <a:pPr marL="285750" indent="-285750" algn="just">
                        <a:lnSpc>
                          <a:spcPct val="100000"/>
                        </a:lnSpc>
                        <a:buFont typeface="Wingdings" panose="05000000000000000000" pitchFamily="2" charset="2"/>
                        <a:buChar char="§"/>
                      </a:pPr>
                      <a:endParaRPr lang="en-US" sz="1400" dirty="0">
                        <a:effectLst/>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
                      </a:pPr>
                      <a:r>
                        <a:rPr lang="en-GB" sz="1800" kern="1200" dirty="0">
                          <a:solidFill>
                            <a:schemeClr val="tx1"/>
                          </a:solidFill>
                          <a:effectLst/>
                          <a:latin typeface="Arial" panose="020B0604020202020204" pitchFamily="34" charset="0"/>
                          <a:ea typeface="+mn-ea"/>
                          <a:cs typeface="Arial" panose="020B0604020202020204" pitchFamily="34" charset="0"/>
                        </a:rPr>
                        <a:t>Poor customer service offered to consumers.</a:t>
                      </a:r>
                      <a:endParaRPr lang="en-US" sz="1400" dirty="0">
                        <a:effectLst/>
                        <a:latin typeface="Arial" panose="020B0604020202020204" pitchFamily="34" charset="0"/>
                        <a:cs typeface="Arial" panose="020B0604020202020204" pitchFamily="34" charset="0"/>
                      </a:endParaRPr>
                    </a:p>
                  </a:txBody>
                  <a:tcPr marL="50015" marR="50015" marT="50015" marB="50015"/>
                </a:tc>
                <a:extLst>
                  <a:ext uri="{0D108BD9-81ED-4DB2-BD59-A6C34878D82A}">
                    <a16:rowId xmlns:a16="http://schemas.microsoft.com/office/drawing/2014/main" val="2092200671"/>
                  </a:ext>
                </a:extLst>
              </a:tr>
              <a:tr h="973561">
                <a:tc>
                  <a:txBody>
                    <a:bodyPr/>
                    <a:lstStyle/>
                    <a:p>
                      <a:pPr marL="0" marR="0" algn="l">
                        <a:lnSpc>
                          <a:spcPct val="100000"/>
                        </a:lnSpc>
                        <a:spcBef>
                          <a:spcPts val="0"/>
                        </a:spcBef>
                        <a:spcAft>
                          <a:spcPts val="0"/>
                        </a:spcAft>
                      </a:pPr>
                      <a:r>
                        <a:rPr lang="en-GB" sz="1600" dirty="0">
                          <a:effectLst/>
                          <a:latin typeface="Arial" panose="020B0604020202020204" pitchFamily="34" charset="0"/>
                          <a:cs typeface="Arial" panose="020B0604020202020204" pitchFamily="34" charset="0"/>
                        </a:rPr>
                        <a:t>Long-term insurance companies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0015" marR="50015" marT="50015" marB="50015" anchor="ctr">
                    <a:solidFill>
                      <a:schemeClr val="accent6">
                        <a:lumMod val="20000"/>
                        <a:lumOff val="80000"/>
                      </a:schemeClr>
                    </a:solidFill>
                  </a:tcPr>
                </a:tc>
                <a:tc vMerge="1">
                  <a:txBody>
                    <a:bodyPr/>
                    <a:lstStyle/>
                    <a:p>
                      <a:pPr marL="202565" marR="0" indent="-180340">
                        <a:lnSpc>
                          <a:spcPct val="150000"/>
                        </a:lnSpc>
                        <a:spcBef>
                          <a:spcPts val="0"/>
                        </a:spcBef>
                        <a:spcAft>
                          <a:spcPts val="0"/>
                        </a:spcAft>
                        <a:tabLst>
                          <a:tab pos="202565" algn="l"/>
                        </a:tabLst>
                      </a:pPr>
                      <a:endParaRPr lang="en-US" sz="1400" dirty="0">
                        <a:effectLst/>
                        <a:latin typeface="Arial" panose="020B0604020202020204" pitchFamily="34" charset="0"/>
                        <a:cs typeface="Arial" panose="020B0604020202020204" pitchFamily="34" charset="0"/>
                      </a:endParaRPr>
                    </a:p>
                  </a:txBody>
                  <a:tcPr marL="50015" marR="50015" marT="50015" marB="50015">
                    <a:solidFill>
                      <a:schemeClr val="accent6">
                        <a:lumMod val="20000"/>
                        <a:lumOff val="80000"/>
                      </a:schemeClr>
                    </a:solidFill>
                  </a:tcPr>
                </a:tc>
                <a:extLst>
                  <a:ext uri="{0D108BD9-81ED-4DB2-BD59-A6C34878D82A}">
                    <a16:rowId xmlns:a16="http://schemas.microsoft.com/office/drawing/2014/main" val="1253982670"/>
                  </a:ext>
                </a:extLst>
              </a:tr>
              <a:tr h="1267462">
                <a:tc>
                  <a:txBody>
                    <a:bodyPr/>
                    <a:lstStyle/>
                    <a:p>
                      <a:pPr marL="0" marR="0" algn="l">
                        <a:lnSpc>
                          <a:spcPct val="100000"/>
                        </a:lnSpc>
                        <a:spcBef>
                          <a:spcPts val="0"/>
                        </a:spcBef>
                        <a:spcAft>
                          <a:spcPts val="0"/>
                        </a:spcAft>
                      </a:pPr>
                      <a:r>
                        <a:rPr lang="en-GB" sz="1600" dirty="0">
                          <a:effectLst/>
                          <a:latin typeface="Arial" panose="020B0604020202020204" pitchFamily="34" charset="0"/>
                          <a:cs typeface="Arial" panose="020B0604020202020204" pitchFamily="34" charset="0"/>
                        </a:rPr>
                        <a:t>Short-term insurance companies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0015" marR="50015" marT="50015" marB="50015" anchor="ctr"/>
                </a:tc>
                <a:tc vMerge="1">
                  <a:txBody>
                    <a:bodyPr/>
                    <a:lstStyle/>
                    <a:p>
                      <a:pPr marL="202565" marR="0" indent="-180340">
                        <a:lnSpc>
                          <a:spcPct val="150000"/>
                        </a:lnSpc>
                        <a:spcBef>
                          <a:spcPts val="0"/>
                        </a:spcBef>
                        <a:spcAft>
                          <a:spcPts val="0"/>
                        </a:spcAft>
                        <a:tabLst>
                          <a:tab pos="202565" algn="l"/>
                        </a:tabLst>
                      </a:pPr>
                      <a:endParaRPr lang="en-US" sz="1400" dirty="0">
                        <a:effectLst/>
                        <a:latin typeface="Arial" panose="020B0604020202020204" pitchFamily="34" charset="0"/>
                        <a:cs typeface="Arial" panose="020B0604020202020204" pitchFamily="34" charset="0"/>
                      </a:endParaRPr>
                    </a:p>
                  </a:txBody>
                  <a:tcPr marL="50015" marR="50015" marT="50015" marB="50015"/>
                </a:tc>
                <a:extLst>
                  <a:ext uri="{0D108BD9-81ED-4DB2-BD59-A6C34878D82A}">
                    <a16:rowId xmlns:a16="http://schemas.microsoft.com/office/drawing/2014/main" val="3001179936"/>
                  </a:ext>
                </a:extLst>
              </a:tr>
              <a:tr h="1985258">
                <a:tc>
                  <a:txBody>
                    <a:bodyPr/>
                    <a:lstStyle/>
                    <a:p>
                      <a:pPr marL="0" marR="0" algn="l">
                        <a:lnSpc>
                          <a:spcPct val="100000"/>
                        </a:lnSpc>
                        <a:spcBef>
                          <a:spcPts val="0"/>
                        </a:spcBef>
                        <a:spcAft>
                          <a:spcPts val="0"/>
                        </a:spcAft>
                      </a:pPr>
                      <a:r>
                        <a:rPr lang="en-GB" sz="1600" dirty="0">
                          <a:effectLst/>
                          <a:latin typeface="Arial" panose="020B0604020202020204" pitchFamily="34" charset="0"/>
                          <a:cs typeface="Arial" panose="020B0604020202020204" pitchFamily="34" charset="0"/>
                        </a:rPr>
                        <a:t>Pension funds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50015" marR="50015" marT="50015" marB="50015" anchor="ctr">
                    <a:solidFill>
                      <a:schemeClr val="accent6">
                        <a:lumMod val="20000"/>
                        <a:lumOff val="80000"/>
                      </a:schemeClr>
                    </a:solidFill>
                  </a:tcPr>
                </a:tc>
                <a:tc vMerge="1">
                  <a:txBody>
                    <a:bodyPr/>
                    <a:lstStyle/>
                    <a:p>
                      <a:pPr marL="202565" marR="0" indent="-180340">
                        <a:lnSpc>
                          <a:spcPct val="150000"/>
                        </a:lnSpc>
                        <a:spcBef>
                          <a:spcPts val="0"/>
                        </a:spcBef>
                        <a:spcAft>
                          <a:spcPts val="0"/>
                        </a:spcAft>
                        <a:tabLst>
                          <a:tab pos="202565" algn="l"/>
                        </a:tabLst>
                      </a:pPr>
                      <a:endParaRPr lang="en-US" sz="1400" dirty="0">
                        <a:effectLst/>
                        <a:latin typeface="Arial" panose="020B0604020202020204" pitchFamily="34" charset="0"/>
                        <a:cs typeface="Arial" panose="020B0604020202020204" pitchFamily="34" charset="0"/>
                      </a:endParaRPr>
                    </a:p>
                  </a:txBody>
                  <a:tcPr marL="50015" marR="50015" marT="50015" marB="50015">
                    <a:solidFill>
                      <a:schemeClr val="accent6">
                        <a:lumMod val="20000"/>
                        <a:lumOff val="80000"/>
                      </a:schemeClr>
                    </a:solidFill>
                  </a:tcPr>
                </a:tc>
                <a:extLst>
                  <a:ext uri="{0D108BD9-81ED-4DB2-BD59-A6C34878D82A}">
                    <a16:rowId xmlns:a16="http://schemas.microsoft.com/office/drawing/2014/main" val="1764531298"/>
                  </a:ext>
                </a:extLst>
              </a:tr>
            </a:tbl>
          </a:graphicData>
        </a:graphic>
      </p:graphicFrame>
      <p:sp>
        <p:nvSpPr>
          <p:cNvPr id="3" name="Slide Number Placeholder 2"/>
          <p:cNvSpPr>
            <a:spLocks noGrp="1"/>
          </p:cNvSpPr>
          <p:nvPr>
            <p:ph type="sldNum" sz="quarter" idx="12"/>
          </p:nvPr>
        </p:nvSpPr>
        <p:spPr/>
        <p:txBody>
          <a:bodyPr/>
          <a:lstStyle/>
          <a:p>
            <a:fld id="{802910A0-F218-4896-987D-E7FBB14C683D}" type="slidenum">
              <a:rPr lang="en-US" smtClean="0"/>
              <a:t>45</a:t>
            </a:fld>
            <a:endParaRPr lang="en-US" dirty="0"/>
          </a:p>
        </p:txBody>
      </p:sp>
    </p:spTree>
    <p:extLst>
      <p:ext uri="{BB962C8B-B14F-4D97-AF65-F5344CB8AC3E}">
        <p14:creationId xmlns:p14="http://schemas.microsoft.com/office/powerpoint/2010/main" val="1997161380"/>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179512" y="136525"/>
            <a:ext cx="10587226"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800" b="1" i="0" u="none" strike="noStrike" kern="1200" cap="none" spc="0" normalizeH="0" baseline="0" noProof="0" dirty="0">
                <a:ln>
                  <a:noFill/>
                </a:ln>
                <a:solidFill>
                  <a:srgbClr val="BAA259"/>
                </a:solidFill>
                <a:effectLst/>
                <a:uLnTx/>
                <a:uFillTx/>
                <a:latin typeface="Arial" panose="020B0604020202020204" pitchFamily="34" charset="0"/>
                <a:ea typeface="+mj-ea"/>
                <a:cs typeface="Arial" panose="020B0604020202020204" pitchFamily="34" charset="0"/>
              </a:rPr>
              <a:t>FIMA - TREATING CUSTOMER FAIRLY  </a:t>
            </a:r>
            <a:r>
              <a:rPr lang="en-GB" altLang="en-US" sz="2800" b="1" dirty="0">
                <a:solidFill>
                  <a:srgbClr val="BAA259"/>
                </a:solidFill>
                <a:latin typeface="Arial" panose="020B0604020202020204" pitchFamily="34" charset="0"/>
                <a:cs typeface="Arial" panose="020B0604020202020204" pitchFamily="34" charset="0"/>
              </a:rPr>
              <a:t>STANDARD</a:t>
            </a:r>
            <a:endParaRPr kumimoji="0" lang="en-US" altLang="en-US" sz="2800" b="1" i="1" u="none" strike="noStrike" kern="1200" cap="none" spc="0" normalizeH="0" baseline="0" noProof="0" dirty="0">
              <a:ln>
                <a:noFill/>
              </a:ln>
              <a:solidFill>
                <a:srgbClr val="BAA259"/>
              </a:solidFill>
              <a:effectLst/>
              <a:uLnTx/>
              <a:uFillTx/>
              <a:latin typeface="Arial" panose="020B0604020202020204" pitchFamily="34" charset="0"/>
              <a:ea typeface="+mj-ea"/>
              <a:cs typeface="Arial" panose="020B0604020202020204" pitchFamily="34" charset="0"/>
            </a:endParaRPr>
          </a:p>
        </p:txBody>
      </p:sp>
      <p:sp>
        <p:nvSpPr>
          <p:cNvPr id="6" name="Rectangle 11"/>
          <p:cNvSpPr>
            <a:spLocks noChangeArrowheads="1"/>
          </p:cNvSpPr>
          <p:nvPr/>
        </p:nvSpPr>
        <p:spPr bwMode="auto">
          <a:xfrm>
            <a:off x="179512" y="832648"/>
            <a:ext cx="10587226" cy="5192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0" fontAlgn="base" hangingPunct="0">
              <a:spcAft>
                <a:spcPct val="0"/>
              </a:spcAft>
              <a:buFont typeface="Arial" panose="020B0604020202020204" pitchFamily="34" charset="0"/>
              <a:buNone/>
            </a:pPr>
            <a:r>
              <a:rPr lang="en-US" altLang="en-US" sz="1600" b="1" dirty="0">
                <a:solidFill>
                  <a:prstClr val="black"/>
                </a:solidFill>
                <a:latin typeface="Arial" panose="020B0604020202020204" pitchFamily="34" charset="0"/>
                <a:cs typeface="Arial" panose="020B0604020202020204" pitchFamily="34" charset="0"/>
              </a:rPr>
              <a:t>Treating Customer Fairly (TCF) Standard under FIMA addresses the root causes of complaints and ensure that consumers of financial services are protected. </a:t>
            </a:r>
          </a:p>
          <a:p>
            <a:pPr algn="just" eaLnBrk="0" fontAlgn="base" hangingPunct="0">
              <a:spcAft>
                <a:spcPct val="0"/>
              </a:spcAft>
              <a:buFont typeface="Arial" panose="020B0604020202020204" pitchFamily="34" charset="0"/>
              <a:buNone/>
            </a:pPr>
            <a:endParaRPr lang="en-US" altLang="en-US" sz="1600" b="1" dirty="0">
              <a:solidFill>
                <a:prstClr val="black"/>
              </a:solidFill>
              <a:latin typeface="Arial" panose="020B0604020202020204" pitchFamily="34" charset="0"/>
              <a:cs typeface="Arial" panose="020B0604020202020204" pitchFamily="34" charset="0"/>
            </a:endParaRPr>
          </a:p>
          <a:p>
            <a:pPr algn="just" eaLnBrk="0" fontAlgn="base" hangingPunct="0">
              <a:spcAft>
                <a:spcPct val="0"/>
              </a:spcAft>
              <a:buFont typeface="Arial" panose="020B0604020202020204" pitchFamily="34" charset="0"/>
              <a:buNone/>
            </a:pPr>
            <a:r>
              <a:rPr lang="en-US" altLang="en-US" sz="1600" b="1" dirty="0">
                <a:solidFill>
                  <a:prstClr val="black"/>
                </a:solidFill>
                <a:latin typeface="Arial" panose="020B0604020202020204" pitchFamily="34" charset="0"/>
                <a:cs typeface="Arial" panose="020B0604020202020204" pitchFamily="34" charset="0"/>
              </a:rPr>
              <a:t>TCF standard aims at improving outcome on market conduct.</a:t>
            </a:r>
          </a:p>
          <a:p>
            <a:pPr algn="just" eaLnBrk="0" fontAlgn="base" hangingPunct="0">
              <a:spcAft>
                <a:spcPct val="0"/>
              </a:spcAft>
              <a:buFont typeface="Arial" panose="020B0604020202020204" pitchFamily="34" charset="0"/>
              <a:buNone/>
            </a:pPr>
            <a:endParaRPr lang="en-US" altLang="en-US" sz="1600" b="1" dirty="0">
              <a:solidFill>
                <a:prstClr val="black"/>
              </a:solidFill>
              <a:latin typeface="Arial" panose="020B0604020202020204" pitchFamily="34" charset="0"/>
              <a:cs typeface="Arial" panose="020B0604020202020204" pitchFamily="34" charset="0"/>
            </a:endParaRPr>
          </a:p>
          <a:p>
            <a:pPr algn="just" eaLnBrk="0" fontAlgn="base" hangingPunct="0">
              <a:spcAft>
                <a:spcPct val="0"/>
              </a:spcAft>
              <a:buFont typeface="Arial" panose="020B0604020202020204" pitchFamily="34" charset="0"/>
              <a:buNone/>
            </a:pPr>
            <a:r>
              <a:rPr lang="en-US" altLang="en-US" sz="1600" b="1" dirty="0">
                <a:solidFill>
                  <a:prstClr val="black"/>
                </a:solidFill>
                <a:latin typeface="Arial" panose="020B0604020202020204" pitchFamily="34" charset="0"/>
                <a:cs typeface="Arial" panose="020B0604020202020204" pitchFamily="34" charset="0"/>
              </a:rPr>
              <a:t>TCF Standard </a:t>
            </a:r>
            <a:r>
              <a:rPr lang="en-US" sz="1600" dirty="0">
                <a:solidFill>
                  <a:prstClr val="black"/>
                </a:solidFill>
                <a:latin typeface="Arial" panose="020B0604020202020204" pitchFamily="34" charset="0"/>
                <a:cs typeface="Arial" panose="020B0604020202020204" pitchFamily="34" charset="0"/>
              </a:rPr>
              <a:t>places a requirement on all NBFIs to provide fair treatment to consumers across all stages of the product life cycle.  This is done in order to achieve the expected seven desired outcomes, which are</a:t>
            </a:r>
            <a:r>
              <a:rPr lang="en-US" sz="1600" i="1" dirty="0">
                <a:solidFill>
                  <a:prstClr val="black"/>
                </a:solidFill>
                <a:latin typeface="Arial" panose="020B0604020202020204" pitchFamily="34" charset="0"/>
                <a:cs typeface="Arial" panose="020B0604020202020204" pitchFamily="34" charset="0"/>
              </a:rPr>
              <a:t>: </a:t>
            </a:r>
          </a:p>
          <a:p>
            <a:pPr algn="just" eaLnBrk="0" fontAlgn="base" hangingPunct="0">
              <a:spcAft>
                <a:spcPct val="0"/>
              </a:spcAft>
              <a:buFont typeface="Arial" panose="020B0604020202020204" pitchFamily="34" charset="0"/>
              <a:buNone/>
            </a:pPr>
            <a:endParaRPr lang="en-US" sz="1600" i="1" dirty="0">
              <a:solidFill>
                <a:prstClr val="black"/>
              </a:solidFill>
              <a:latin typeface="Arial" panose="020B0604020202020204" pitchFamily="34" charset="0"/>
              <a:cs typeface="Arial" panose="020B0604020202020204" pitchFamily="34" charset="0"/>
            </a:endParaRPr>
          </a:p>
          <a:p>
            <a:pPr marL="457200" indent="-457200" algn="just" eaLnBrk="0" fontAlgn="base" hangingPunct="0">
              <a:lnSpc>
                <a:spcPct val="150000"/>
              </a:lnSpc>
              <a:spcAft>
                <a:spcPct val="0"/>
              </a:spcAft>
              <a:buFont typeface="Wingdings" panose="05000000000000000000" pitchFamily="2" charset="2"/>
              <a:buChar char="§"/>
            </a:pPr>
            <a:r>
              <a:rPr lang="en-US" sz="1600" dirty="0">
                <a:solidFill>
                  <a:prstClr val="black"/>
                </a:solidFill>
                <a:latin typeface="Arial" panose="020B0604020202020204" pitchFamily="34" charset="0"/>
                <a:cs typeface="Arial" panose="020B0604020202020204" pitchFamily="34" charset="0"/>
              </a:rPr>
              <a:t>Fair Treatment Culture; </a:t>
            </a:r>
          </a:p>
          <a:p>
            <a:pPr marL="457200" indent="-457200" algn="just" eaLnBrk="0" fontAlgn="base" hangingPunct="0">
              <a:lnSpc>
                <a:spcPct val="150000"/>
              </a:lnSpc>
              <a:spcAft>
                <a:spcPct val="0"/>
              </a:spcAft>
              <a:buFont typeface="Wingdings" panose="05000000000000000000" pitchFamily="2" charset="2"/>
              <a:buChar char="§"/>
            </a:pPr>
            <a:r>
              <a:rPr lang="en-US" sz="1600" dirty="0">
                <a:solidFill>
                  <a:prstClr val="black"/>
                </a:solidFill>
                <a:latin typeface="Arial" panose="020B0604020202020204" pitchFamily="34" charset="0"/>
                <a:cs typeface="Arial" panose="020B0604020202020204" pitchFamily="34" charset="0"/>
              </a:rPr>
              <a:t>Appropriate Product Design and Distribution of Products and  Services; </a:t>
            </a:r>
          </a:p>
          <a:p>
            <a:pPr marL="457200" indent="-457200" algn="just" eaLnBrk="0" fontAlgn="base" hangingPunct="0">
              <a:lnSpc>
                <a:spcPct val="150000"/>
              </a:lnSpc>
              <a:spcAft>
                <a:spcPct val="0"/>
              </a:spcAft>
              <a:buFont typeface="Wingdings" panose="05000000000000000000" pitchFamily="2" charset="2"/>
              <a:buChar char="§"/>
            </a:pPr>
            <a:r>
              <a:rPr lang="en-US" sz="1600" dirty="0">
                <a:solidFill>
                  <a:prstClr val="black"/>
                </a:solidFill>
                <a:latin typeface="Arial" panose="020B0604020202020204" pitchFamily="34" charset="0"/>
                <a:cs typeface="Arial" panose="020B0604020202020204" pitchFamily="34" charset="0"/>
              </a:rPr>
              <a:t>Clear and relevant information is provided;</a:t>
            </a:r>
          </a:p>
          <a:p>
            <a:pPr marL="457200" indent="-457200" algn="just" eaLnBrk="0" fontAlgn="base" hangingPunct="0">
              <a:lnSpc>
                <a:spcPct val="150000"/>
              </a:lnSpc>
              <a:spcAft>
                <a:spcPct val="0"/>
              </a:spcAft>
              <a:buFont typeface="Wingdings" panose="05000000000000000000" pitchFamily="2" charset="2"/>
              <a:buChar char="§"/>
            </a:pPr>
            <a:r>
              <a:rPr lang="en-US" sz="1600" dirty="0">
                <a:solidFill>
                  <a:prstClr val="black"/>
                </a:solidFill>
                <a:latin typeface="Arial" panose="020B0604020202020204" pitchFamily="34" charset="0"/>
                <a:cs typeface="Arial" panose="020B0604020202020204" pitchFamily="34" charset="0"/>
              </a:rPr>
              <a:t>Proper advice to consumers; </a:t>
            </a:r>
          </a:p>
          <a:p>
            <a:pPr marL="457200" indent="-457200" algn="just" eaLnBrk="0" fontAlgn="base" hangingPunct="0">
              <a:lnSpc>
                <a:spcPct val="150000"/>
              </a:lnSpc>
              <a:spcAft>
                <a:spcPct val="0"/>
              </a:spcAft>
              <a:buFont typeface="Wingdings" panose="05000000000000000000" pitchFamily="2" charset="2"/>
              <a:buChar char="§"/>
            </a:pPr>
            <a:r>
              <a:rPr lang="en-US" sz="1600" dirty="0">
                <a:solidFill>
                  <a:prstClr val="black"/>
                </a:solidFill>
                <a:latin typeface="Arial" panose="020B0604020202020204" pitchFamily="34" charset="0"/>
                <a:cs typeface="Arial" panose="020B0604020202020204" pitchFamily="34" charset="0"/>
              </a:rPr>
              <a:t>Products and services perform as promised and at an acceptable standard; </a:t>
            </a:r>
          </a:p>
          <a:p>
            <a:pPr marL="457200" indent="-457200" algn="just" eaLnBrk="0" fontAlgn="base" hangingPunct="0">
              <a:lnSpc>
                <a:spcPct val="150000"/>
              </a:lnSpc>
              <a:spcAft>
                <a:spcPct val="0"/>
              </a:spcAft>
              <a:buFont typeface="Wingdings" panose="05000000000000000000" pitchFamily="2" charset="2"/>
              <a:buChar char="§"/>
            </a:pPr>
            <a:r>
              <a:rPr lang="en-US" sz="1600" dirty="0">
                <a:solidFill>
                  <a:prstClr val="black"/>
                </a:solidFill>
                <a:latin typeface="Arial" panose="020B0604020202020204" pitchFamily="34" charset="0"/>
                <a:cs typeface="Arial" panose="020B0604020202020204" pitchFamily="34" charset="0"/>
              </a:rPr>
              <a:t>No unreasonable post sale barriers; </a:t>
            </a:r>
          </a:p>
          <a:p>
            <a:pPr marL="457200" indent="-457200" algn="just" eaLnBrk="0" fontAlgn="base" hangingPunct="0">
              <a:lnSpc>
                <a:spcPct val="150000"/>
              </a:lnSpc>
              <a:spcAft>
                <a:spcPct val="0"/>
              </a:spcAft>
              <a:buFont typeface="Wingdings" panose="05000000000000000000" pitchFamily="2" charset="2"/>
              <a:buChar char="§"/>
            </a:pPr>
            <a:r>
              <a:rPr lang="en-US" sz="1600" dirty="0">
                <a:solidFill>
                  <a:prstClr val="black"/>
                </a:solidFill>
                <a:latin typeface="Arial" panose="020B0604020202020204" pitchFamily="34" charset="0"/>
                <a:cs typeface="Arial" panose="020B0604020202020204" pitchFamily="34" charset="0"/>
              </a:rPr>
              <a:t>Privacy and data protection.</a:t>
            </a:r>
          </a:p>
        </p:txBody>
      </p:sp>
      <p:sp>
        <p:nvSpPr>
          <p:cNvPr id="2" name="Slide Number Placeholder 1"/>
          <p:cNvSpPr>
            <a:spLocks noGrp="1"/>
          </p:cNvSpPr>
          <p:nvPr>
            <p:ph type="sldNum" sz="quarter" idx="12"/>
          </p:nvPr>
        </p:nvSpPr>
        <p:spPr/>
        <p:txBody>
          <a:bodyPr/>
          <a:lstStyle/>
          <a:p>
            <a:fld id="{802910A0-F218-4896-987D-E7FBB14C683D}" type="slidenum">
              <a:rPr lang="en-US" smtClean="0"/>
              <a:t>46</a:t>
            </a:fld>
            <a:endParaRPr lang="en-US" dirty="0"/>
          </a:p>
        </p:txBody>
      </p:sp>
    </p:spTree>
    <p:extLst>
      <p:ext uri="{BB962C8B-B14F-4D97-AF65-F5344CB8AC3E}">
        <p14:creationId xmlns:p14="http://schemas.microsoft.com/office/powerpoint/2010/main" val="853229487"/>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p:cNvSpPr txBox="1">
            <a:spLocks/>
          </p:cNvSpPr>
          <p:nvPr/>
        </p:nvSpPr>
        <p:spPr bwMode="auto">
          <a:xfrm>
            <a:off x="457199" y="88283"/>
            <a:ext cx="10345272" cy="517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800" b="1" i="0" u="none" strike="noStrike" kern="1200" cap="none" spc="0" normalizeH="0" baseline="0" noProof="0" dirty="0">
                <a:ln>
                  <a:noFill/>
                </a:ln>
                <a:solidFill>
                  <a:srgbClr val="BAA259"/>
                </a:solidFill>
                <a:effectLst/>
                <a:uLnTx/>
                <a:uFillTx/>
                <a:latin typeface="Arial" panose="020B0604020202020204" pitchFamily="34" charset="0"/>
                <a:ea typeface="+mj-ea"/>
                <a:cs typeface="Arial" panose="020B0604020202020204" pitchFamily="34" charset="0"/>
              </a:rPr>
              <a:t>TREATING CUSTOMER FAIRLY  </a:t>
            </a:r>
            <a:r>
              <a:rPr lang="en-GB" altLang="en-US" sz="2800" b="1" dirty="0">
                <a:solidFill>
                  <a:srgbClr val="BAA259"/>
                </a:solidFill>
                <a:latin typeface="Arial" panose="020B0604020202020204" pitchFamily="34" charset="0"/>
                <a:cs typeface="Arial" panose="020B0604020202020204" pitchFamily="34" charset="0"/>
              </a:rPr>
              <a:t>STANDARD UNDER FIMA</a:t>
            </a:r>
            <a:endParaRPr kumimoji="0" lang="en-US" altLang="en-US" sz="2800" b="1" i="1" u="none" strike="noStrike" kern="1200" cap="none" spc="0" normalizeH="0" baseline="0" noProof="0" dirty="0">
              <a:ln>
                <a:noFill/>
              </a:ln>
              <a:solidFill>
                <a:srgbClr val="BAA259"/>
              </a:solidFill>
              <a:effectLst/>
              <a:uLnTx/>
              <a:uFillTx/>
              <a:latin typeface="Arial" panose="020B0604020202020204" pitchFamily="34" charset="0"/>
              <a:ea typeface="+mj-ea"/>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042699342"/>
              </p:ext>
            </p:extLst>
          </p:nvPr>
        </p:nvGraphicFramePr>
        <p:xfrm>
          <a:off x="251519" y="773035"/>
          <a:ext cx="10463703" cy="5383066"/>
        </p:xfrm>
        <a:graphic>
          <a:graphicData uri="http://schemas.openxmlformats.org/drawingml/2006/table">
            <a:tbl>
              <a:tblPr firstRow="1" firstCol="1" bandRow="1"/>
              <a:tblGrid>
                <a:gridCol w="5493444">
                  <a:extLst>
                    <a:ext uri="{9D8B030D-6E8A-4147-A177-3AD203B41FA5}">
                      <a16:colId xmlns:a16="http://schemas.microsoft.com/office/drawing/2014/main" val="85359829"/>
                    </a:ext>
                  </a:extLst>
                </a:gridCol>
                <a:gridCol w="4970259">
                  <a:extLst>
                    <a:ext uri="{9D8B030D-6E8A-4147-A177-3AD203B41FA5}">
                      <a16:colId xmlns:a16="http://schemas.microsoft.com/office/drawing/2014/main" val="2987919178"/>
                    </a:ext>
                  </a:extLst>
                </a:gridCol>
              </a:tblGrid>
              <a:tr h="33954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457200" marR="0" algn="ctr">
                        <a:lnSpc>
                          <a:spcPct val="107000"/>
                        </a:lnSpc>
                        <a:spcBef>
                          <a:spcPts val="0"/>
                        </a:spcBef>
                        <a:spcAft>
                          <a:spcPts val="0"/>
                        </a:spcAft>
                      </a:pPr>
                      <a:r>
                        <a:rPr lang="en-US" sz="1600" b="1" dirty="0">
                          <a:effectLst/>
                          <a:latin typeface="Arial" panose="020B0604020202020204" pitchFamily="34" charset="0"/>
                          <a:cs typeface="Arial" panose="020B0604020202020204" pitchFamily="34" charset="0"/>
                        </a:rPr>
                        <a:t>TCF OUTCOMES</a:t>
                      </a:r>
                      <a:endParaRPr lang="en-US" sz="16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83185" marR="0" algn="ctr">
                        <a:lnSpc>
                          <a:spcPct val="107000"/>
                        </a:lnSpc>
                        <a:spcBef>
                          <a:spcPts val="0"/>
                        </a:spcBef>
                        <a:spcAft>
                          <a:spcPts val="0"/>
                        </a:spcAft>
                      </a:pPr>
                      <a:r>
                        <a:rPr lang="en-US" sz="1600" b="1" dirty="0">
                          <a:effectLst/>
                          <a:latin typeface="Arial" panose="020B0604020202020204" pitchFamily="34" charset="0"/>
                          <a:cs typeface="Arial" panose="020B0604020202020204" pitchFamily="34" charset="0"/>
                        </a:rPr>
                        <a:t>KEY EXPECTATIONS OF NAMFISA</a:t>
                      </a:r>
                      <a:endParaRPr lang="en-US" sz="16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804728539"/>
                  </a:ext>
                </a:extLst>
              </a:tr>
              <a:tr h="224834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314325" marR="0" indent="-372745" algn="just">
                        <a:lnSpc>
                          <a:spcPct val="107000"/>
                        </a:lnSpc>
                        <a:spcBef>
                          <a:spcPts val="0"/>
                        </a:spcBef>
                        <a:spcAft>
                          <a:spcPts val="0"/>
                        </a:spcAft>
                      </a:pPr>
                      <a:r>
                        <a:rPr lang="en-US" sz="1600" b="1" dirty="0">
                          <a:solidFill>
                            <a:srgbClr val="BAA259"/>
                          </a:solidFill>
                          <a:effectLst/>
                          <a:latin typeface="Arial" panose="020B0604020202020204" pitchFamily="34" charset="0"/>
                          <a:cs typeface="Arial" panose="020B0604020202020204" pitchFamily="34" charset="0"/>
                        </a:rPr>
                        <a:t> 1:   </a:t>
                      </a:r>
                      <a:r>
                        <a:rPr lang="en-US" sz="1600" b="1" kern="1200" dirty="0">
                          <a:solidFill>
                            <a:srgbClr val="BAA259"/>
                          </a:solidFill>
                          <a:effectLst/>
                          <a:latin typeface="Arial" panose="020B0604020202020204" pitchFamily="34" charset="0"/>
                          <a:ea typeface="+mn-ea"/>
                          <a:cs typeface="Arial" panose="020B0604020202020204" pitchFamily="34" charset="0"/>
                        </a:rPr>
                        <a:t>Fair Treatment Culture </a:t>
                      </a:r>
                    </a:p>
                    <a:p>
                      <a:pPr marL="0" marR="57785" algn="just">
                        <a:lnSpc>
                          <a:spcPct val="100000"/>
                        </a:lnSpc>
                        <a:spcBef>
                          <a:spcPts val="0"/>
                        </a:spcBef>
                        <a:spcAft>
                          <a:spcPts val="0"/>
                        </a:spcAft>
                      </a:pPr>
                      <a:endParaRPr lang="en-US" sz="1600" kern="1200" dirty="0">
                        <a:solidFill>
                          <a:schemeClr val="tx1"/>
                        </a:solidFill>
                        <a:effectLst/>
                        <a:latin typeface="Arial" panose="020B0604020202020204" pitchFamily="34" charset="0"/>
                        <a:ea typeface="+mn-ea"/>
                        <a:cs typeface="Arial" panose="020B0604020202020204" pitchFamily="34" charset="0"/>
                      </a:endParaRPr>
                    </a:p>
                    <a:p>
                      <a:pPr marL="0" marR="57785" algn="just">
                        <a:lnSpc>
                          <a:spcPct val="100000"/>
                        </a:lnSpc>
                        <a:spcBef>
                          <a:spcPts val="0"/>
                        </a:spcBef>
                        <a:spcAft>
                          <a:spcPts val="0"/>
                        </a:spcAft>
                      </a:pPr>
                      <a:r>
                        <a:rPr lang="en-US" sz="1600" kern="1200" dirty="0">
                          <a:solidFill>
                            <a:schemeClr val="tx1"/>
                          </a:solidFill>
                          <a:effectLst/>
                          <a:latin typeface="Arial" panose="020B0604020202020204" pitchFamily="34" charset="0"/>
                          <a:ea typeface="+mn-ea"/>
                          <a:cs typeface="Arial" panose="020B0604020202020204" pitchFamily="34" charset="0"/>
                        </a:rPr>
                        <a:t>Consumers are confident that they are dealing with NBFIs, where fair treatment of consumers is central to the corporate culture.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285750" marR="0" lvl="0" indent="-285750" algn="l" defTabSz="914400" rtl="0" eaLnBrk="1" latinLnBrk="0" hangingPunct="1">
                        <a:lnSpc>
                          <a:spcPct val="107000"/>
                        </a:lnSpc>
                        <a:spcBef>
                          <a:spcPts val="0"/>
                        </a:spcBef>
                        <a:spcAft>
                          <a:spcPts val="0"/>
                        </a:spcAft>
                        <a:buFont typeface="Arial" panose="020B0604020202020204" pitchFamily="34" charset="0"/>
                        <a:buChar char="•"/>
                      </a:pPr>
                      <a:r>
                        <a:rPr lang="en-US" sz="1600" b="1" u="none" strike="noStrike"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Ensure TCF responsibility is for all parties within a regulated entity and implemented daily. </a:t>
                      </a:r>
                    </a:p>
                  </a:txBody>
                  <a:tcPr marL="68580" marR="6858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9302080"/>
                  </a:ext>
                </a:extLst>
              </a:tr>
              <a:tr h="279517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314325" marR="0" indent="-372745" algn="just" defTabSz="914400" rtl="0" eaLnBrk="1" latinLnBrk="0" hangingPunct="1">
                        <a:lnSpc>
                          <a:spcPct val="100000"/>
                        </a:lnSpc>
                        <a:spcBef>
                          <a:spcPts val="0"/>
                        </a:spcBef>
                        <a:spcAft>
                          <a:spcPts val="0"/>
                        </a:spcAft>
                      </a:pPr>
                      <a:r>
                        <a:rPr lang="en-US" sz="1600" b="1" kern="1200" dirty="0">
                          <a:solidFill>
                            <a:srgbClr val="BAA259"/>
                          </a:solidFill>
                          <a:effectLst/>
                          <a:latin typeface="Arial" panose="020B0604020202020204" pitchFamily="34" charset="0"/>
                          <a:ea typeface="+mn-ea"/>
                          <a:cs typeface="Arial" panose="020B0604020202020204" pitchFamily="34" charset="0"/>
                        </a:rPr>
                        <a:t>2: Appropriate Product Design and Distribution of Products and Services </a:t>
                      </a:r>
                    </a:p>
                    <a:p>
                      <a:pPr marL="0" marR="57785" algn="l">
                        <a:lnSpc>
                          <a:spcPct val="107000"/>
                        </a:lnSpc>
                        <a:spcBef>
                          <a:spcPts val="0"/>
                        </a:spcBef>
                        <a:spcAft>
                          <a:spcPts val="0"/>
                        </a:spcAft>
                      </a:pPr>
                      <a:endParaRPr lang="en-US" sz="1600" kern="1200" dirty="0">
                        <a:solidFill>
                          <a:schemeClr val="tx1"/>
                        </a:solidFill>
                        <a:effectLst/>
                        <a:latin typeface="Arial" panose="020B0604020202020204" pitchFamily="34" charset="0"/>
                        <a:ea typeface="+mn-ea"/>
                        <a:cs typeface="Arial" panose="020B0604020202020204" pitchFamily="34" charset="0"/>
                      </a:endParaRPr>
                    </a:p>
                    <a:p>
                      <a:pPr marL="0" marR="57785" algn="just">
                        <a:lnSpc>
                          <a:spcPct val="107000"/>
                        </a:lnSpc>
                        <a:spcBef>
                          <a:spcPts val="0"/>
                        </a:spcBef>
                        <a:spcAft>
                          <a:spcPts val="0"/>
                        </a:spcAft>
                      </a:pPr>
                      <a:r>
                        <a:rPr lang="en-US" sz="1600" kern="1200" dirty="0">
                          <a:solidFill>
                            <a:schemeClr val="tx1"/>
                          </a:solidFill>
                          <a:effectLst/>
                          <a:latin typeface="Arial" panose="020B0604020202020204" pitchFamily="34" charset="0"/>
                          <a:ea typeface="+mn-ea"/>
                          <a:cs typeface="Arial" panose="020B0604020202020204" pitchFamily="34" charset="0"/>
                        </a:rPr>
                        <a:t>Products and services marketed and sold are designed and distributed to meet the needs of the targeted consumer group. </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285750" marR="0" lvl="0" indent="-285750">
                        <a:lnSpc>
                          <a:spcPct val="107000"/>
                        </a:lnSpc>
                        <a:spcBef>
                          <a:spcPts val="0"/>
                        </a:spcBef>
                        <a:spcAft>
                          <a:spcPts val="0"/>
                        </a:spcAft>
                        <a:buFont typeface="Wingdings" panose="05000000000000000000" pitchFamily="2" charset="2"/>
                        <a:buChar char="§"/>
                      </a:pPr>
                      <a:r>
                        <a:rPr lang="en-US" sz="1600" b="1"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Ensure Product Design and Risk Management are based on written policies. </a:t>
                      </a:r>
                      <a:endParaRPr lang="en-US" sz="1600" u="none" strike="noStrike" dirty="0">
                        <a:effectLst/>
                        <a:latin typeface="Arial" panose="020B0604020202020204" pitchFamily="34" charset="0"/>
                        <a:ea typeface="Calibri" panose="020F0502020204030204" pitchFamily="34" charset="0"/>
                        <a:cs typeface="Arial" panose="020B0604020202020204" pitchFamily="34" charset="0"/>
                      </a:endParaRPr>
                    </a:p>
                    <a:p>
                      <a:pPr marL="171450" marR="0" indent="-171450" algn="just">
                        <a:lnSpc>
                          <a:spcPct val="107000"/>
                        </a:lnSpc>
                        <a:spcBef>
                          <a:spcPts val="0"/>
                        </a:spcBef>
                        <a:spcAft>
                          <a:spcPts val="0"/>
                        </a:spcAft>
                        <a:buFont typeface="Wingdings" panose="05000000000000000000" pitchFamily="2" charset="2"/>
                        <a:buChar char="§"/>
                      </a:pP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285750" marR="0" lvl="0" indent="-285750">
                        <a:lnSpc>
                          <a:spcPct val="107000"/>
                        </a:lnSpc>
                        <a:spcBef>
                          <a:spcPts val="0"/>
                        </a:spcBef>
                        <a:spcAft>
                          <a:spcPts val="0"/>
                        </a:spcAft>
                        <a:buFont typeface="Wingdings" panose="05000000000000000000" pitchFamily="2" charset="2"/>
                        <a:buChar char="§"/>
                      </a:pPr>
                      <a:r>
                        <a:rPr lang="en-US" sz="1600" b="1"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Ensure Affordability and Suitability Assessments</a:t>
                      </a:r>
                      <a:endParaRPr lang="en-US" sz="1600" u="none" strike="noStrike" dirty="0">
                        <a:effectLst/>
                        <a:latin typeface="Arial" panose="020B0604020202020204" pitchFamily="34" charset="0"/>
                        <a:ea typeface="Calibri" panose="020F0502020204030204" pitchFamily="34" charset="0"/>
                        <a:cs typeface="Arial" panose="020B0604020202020204" pitchFamily="34" charset="0"/>
                      </a:endParaRPr>
                    </a:p>
                    <a:p>
                      <a:pPr marL="171450" marR="0" indent="-171450" algn="just">
                        <a:lnSpc>
                          <a:spcPct val="107000"/>
                        </a:lnSpc>
                        <a:spcBef>
                          <a:spcPts val="0"/>
                        </a:spcBef>
                        <a:spcAft>
                          <a:spcPts val="0"/>
                        </a:spcAft>
                        <a:buFont typeface="Wingdings" panose="05000000000000000000" pitchFamily="2" charset="2"/>
                        <a:buChar char="§"/>
                      </a:pP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285750" marR="0" lvl="0" indent="-285750" algn="just">
                        <a:lnSpc>
                          <a:spcPct val="107000"/>
                        </a:lnSpc>
                        <a:spcBef>
                          <a:spcPts val="0"/>
                        </a:spcBef>
                        <a:spcAft>
                          <a:spcPts val="0"/>
                        </a:spcAft>
                        <a:buFont typeface="Wingdings" panose="05000000000000000000" pitchFamily="2" charset="2"/>
                        <a:buChar char="§"/>
                      </a:pPr>
                      <a:r>
                        <a:rPr lang="en-US" sz="1600" b="1"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Ensure Responsible Pricing Methodology </a:t>
                      </a:r>
                      <a:endParaRPr lang="en-US" sz="1600" u="none" strike="noStrike"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8393144"/>
                  </a:ext>
                </a:extLst>
              </a:tr>
            </a:tbl>
          </a:graphicData>
        </a:graphic>
      </p:graphicFrame>
      <p:sp>
        <p:nvSpPr>
          <p:cNvPr id="2" name="Slide Number Placeholder 1"/>
          <p:cNvSpPr>
            <a:spLocks noGrp="1"/>
          </p:cNvSpPr>
          <p:nvPr>
            <p:ph type="sldNum" sz="quarter" idx="12"/>
          </p:nvPr>
        </p:nvSpPr>
        <p:spPr/>
        <p:txBody>
          <a:bodyPr/>
          <a:lstStyle/>
          <a:p>
            <a:fld id="{802910A0-F218-4896-987D-E7FBB14C683D}" type="slidenum">
              <a:rPr lang="en-US" smtClean="0"/>
              <a:t>47</a:t>
            </a:fld>
            <a:endParaRPr lang="en-US" dirty="0"/>
          </a:p>
        </p:txBody>
      </p:sp>
    </p:spTree>
    <p:extLst>
      <p:ext uri="{BB962C8B-B14F-4D97-AF65-F5344CB8AC3E}">
        <p14:creationId xmlns:p14="http://schemas.microsoft.com/office/powerpoint/2010/main" val="40691219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p:cNvSpPr txBox="1">
            <a:spLocks/>
          </p:cNvSpPr>
          <p:nvPr/>
        </p:nvSpPr>
        <p:spPr bwMode="auto">
          <a:xfrm>
            <a:off x="251520" y="1"/>
            <a:ext cx="10371655" cy="953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800" b="1" i="0" u="none" strike="noStrike" kern="1200" cap="none" spc="0" normalizeH="0" baseline="0" noProof="0" dirty="0">
                <a:ln>
                  <a:noFill/>
                </a:ln>
                <a:solidFill>
                  <a:srgbClr val="BAA259"/>
                </a:solidFill>
                <a:effectLst/>
                <a:uLnTx/>
                <a:uFillTx/>
                <a:latin typeface="Arial" panose="020B0604020202020204" pitchFamily="34" charset="0"/>
                <a:ea typeface="+mj-ea"/>
                <a:cs typeface="Arial" panose="020B0604020202020204" pitchFamily="34" charset="0"/>
              </a:rPr>
              <a:t>TREATING CUSTOMER FAIRLY  </a:t>
            </a:r>
            <a:r>
              <a:rPr lang="en-GB" altLang="en-US" sz="2800" b="1" dirty="0">
                <a:solidFill>
                  <a:srgbClr val="BAA259"/>
                </a:solidFill>
                <a:latin typeface="Arial" panose="020B0604020202020204" pitchFamily="34" charset="0"/>
                <a:cs typeface="Arial" panose="020B0604020202020204" pitchFamily="34" charset="0"/>
              </a:rPr>
              <a:t>STANDARD UNDER FIMA</a:t>
            </a:r>
            <a:endParaRPr kumimoji="0" lang="en-US" altLang="en-US" sz="2800" b="1" i="1" u="none" strike="noStrike" kern="1200" cap="none" spc="0" normalizeH="0" baseline="0" noProof="0" dirty="0">
              <a:ln>
                <a:noFill/>
              </a:ln>
              <a:solidFill>
                <a:srgbClr val="BAA259"/>
              </a:solidFill>
              <a:effectLst/>
              <a:uLnTx/>
              <a:uFillTx/>
              <a:latin typeface="Arial" panose="020B0604020202020204" pitchFamily="34" charset="0"/>
              <a:ea typeface="+mj-ea"/>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918168930"/>
              </p:ext>
            </p:extLst>
          </p:nvPr>
        </p:nvGraphicFramePr>
        <p:xfrm>
          <a:off x="259976" y="953037"/>
          <a:ext cx="10596915" cy="5344732"/>
        </p:xfrm>
        <a:graphic>
          <a:graphicData uri="http://schemas.openxmlformats.org/drawingml/2006/table">
            <a:tbl>
              <a:tblPr firstRow="1" firstCol="1" bandRow="1"/>
              <a:tblGrid>
                <a:gridCol w="5294230">
                  <a:extLst>
                    <a:ext uri="{9D8B030D-6E8A-4147-A177-3AD203B41FA5}">
                      <a16:colId xmlns:a16="http://schemas.microsoft.com/office/drawing/2014/main" val="1512402788"/>
                    </a:ext>
                  </a:extLst>
                </a:gridCol>
                <a:gridCol w="5302685">
                  <a:extLst>
                    <a:ext uri="{9D8B030D-6E8A-4147-A177-3AD203B41FA5}">
                      <a16:colId xmlns:a16="http://schemas.microsoft.com/office/drawing/2014/main" val="1758066084"/>
                    </a:ext>
                  </a:extLst>
                </a:gridCol>
              </a:tblGrid>
              <a:tr h="310984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139065" marR="0" indent="-197485" algn="just">
                        <a:lnSpc>
                          <a:spcPct val="100000"/>
                        </a:lnSpc>
                        <a:spcBef>
                          <a:spcPts val="0"/>
                        </a:spcBef>
                        <a:spcAft>
                          <a:spcPts val="0"/>
                        </a:spcAft>
                      </a:pPr>
                      <a:r>
                        <a:rPr lang="en-US" sz="1600" b="1" kern="1200" dirty="0">
                          <a:solidFill>
                            <a:srgbClr val="BAA259"/>
                          </a:solidFill>
                          <a:effectLst/>
                          <a:latin typeface="Arial" panose="020B0604020202020204" pitchFamily="34" charset="0"/>
                          <a:ea typeface="+mn-ea"/>
                          <a:cs typeface="Arial" panose="020B0604020202020204" pitchFamily="34" charset="0"/>
                        </a:rPr>
                        <a:t> 3: Clear  and Relevant Information</a:t>
                      </a:r>
                    </a:p>
                    <a:p>
                      <a:pPr marL="139065" marR="0" indent="-197485" algn="just">
                        <a:lnSpc>
                          <a:spcPct val="107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 </a:t>
                      </a:r>
                    </a:p>
                    <a:p>
                      <a:pPr algn="just"/>
                      <a:r>
                        <a:rPr lang="en-US" sz="1600" kern="1200" dirty="0">
                          <a:solidFill>
                            <a:schemeClr val="tx1"/>
                          </a:solidFill>
                          <a:effectLst/>
                          <a:latin typeface="Arial" panose="020B0604020202020204" pitchFamily="34" charset="0"/>
                          <a:ea typeface="+mn-ea"/>
                          <a:cs typeface="Arial" panose="020B0604020202020204" pitchFamily="34" charset="0"/>
                        </a:rPr>
                        <a:t>Consumers are given clear and relevant information, and appropriately informed before, during and after point of sale.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285750" lvl="0" indent="-285750" algn="just">
                        <a:buFont typeface="Arial" panose="020B0604020202020204" pitchFamily="34" charset="0"/>
                        <a:buChar char="•"/>
                      </a:pPr>
                      <a:r>
                        <a:rPr lang="en-US" sz="1600" b="1" u="none" strike="noStrike" kern="1200" dirty="0">
                          <a:solidFill>
                            <a:schemeClr val="tx1"/>
                          </a:solidFill>
                          <a:effectLst/>
                          <a:latin typeface="Arial" panose="020B0604020202020204" pitchFamily="34" charset="0"/>
                          <a:ea typeface="+mn-ea"/>
                          <a:cs typeface="Arial" panose="020B0604020202020204" pitchFamily="34" charset="0"/>
                        </a:rPr>
                        <a:t>Ensure provision of clear and truthful information during marketing, sale and after sale services</a:t>
                      </a:r>
                      <a:endParaRPr lang="en-US" sz="1600" u="none" strike="noStrike" kern="1200" dirty="0">
                        <a:solidFill>
                          <a:schemeClr val="tx1"/>
                        </a:solidFill>
                        <a:effectLst/>
                        <a:latin typeface="Arial" panose="020B0604020202020204" pitchFamily="34" charset="0"/>
                        <a:ea typeface="+mn-ea"/>
                        <a:cs typeface="Arial" panose="020B0604020202020204" pitchFamily="34" charset="0"/>
                      </a:endParaRPr>
                    </a:p>
                    <a:p>
                      <a:endParaRPr lang="en-US" sz="1600" kern="1200" dirty="0">
                        <a:solidFill>
                          <a:srgbClr val="0070C0"/>
                        </a:solidFill>
                        <a:effectLst/>
                        <a:latin typeface="Arial" panose="020B0604020202020204" pitchFamily="34" charset="0"/>
                        <a:ea typeface="+mn-ea"/>
                        <a:cs typeface="Arial" panose="020B0604020202020204" pitchFamily="34" charset="0"/>
                      </a:endParaRPr>
                    </a:p>
                    <a:p>
                      <a:r>
                        <a:rPr lang="en-US" sz="1600" b="1" kern="1200" dirty="0">
                          <a:solidFill>
                            <a:schemeClr val="tx1"/>
                          </a:solidFill>
                          <a:effectLst/>
                          <a:latin typeface="Arial" panose="020B0604020202020204" pitchFamily="34" charset="0"/>
                          <a:ea typeface="+mn-ea"/>
                          <a:cs typeface="Arial" panose="020B0604020202020204" pitchFamily="34" charset="0"/>
                        </a:rPr>
                        <a:t> </a:t>
                      </a:r>
                      <a:endParaRPr lang="en-US" sz="1600" kern="1200" dirty="0">
                        <a:solidFill>
                          <a:schemeClr val="tx1"/>
                        </a:solidFill>
                        <a:effectLst/>
                        <a:latin typeface="Arial" panose="020B0604020202020204" pitchFamily="34" charset="0"/>
                        <a:ea typeface="+mn-ea"/>
                        <a:cs typeface="Arial" panose="020B0604020202020204" pitchFamily="34" charset="0"/>
                      </a:endParaRPr>
                    </a:p>
                    <a:p>
                      <a:pPr marL="285750" lvl="0" indent="-285750" algn="just">
                        <a:buFont typeface="Arial" panose="020B0604020202020204" pitchFamily="34" charset="0"/>
                        <a:buChar char="•"/>
                      </a:pPr>
                      <a:r>
                        <a:rPr lang="en-US" sz="1600" b="1" u="none" strike="noStrike" kern="1200" dirty="0">
                          <a:solidFill>
                            <a:schemeClr val="tx1"/>
                          </a:solidFill>
                          <a:effectLst/>
                          <a:latin typeface="Arial" panose="020B0604020202020204" pitchFamily="34" charset="0"/>
                          <a:ea typeface="+mn-ea"/>
                          <a:cs typeface="Arial" panose="020B0604020202020204" pitchFamily="34" charset="0"/>
                        </a:rPr>
                        <a:t>Ensure Full Disclosure and Transparency</a:t>
                      </a:r>
                      <a:endParaRPr lang="en-US" sz="1600" u="none" strike="noStrike" kern="1200" dirty="0">
                        <a:solidFill>
                          <a:schemeClr val="tx1"/>
                        </a:solidFill>
                        <a:effectLst/>
                        <a:latin typeface="Arial" panose="020B0604020202020204" pitchFamily="34" charset="0"/>
                        <a:ea typeface="+mn-ea"/>
                        <a:cs typeface="Arial" panose="020B0604020202020204" pitchFamily="34" charset="0"/>
                      </a:endParaRPr>
                    </a:p>
                    <a:p>
                      <a:r>
                        <a:rPr lang="en-US" sz="1600" b="1" kern="1200" dirty="0">
                          <a:solidFill>
                            <a:schemeClr val="tx1"/>
                          </a:solidFill>
                          <a:effectLst/>
                          <a:latin typeface="Arial" panose="020B0604020202020204" pitchFamily="34" charset="0"/>
                          <a:ea typeface="+mn-ea"/>
                          <a:cs typeface="Arial" panose="020B0604020202020204" pitchFamily="34" charset="0"/>
                        </a:rPr>
                        <a:t> </a:t>
                      </a:r>
                      <a:endParaRPr lang="en-US" sz="1600"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6969036"/>
                  </a:ext>
                </a:extLst>
              </a:tr>
              <a:tr h="223488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139065" marR="0" indent="-197485" algn="just" defTabSz="914400" rtl="0" eaLnBrk="1" latinLnBrk="0" hangingPunct="1">
                        <a:lnSpc>
                          <a:spcPct val="100000"/>
                        </a:lnSpc>
                        <a:spcBef>
                          <a:spcPts val="0"/>
                        </a:spcBef>
                        <a:spcAft>
                          <a:spcPts val="0"/>
                        </a:spcAft>
                      </a:pPr>
                      <a:r>
                        <a:rPr lang="en-US" sz="1600" b="1" kern="1200" dirty="0">
                          <a:solidFill>
                            <a:srgbClr val="BAA259"/>
                          </a:solidFill>
                          <a:effectLst/>
                          <a:latin typeface="Arial" panose="020B0604020202020204" pitchFamily="34" charset="0"/>
                          <a:ea typeface="+mn-ea"/>
                          <a:cs typeface="Arial" panose="020B0604020202020204" pitchFamily="34" charset="0"/>
                        </a:rPr>
                        <a:t>4: Proper Advice</a:t>
                      </a:r>
                    </a:p>
                    <a:p>
                      <a:pPr marL="38735" marR="0" indent="-97155">
                        <a:lnSpc>
                          <a:spcPct val="107000"/>
                        </a:lnSpc>
                        <a:spcBef>
                          <a:spcPts val="0"/>
                        </a:spcBef>
                        <a:spcAft>
                          <a:spcPts val="0"/>
                        </a:spcAft>
                      </a:pPr>
                      <a:r>
                        <a:rPr lang="en-US" sz="1600" b="1" dirty="0">
                          <a:effectLst/>
                          <a:latin typeface="Arial" panose="020B0604020202020204" pitchFamily="34" charset="0"/>
                          <a:ea typeface="Calibri" panose="020F0502020204030204" pitchFamily="34" charset="0"/>
                          <a:cs typeface="Arial" panose="020B0604020202020204" pitchFamily="34" charset="0"/>
                        </a:rPr>
                        <a:t> </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algn="just"/>
                      <a:r>
                        <a:rPr lang="en-US" sz="1600" kern="1200" dirty="0">
                          <a:solidFill>
                            <a:schemeClr val="tx1"/>
                          </a:solidFill>
                          <a:effectLst/>
                          <a:latin typeface="Arial" panose="020B0604020202020204" pitchFamily="34" charset="0"/>
                          <a:ea typeface="+mn-ea"/>
                          <a:cs typeface="Arial" panose="020B0604020202020204" pitchFamily="34" charset="0"/>
                        </a:rPr>
                        <a:t>Where advice is given, it is suitable to the consumer and takes account of their circumstances.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285750" lvl="0" indent="-285750" algn="just">
                        <a:buFont typeface="Arial" panose="020B0604020202020204" pitchFamily="34" charset="0"/>
                        <a:buChar char="•"/>
                      </a:pPr>
                      <a:r>
                        <a:rPr lang="en-US" sz="1600" b="1" u="none" strike="noStrike" kern="1200" dirty="0">
                          <a:solidFill>
                            <a:schemeClr val="tx1"/>
                          </a:solidFill>
                          <a:effectLst/>
                          <a:latin typeface="Arial" panose="020B0604020202020204" pitchFamily="34" charset="0"/>
                          <a:ea typeface="+mn-ea"/>
                          <a:cs typeface="Arial" panose="020B0604020202020204" pitchFamily="34" charset="0"/>
                        </a:rPr>
                        <a:t>Principle to ensure Suitable Advice</a:t>
                      </a:r>
                      <a:endParaRPr lang="en-US" sz="1600" u="none" strike="noStrike"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0517651"/>
                  </a:ext>
                </a:extLst>
              </a:tr>
            </a:tbl>
          </a:graphicData>
        </a:graphic>
      </p:graphicFrame>
      <p:sp>
        <p:nvSpPr>
          <p:cNvPr id="2" name="Slide Number Placeholder 1"/>
          <p:cNvSpPr>
            <a:spLocks noGrp="1"/>
          </p:cNvSpPr>
          <p:nvPr>
            <p:ph type="sldNum" sz="quarter" idx="12"/>
          </p:nvPr>
        </p:nvSpPr>
        <p:spPr/>
        <p:txBody>
          <a:bodyPr/>
          <a:lstStyle/>
          <a:p>
            <a:fld id="{802910A0-F218-4896-987D-E7FBB14C683D}" type="slidenum">
              <a:rPr lang="en-US" smtClean="0"/>
              <a:t>48</a:t>
            </a:fld>
            <a:endParaRPr lang="en-US" dirty="0"/>
          </a:p>
        </p:txBody>
      </p:sp>
    </p:spTree>
    <p:extLst>
      <p:ext uri="{BB962C8B-B14F-4D97-AF65-F5344CB8AC3E}">
        <p14:creationId xmlns:p14="http://schemas.microsoft.com/office/powerpoint/2010/main" val="180069895"/>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p:cNvSpPr txBox="1">
            <a:spLocks/>
          </p:cNvSpPr>
          <p:nvPr/>
        </p:nvSpPr>
        <p:spPr bwMode="auto">
          <a:xfrm>
            <a:off x="457198" y="88283"/>
            <a:ext cx="10130119" cy="353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altLang="en-US" sz="2800" b="1" i="0" u="none" strike="noStrike" kern="1200" cap="none" spc="0" normalizeH="0" baseline="0" noProof="0" dirty="0">
              <a:ln>
                <a:noFill/>
              </a:ln>
              <a:solidFill>
                <a:srgbClr val="BAA259"/>
              </a:solidFill>
              <a:effectLst/>
              <a:uLnTx/>
              <a:uFillTx/>
              <a:latin typeface="Arial" panose="020B0604020202020204" pitchFamily="34" charset="0"/>
              <a:ea typeface="+mj-ea"/>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800" b="1" i="0" u="none" strike="noStrike" kern="1200" cap="none" spc="0" normalizeH="0" baseline="0" noProof="0" dirty="0">
                <a:ln>
                  <a:noFill/>
                </a:ln>
                <a:solidFill>
                  <a:srgbClr val="BAA259"/>
                </a:solidFill>
                <a:effectLst/>
                <a:uLnTx/>
                <a:uFillTx/>
                <a:latin typeface="Arial" panose="020B0604020202020204" pitchFamily="34" charset="0"/>
                <a:ea typeface="+mj-ea"/>
                <a:cs typeface="Arial" panose="020B0604020202020204" pitchFamily="34" charset="0"/>
              </a:rPr>
              <a:t>TREATING CUSTOMER FAIRLY  </a:t>
            </a:r>
            <a:r>
              <a:rPr lang="en-GB" altLang="en-US" sz="2800" b="1" dirty="0">
                <a:solidFill>
                  <a:srgbClr val="BAA259"/>
                </a:solidFill>
                <a:latin typeface="Arial" panose="020B0604020202020204" pitchFamily="34" charset="0"/>
                <a:cs typeface="Arial" panose="020B0604020202020204" pitchFamily="34" charset="0"/>
              </a:rPr>
              <a:t>STANDARD UNDER FIMA</a:t>
            </a:r>
            <a:endParaRPr kumimoji="0" lang="en-US" altLang="en-US" sz="2800" b="1" i="1" u="none" strike="noStrike" kern="1200" cap="none" spc="0" normalizeH="0" baseline="0" noProof="0" dirty="0">
              <a:ln>
                <a:noFill/>
              </a:ln>
              <a:solidFill>
                <a:srgbClr val="BAA259"/>
              </a:solidFill>
              <a:effectLst/>
              <a:uLnTx/>
              <a:uFillTx/>
              <a:latin typeface="Arial" panose="020B0604020202020204" pitchFamily="34" charset="0"/>
              <a:ea typeface="+mj-ea"/>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82304938"/>
              </p:ext>
            </p:extLst>
          </p:nvPr>
        </p:nvGraphicFramePr>
        <p:xfrm>
          <a:off x="251519" y="908719"/>
          <a:ext cx="11146283" cy="5195867"/>
        </p:xfrm>
        <a:graphic>
          <a:graphicData uri="http://schemas.openxmlformats.org/drawingml/2006/table">
            <a:tbl>
              <a:tblPr firstRow="1" firstCol="1" bandRow="1"/>
              <a:tblGrid>
                <a:gridCol w="5803437">
                  <a:extLst>
                    <a:ext uri="{9D8B030D-6E8A-4147-A177-3AD203B41FA5}">
                      <a16:colId xmlns:a16="http://schemas.microsoft.com/office/drawing/2014/main" val="2934276944"/>
                    </a:ext>
                  </a:extLst>
                </a:gridCol>
                <a:gridCol w="5342846">
                  <a:extLst>
                    <a:ext uri="{9D8B030D-6E8A-4147-A177-3AD203B41FA5}">
                      <a16:colId xmlns:a16="http://schemas.microsoft.com/office/drawing/2014/main" val="4051241922"/>
                    </a:ext>
                  </a:extLst>
                </a:gridCol>
              </a:tblGrid>
              <a:tr h="277878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139065" marR="0" indent="-197485" algn="just" defTabSz="914400" rtl="0" eaLnBrk="1" latinLnBrk="0" hangingPunct="1">
                        <a:lnSpc>
                          <a:spcPct val="100000"/>
                        </a:lnSpc>
                        <a:spcBef>
                          <a:spcPts val="0"/>
                        </a:spcBef>
                        <a:spcAft>
                          <a:spcPts val="0"/>
                        </a:spcAft>
                      </a:pPr>
                      <a:r>
                        <a:rPr lang="en-US" sz="1800" b="1" kern="1200" dirty="0">
                          <a:solidFill>
                            <a:srgbClr val="BAA259"/>
                          </a:solidFill>
                          <a:effectLst/>
                          <a:latin typeface="Arial" panose="020B0604020202020204" pitchFamily="34" charset="0"/>
                          <a:ea typeface="+mn-ea"/>
                          <a:cs typeface="Arial" panose="020B0604020202020204" pitchFamily="34" charset="0"/>
                        </a:rPr>
                        <a:t>5: Products and Services perform as promised and at an acceptable standard</a:t>
                      </a:r>
                    </a:p>
                    <a:p>
                      <a:pPr marL="46355" marR="0" indent="-104775">
                        <a:lnSpc>
                          <a:spcPct val="100000"/>
                        </a:lnSpc>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p>
                    <a:p>
                      <a:pPr marL="0" marR="57785" algn="just">
                        <a:lnSpc>
                          <a:spcPct val="107000"/>
                        </a:lnSpc>
                        <a:spcBef>
                          <a:spcPts val="0"/>
                        </a:spcBef>
                        <a:spcAft>
                          <a:spcPts val="0"/>
                        </a:spcAft>
                      </a:pPr>
                      <a:r>
                        <a:rPr lang="en-US" sz="1800" kern="1200" dirty="0">
                          <a:solidFill>
                            <a:schemeClr val="tx1"/>
                          </a:solidFill>
                          <a:effectLst/>
                          <a:latin typeface="Arial" panose="020B0604020202020204" pitchFamily="34" charset="0"/>
                          <a:ea typeface="+mn-ea"/>
                          <a:cs typeface="Arial" panose="020B0604020202020204" pitchFamily="34" charset="0"/>
                        </a:rPr>
                        <a:t>Products and services must perform the way consumers were led to expect, and services rendered must be according to an acceptable standard.</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285750" lvl="0" indent="-285750">
                        <a:buFont typeface="Arial" panose="020B0604020202020204" pitchFamily="34" charset="0"/>
                        <a:buChar char="•"/>
                      </a:pPr>
                      <a:r>
                        <a:rPr lang="en-US" sz="1800" b="1" u="none" strike="noStrike" kern="1200" dirty="0">
                          <a:solidFill>
                            <a:schemeClr val="tx1"/>
                          </a:solidFill>
                          <a:effectLst/>
                          <a:latin typeface="Arial" panose="020B0604020202020204" pitchFamily="34" charset="0"/>
                          <a:ea typeface="+mn-ea"/>
                          <a:cs typeface="Arial" panose="020B0604020202020204" pitchFamily="34" charset="0"/>
                        </a:rPr>
                        <a:t>Ensure product perform as sold and risk/s, if any is communicated</a:t>
                      </a:r>
                      <a:endParaRPr lang="en-US" sz="2400" u="none" strike="noStrike" kern="1200" dirty="0">
                        <a:solidFill>
                          <a:schemeClr val="tx1"/>
                        </a:solidFill>
                        <a:effectLst/>
                        <a:latin typeface="Arial" panose="020B0604020202020204" pitchFamily="34" charset="0"/>
                        <a:ea typeface="+mn-ea"/>
                        <a:cs typeface="Arial" panose="020B0604020202020204" pitchFamily="34" charset="0"/>
                      </a:endParaRPr>
                    </a:p>
                    <a:p>
                      <a:pPr marL="0" indent="0">
                        <a:buFont typeface="Wingdings" panose="05000000000000000000" pitchFamily="2" charset="2"/>
                        <a:buNone/>
                      </a:pPr>
                      <a:endParaRPr lang="en-US" sz="32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9760733"/>
                  </a:ext>
                </a:extLst>
              </a:tr>
              <a:tr h="241707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139065" marR="0" indent="-197485" algn="just" defTabSz="914400" rtl="0" eaLnBrk="1" latinLnBrk="0" hangingPunct="1">
                        <a:lnSpc>
                          <a:spcPct val="100000"/>
                        </a:lnSpc>
                        <a:spcBef>
                          <a:spcPts val="0"/>
                        </a:spcBef>
                        <a:spcAft>
                          <a:spcPts val="0"/>
                        </a:spcAft>
                      </a:pPr>
                      <a:r>
                        <a:rPr lang="en-US" sz="1800" b="1" kern="1200" dirty="0">
                          <a:solidFill>
                            <a:srgbClr val="BAA259"/>
                          </a:solidFill>
                          <a:effectLst/>
                          <a:latin typeface="Arial" panose="020B0604020202020204" pitchFamily="34" charset="0"/>
                          <a:ea typeface="+mn-ea"/>
                          <a:cs typeface="Arial" panose="020B0604020202020204" pitchFamily="34" charset="0"/>
                        </a:rPr>
                        <a:t>6: No unreasonable post sale barriers</a:t>
                      </a:r>
                    </a:p>
                    <a:p>
                      <a:pPr marL="47625" marR="0" indent="-100330" algn="just">
                        <a:lnSpc>
                          <a:spcPct val="100000"/>
                        </a:lnSpc>
                        <a:spcBef>
                          <a:spcPts val="0"/>
                        </a:spcBef>
                        <a:spcAft>
                          <a:spcPts val="0"/>
                        </a:spcAft>
                      </a:pPr>
                      <a:r>
                        <a:rPr lang="en-US" sz="1400" dirty="0">
                          <a:solidFill>
                            <a:srgbClr val="92D050"/>
                          </a:solidFill>
                          <a:effectLst/>
                          <a:latin typeface="Arial" panose="020B0604020202020204" pitchFamily="34" charset="0"/>
                          <a:ea typeface="Calibri" panose="020F0502020204030204" pitchFamily="34" charset="0"/>
                          <a:cs typeface="Arial" panose="020B0604020202020204" pitchFamily="34" charset="0"/>
                        </a:rPr>
                        <a:t> </a:t>
                      </a:r>
                    </a:p>
                    <a:p>
                      <a:pPr marL="47625" marR="0" indent="-100330" algn="just">
                        <a:lnSpc>
                          <a:spcPct val="100000"/>
                        </a:lnSpc>
                        <a:spcBef>
                          <a:spcPts val="0"/>
                        </a:spcBef>
                        <a:spcAft>
                          <a:spcPts val="0"/>
                        </a:spcAft>
                      </a:pPr>
                      <a:r>
                        <a:rPr lang="en-US" sz="1800" kern="1200" dirty="0">
                          <a:solidFill>
                            <a:schemeClr val="tx1"/>
                          </a:solidFill>
                          <a:effectLst/>
                          <a:latin typeface="Arial" panose="020B0604020202020204" pitchFamily="34" charset="0"/>
                          <a:ea typeface="+mn-ea"/>
                          <a:cs typeface="Arial" panose="020B0604020202020204" pitchFamily="34" charset="0"/>
                        </a:rPr>
                        <a:t>Consumers do not face unreasonable post-sale barriers that will inhibit consumers to change products, switch service providers, submit a claim or file a complaint. </a:t>
                      </a:r>
                      <a:endParaRPr lang="en-US" sz="1400" dirty="0">
                        <a:solidFill>
                          <a:srgbClr val="92D05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285750" lvl="0" indent="-285750">
                        <a:buFont typeface="Arial" panose="020B0604020202020204" pitchFamily="34" charset="0"/>
                        <a:buChar char="•"/>
                      </a:pPr>
                      <a:r>
                        <a:rPr lang="en-US" sz="1800" b="1" u="none" strike="noStrike" kern="1200" dirty="0">
                          <a:solidFill>
                            <a:schemeClr val="tx1"/>
                          </a:solidFill>
                          <a:effectLst/>
                          <a:latin typeface="Arial" panose="020B0604020202020204" pitchFamily="34" charset="0"/>
                          <a:ea typeface="+mn-ea"/>
                          <a:cs typeface="Arial" panose="020B0604020202020204" pitchFamily="34" charset="0"/>
                        </a:rPr>
                        <a:t>Inhibit Post Sales Barriers for Consumers </a:t>
                      </a:r>
                      <a:endParaRPr lang="en-US" sz="2400" u="none" strike="noStrike" kern="1200" dirty="0">
                        <a:solidFill>
                          <a:schemeClr val="tx1"/>
                        </a:solidFill>
                        <a:effectLst/>
                        <a:latin typeface="Arial" panose="020B0604020202020204" pitchFamily="34" charset="0"/>
                        <a:ea typeface="+mn-ea"/>
                        <a:cs typeface="Arial" panose="020B0604020202020204" pitchFamily="34" charset="0"/>
                      </a:endParaRPr>
                    </a:p>
                    <a:p>
                      <a:pPr marL="171450" indent="-171450" algn="just">
                        <a:buFont typeface="Wingdings" panose="05000000000000000000" pitchFamily="2" charset="2"/>
                        <a:buChar char="Ø"/>
                      </a:pPr>
                      <a:endParaRPr lang="en-US" sz="3600" b="1" u="none" strike="noStrike" kern="1200" dirty="0">
                        <a:solidFill>
                          <a:srgbClr val="0070C0"/>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63516204"/>
                  </a:ext>
                </a:extLst>
              </a:tr>
            </a:tbl>
          </a:graphicData>
        </a:graphic>
      </p:graphicFrame>
      <p:sp>
        <p:nvSpPr>
          <p:cNvPr id="2" name="Slide Number Placeholder 1"/>
          <p:cNvSpPr>
            <a:spLocks noGrp="1"/>
          </p:cNvSpPr>
          <p:nvPr>
            <p:ph type="sldNum" sz="quarter" idx="12"/>
          </p:nvPr>
        </p:nvSpPr>
        <p:spPr/>
        <p:txBody>
          <a:bodyPr/>
          <a:lstStyle/>
          <a:p>
            <a:fld id="{802910A0-F218-4896-987D-E7FBB14C683D}" type="slidenum">
              <a:rPr lang="en-US" smtClean="0"/>
              <a:t>49</a:t>
            </a:fld>
            <a:endParaRPr lang="en-US" dirty="0"/>
          </a:p>
        </p:txBody>
      </p:sp>
    </p:spTree>
    <p:extLst>
      <p:ext uri="{BB962C8B-B14F-4D97-AF65-F5344CB8AC3E}">
        <p14:creationId xmlns:p14="http://schemas.microsoft.com/office/powerpoint/2010/main" val="19936850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59060" y="338570"/>
            <a:ext cx="6771831" cy="791961"/>
          </a:xfrm>
          <a:prstGeom prst="rect">
            <a:avLst/>
          </a:prstGeom>
          <a:solidFill>
            <a:schemeClr val="bg1"/>
          </a:solidFill>
        </p:spPr>
        <p:txBody>
          <a:bodyPr wrap="square" rtlCol="0">
            <a:spAutoFit/>
          </a:bodyPr>
          <a:lstStyle/>
          <a:p>
            <a:endParaRPr lang="en-ZA" dirty="0"/>
          </a:p>
        </p:txBody>
      </p:sp>
      <p:sp>
        <p:nvSpPr>
          <p:cNvPr id="7" name="Rectangle 2">
            <a:extLst>
              <a:ext uri="{FF2B5EF4-FFF2-40B4-BE49-F238E27FC236}">
                <a16:creationId xmlns:a16="http://schemas.microsoft.com/office/drawing/2014/main" id="{CFCAE76F-CB12-48F1-A1D7-BE2E0C492257}"/>
              </a:ext>
            </a:extLst>
          </p:cNvPr>
          <p:cNvSpPr txBox="1">
            <a:spLocks noChangeArrowheads="1"/>
          </p:cNvSpPr>
          <p:nvPr/>
        </p:nvSpPr>
        <p:spPr>
          <a:xfrm>
            <a:off x="2731649" y="398460"/>
            <a:ext cx="8064500" cy="1470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BAA259"/>
                </a:solidFill>
                <a:latin typeface="Arial" panose="020B0604020202020204" pitchFamily="34" charset="0"/>
                <a:ea typeface="+mj-ea"/>
                <a:cs typeface="Arial" panose="020B0604020202020204" pitchFamily="34" charset="0"/>
              </a:rPr>
              <a:t>THE SUPERVISORY AUTHORITY</a:t>
            </a:r>
          </a:p>
          <a:p>
            <a:br>
              <a:rPr lang="en-GB" sz="1800" dirty="0">
                <a:latin typeface="Arial" panose="020B0604020202020204" pitchFamily="34" charset="0"/>
                <a:cs typeface="Arial" panose="020B0604020202020204" pitchFamily="34" charset="0"/>
              </a:rPr>
            </a:br>
            <a:endParaRPr lang="en-US" sz="1800" dirty="0">
              <a:latin typeface="Arial" panose="020B0604020202020204" pitchFamily="34" charset="0"/>
              <a:cs typeface="Arial" panose="020B0604020202020204" pitchFamily="34" charset="0"/>
            </a:endParaRPr>
          </a:p>
        </p:txBody>
      </p:sp>
      <p:graphicFrame>
        <p:nvGraphicFramePr>
          <p:cNvPr id="3" name="Diagram 2">
            <a:extLst>
              <a:ext uri="{FF2B5EF4-FFF2-40B4-BE49-F238E27FC236}">
                <a16:creationId xmlns:a16="http://schemas.microsoft.com/office/drawing/2014/main" id="{8E74EF85-E9D8-413B-94FA-5CE2E10BB7E4}"/>
              </a:ext>
            </a:extLst>
          </p:cNvPr>
          <p:cNvGraphicFramePr/>
          <p:nvPr>
            <p:extLst>
              <p:ext uri="{D42A27DB-BD31-4B8C-83A1-F6EECF244321}">
                <p14:modId xmlns:p14="http://schemas.microsoft.com/office/powerpoint/2010/main" val="242808217"/>
              </p:ext>
            </p:extLst>
          </p:nvPr>
        </p:nvGraphicFramePr>
        <p:xfrm>
          <a:off x="248334" y="937683"/>
          <a:ext cx="9734321"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a:extLst>
              <a:ext uri="{FF2B5EF4-FFF2-40B4-BE49-F238E27FC236}">
                <a16:creationId xmlns:a16="http://schemas.microsoft.com/office/drawing/2014/main" id="{1D981E6D-BD35-4168-9401-F3C2BCCDAEDB}"/>
              </a:ext>
            </a:extLst>
          </p:cNvPr>
          <p:cNvSpPr/>
          <p:nvPr/>
        </p:nvSpPr>
        <p:spPr>
          <a:xfrm>
            <a:off x="143219" y="3182358"/>
            <a:ext cx="2952521" cy="2368624"/>
          </a:xfrm>
          <a:prstGeom prst="rect">
            <a:avLst/>
          </a:prstGeom>
          <a:solidFill>
            <a:srgbClr val="BAA25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a:p>
            <a:pPr algn="ctr"/>
            <a:endParaRPr lang="en-US" dirty="0"/>
          </a:p>
          <a:p>
            <a:pPr algn="ctr"/>
            <a:endParaRPr lang="en-US" dirty="0">
              <a:solidFill>
                <a:schemeClr val="tx1"/>
              </a:solidFill>
              <a:latin typeface="Arial" panose="020B0604020202020204" pitchFamily="34" charset="0"/>
              <a:cs typeface="Arial" panose="020B0604020202020204" pitchFamily="34" charset="0"/>
            </a:endParaRPr>
          </a:p>
          <a:p>
            <a:pPr algn="ctr"/>
            <a:endParaRPr lang="en-US" b="1" dirty="0">
              <a:solidFill>
                <a:schemeClr val="tx1"/>
              </a:solidFill>
              <a:latin typeface="Arial" panose="020B0604020202020204" pitchFamily="34" charset="0"/>
              <a:cs typeface="Arial" panose="020B0604020202020204" pitchFamily="34" charset="0"/>
            </a:endParaRPr>
          </a:p>
          <a:p>
            <a:pPr algn="ctr"/>
            <a:r>
              <a:rPr lang="en-US" b="1" dirty="0">
                <a:solidFill>
                  <a:schemeClr val="tx1"/>
                </a:solidFill>
                <a:latin typeface="Arial" panose="020B0604020202020204" pitchFamily="34" charset="0"/>
                <a:cs typeface="Arial" panose="020B0604020202020204" pitchFamily="34" charset="0"/>
              </a:rPr>
              <a:t>Supervision</a:t>
            </a:r>
          </a:p>
          <a:p>
            <a:pPr algn="ctr"/>
            <a:endParaRPr lang="en-US" dirty="0">
              <a:solidFill>
                <a:schemeClr val="tx1"/>
              </a:solidFill>
              <a:latin typeface="Arial" panose="020B0604020202020204" pitchFamily="34" charset="0"/>
              <a:cs typeface="Arial" panose="020B0604020202020204" pitchFamily="34" charset="0"/>
            </a:endParaRPr>
          </a:p>
          <a:p>
            <a:pPr algn="just"/>
            <a:r>
              <a:rPr lang="en-US" dirty="0">
                <a:solidFill>
                  <a:schemeClr val="tx1"/>
                </a:solidFill>
                <a:latin typeface="Arial" panose="020B0604020202020204" pitchFamily="34" charset="0"/>
                <a:cs typeface="Arial" panose="020B0604020202020204" pitchFamily="34" charset="0"/>
              </a:rPr>
              <a:t>To regulate and supervise the business of financial institutions and financial services </a:t>
            </a:r>
          </a:p>
          <a:p>
            <a:pPr algn="ctr"/>
            <a:endParaRPr lang="en-US" dirty="0">
              <a:latin typeface="Arial" panose="020B0604020202020204" pitchFamily="34" charset="0"/>
              <a:cs typeface="Arial" panose="020B0604020202020204" pitchFamily="34" charset="0"/>
            </a:endParaRPr>
          </a:p>
          <a:p>
            <a:pPr algn="ctr"/>
            <a:endParaRPr lang="en-US" dirty="0"/>
          </a:p>
          <a:p>
            <a:pPr algn="ctr"/>
            <a:endParaRPr lang="en-US" dirty="0"/>
          </a:p>
          <a:p>
            <a:pPr algn="ctr"/>
            <a:endParaRPr lang="en-US" dirty="0"/>
          </a:p>
          <a:p>
            <a:pPr algn="ctr"/>
            <a:endParaRPr lang="en-US" dirty="0"/>
          </a:p>
          <a:p>
            <a:pPr algn="ctr"/>
            <a:endParaRPr lang="en-NA" dirty="0"/>
          </a:p>
        </p:txBody>
      </p:sp>
      <p:sp>
        <p:nvSpPr>
          <p:cNvPr id="10" name="Rectangle 9">
            <a:extLst>
              <a:ext uri="{FF2B5EF4-FFF2-40B4-BE49-F238E27FC236}">
                <a16:creationId xmlns:a16="http://schemas.microsoft.com/office/drawing/2014/main" id="{2F094E5C-D39F-41C1-9950-F8DF37195D3B}"/>
              </a:ext>
            </a:extLst>
          </p:cNvPr>
          <p:cNvSpPr/>
          <p:nvPr/>
        </p:nvSpPr>
        <p:spPr>
          <a:xfrm>
            <a:off x="3558907" y="3152148"/>
            <a:ext cx="3204992" cy="2368624"/>
          </a:xfrm>
          <a:prstGeom prst="rect">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a:p>
            <a:pPr algn="ctr"/>
            <a:endParaRPr lang="en-US" dirty="0"/>
          </a:p>
          <a:p>
            <a:pPr algn="ctr"/>
            <a:endParaRPr lang="en-US" dirty="0">
              <a:solidFill>
                <a:schemeClr val="tx1"/>
              </a:solidFill>
              <a:latin typeface="Arial" panose="020B0604020202020204" pitchFamily="34" charset="0"/>
              <a:cs typeface="Arial" panose="020B0604020202020204" pitchFamily="34" charset="0"/>
            </a:endParaRPr>
          </a:p>
          <a:p>
            <a:pPr algn="ctr"/>
            <a:endParaRPr lang="en-US" dirty="0">
              <a:solidFill>
                <a:schemeClr val="tx1"/>
              </a:solidFill>
              <a:latin typeface="Arial" panose="020B0604020202020204" pitchFamily="34" charset="0"/>
              <a:cs typeface="Arial" panose="020B0604020202020204" pitchFamily="34" charset="0"/>
            </a:endParaRPr>
          </a:p>
          <a:p>
            <a:pPr algn="ctr"/>
            <a:r>
              <a:rPr lang="en-US" b="1" dirty="0">
                <a:solidFill>
                  <a:schemeClr val="tx1"/>
                </a:solidFill>
                <a:latin typeface="Arial" panose="020B0604020202020204" pitchFamily="34" charset="0"/>
                <a:cs typeface="Arial" panose="020B0604020202020204" pitchFamily="34" charset="0"/>
              </a:rPr>
              <a:t>Advice</a:t>
            </a:r>
          </a:p>
          <a:p>
            <a:pPr algn="ctr"/>
            <a:endParaRPr lang="en-US" dirty="0">
              <a:solidFill>
                <a:schemeClr val="tx1"/>
              </a:solidFill>
              <a:latin typeface="Arial" panose="020B0604020202020204" pitchFamily="34" charset="0"/>
              <a:cs typeface="Arial" panose="020B0604020202020204" pitchFamily="34" charset="0"/>
            </a:endParaRPr>
          </a:p>
          <a:p>
            <a:pPr algn="just"/>
            <a:r>
              <a:rPr lang="en-US" dirty="0">
                <a:solidFill>
                  <a:schemeClr val="tx1"/>
                </a:solidFill>
                <a:latin typeface="Arial" panose="020B0604020202020204" pitchFamily="34" charset="0"/>
                <a:cs typeface="Arial" panose="020B0604020202020204" pitchFamily="34" charset="0"/>
              </a:rPr>
              <a:t>To advise the Minister of Finance on matters relating to financial institutions and financial services </a:t>
            </a:r>
          </a:p>
          <a:p>
            <a:pPr algn="ctr"/>
            <a:endParaRPr lang="en-US" dirty="0">
              <a:latin typeface="Arial" panose="020B0604020202020204" pitchFamily="34" charset="0"/>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a:p>
            <a:pPr algn="ctr"/>
            <a:endParaRPr lang="en-US" dirty="0"/>
          </a:p>
          <a:p>
            <a:pPr algn="ctr"/>
            <a:endParaRPr lang="en-US" dirty="0"/>
          </a:p>
          <a:p>
            <a:pPr algn="ctr"/>
            <a:endParaRPr lang="en-US" dirty="0"/>
          </a:p>
          <a:p>
            <a:pPr algn="ctr"/>
            <a:endParaRPr lang="en-NA" dirty="0"/>
          </a:p>
        </p:txBody>
      </p:sp>
      <p:sp>
        <p:nvSpPr>
          <p:cNvPr id="11" name="Rectangle 10">
            <a:extLst>
              <a:ext uri="{FF2B5EF4-FFF2-40B4-BE49-F238E27FC236}">
                <a16:creationId xmlns:a16="http://schemas.microsoft.com/office/drawing/2014/main" id="{23348AAD-873D-4BA2-8D3A-F7B7A24CC07A}"/>
              </a:ext>
            </a:extLst>
          </p:cNvPr>
          <p:cNvSpPr/>
          <p:nvPr/>
        </p:nvSpPr>
        <p:spPr>
          <a:xfrm>
            <a:off x="7304182" y="3152148"/>
            <a:ext cx="4325957" cy="3234189"/>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a:p>
            <a:pPr algn="ctr"/>
            <a:endParaRPr lang="en-US" dirty="0"/>
          </a:p>
          <a:p>
            <a:pPr algn="ctr"/>
            <a:endParaRPr lang="en-US" dirty="0">
              <a:solidFill>
                <a:schemeClr val="tx1"/>
              </a:solidFill>
              <a:latin typeface="Arial" panose="020B0604020202020204" pitchFamily="34" charset="0"/>
              <a:cs typeface="Arial" panose="020B0604020202020204" pitchFamily="34" charset="0"/>
            </a:endParaRPr>
          </a:p>
          <a:p>
            <a:pPr algn="ctr"/>
            <a:endParaRPr lang="en-US" dirty="0"/>
          </a:p>
          <a:p>
            <a:pPr algn="ctr"/>
            <a:endParaRPr lang="en-US" dirty="0"/>
          </a:p>
          <a:p>
            <a:pPr algn="ctr"/>
            <a:endParaRPr lang="en-US" dirty="0"/>
          </a:p>
          <a:p>
            <a:pPr algn="ctr"/>
            <a:r>
              <a:rPr lang="en-US" b="1" dirty="0">
                <a:latin typeface="Arial" panose="020B0604020202020204" pitchFamily="34" charset="0"/>
                <a:cs typeface="Arial" panose="020B0604020202020204" pitchFamily="34" charset="0"/>
              </a:rPr>
              <a:t>Anti-money Laundering/Combating the Financing of Terrorism/Combating Proliferation Financing (AML/CFT/CPF) Supervision</a:t>
            </a:r>
          </a:p>
          <a:p>
            <a:pPr algn="ctr"/>
            <a:endParaRPr lang="en-US" b="1"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To supervise, monitor and enforce compliance with the Financial Intelligence Act, 2012 (No. 13 of 2012) in respect of all accountable and reporting institutions supervised by NAMFISA in terms of the NAMFISA Act</a:t>
            </a:r>
          </a:p>
          <a:p>
            <a:pPr algn="ctr"/>
            <a:endParaRPr lang="en-US" dirty="0"/>
          </a:p>
          <a:p>
            <a:pPr algn="ctr"/>
            <a:endParaRPr lang="en-US" dirty="0"/>
          </a:p>
          <a:p>
            <a:pPr algn="ctr"/>
            <a:endParaRPr lang="en-US" dirty="0"/>
          </a:p>
          <a:p>
            <a:pPr algn="ctr"/>
            <a:endParaRPr lang="en-US" dirty="0"/>
          </a:p>
          <a:p>
            <a:pPr algn="ctr"/>
            <a:endParaRPr lang="en-US" dirty="0"/>
          </a:p>
          <a:p>
            <a:pPr algn="ctr"/>
            <a:endParaRPr lang="en-NA" dirty="0"/>
          </a:p>
        </p:txBody>
      </p:sp>
      <p:sp>
        <p:nvSpPr>
          <p:cNvPr id="12" name="Slide Number Placeholder 11">
            <a:extLst>
              <a:ext uri="{FF2B5EF4-FFF2-40B4-BE49-F238E27FC236}">
                <a16:creationId xmlns:a16="http://schemas.microsoft.com/office/drawing/2014/main" id="{ECC7D620-F3F4-45B9-B35C-25865223F41A}"/>
              </a:ext>
            </a:extLst>
          </p:cNvPr>
          <p:cNvSpPr>
            <a:spLocks noGrp="1"/>
          </p:cNvSpPr>
          <p:nvPr>
            <p:ph type="sldNum" sz="quarter" idx="12"/>
          </p:nvPr>
        </p:nvSpPr>
        <p:spPr/>
        <p:txBody>
          <a:bodyPr/>
          <a:lstStyle/>
          <a:p>
            <a:fld id="{802910A0-F218-4896-987D-E7FBB14C683D}" type="slidenum">
              <a:rPr lang="en-US" smtClean="0"/>
              <a:t>5</a:t>
            </a:fld>
            <a:endParaRPr lang="en-US" dirty="0"/>
          </a:p>
        </p:txBody>
      </p:sp>
    </p:spTree>
    <p:extLst>
      <p:ext uri="{BB962C8B-B14F-4D97-AF65-F5344CB8AC3E}">
        <p14:creationId xmlns:p14="http://schemas.microsoft.com/office/powerpoint/2010/main" val="123645263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p:cNvSpPr txBox="1">
            <a:spLocks/>
          </p:cNvSpPr>
          <p:nvPr/>
        </p:nvSpPr>
        <p:spPr bwMode="auto">
          <a:xfrm>
            <a:off x="457200" y="300648"/>
            <a:ext cx="10219386" cy="353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800" b="1" i="0" u="none" strike="noStrike" kern="1200" cap="none" spc="0" normalizeH="0" baseline="0" noProof="0" dirty="0">
                <a:ln>
                  <a:noFill/>
                </a:ln>
                <a:solidFill>
                  <a:srgbClr val="BAA259"/>
                </a:solidFill>
                <a:effectLst/>
                <a:uLnTx/>
                <a:uFillTx/>
                <a:latin typeface="Arial" panose="020B0604020202020204" pitchFamily="34" charset="0"/>
                <a:ea typeface="+mj-ea"/>
                <a:cs typeface="Arial" panose="020B0604020202020204" pitchFamily="34" charset="0"/>
              </a:rPr>
              <a:t>TREATING CUSTOMER FAIRLY  </a:t>
            </a:r>
            <a:r>
              <a:rPr lang="en-GB" altLang="en-US" sz="2800" b="1" dirty="0">
                <a:solidFill>
                  <a:srgbClr val="BAA259"/>
                </a:solidFill>
                <a:latin typeface="Arial" panose="020B0604020202020204" pitchFamily="34" charset="0"/>
                <a:cs typeface="Arial" panose="020B0604020202020204" pitchFamily="34" charset="0"/>
              </a:rPr>
              <a:t>STANDARD UNDER FIMA</a:t>
            </a:r>
            <a:endParaRPr kumimoji="0" lang="en-US" altLang="en-US" sz="2800" b="1" i="1" u="none" strike="noStrike" kern="1200" cap="none" spc="0" normalizeH="0" baseline="0" noProof="0" dirty="0">
              <a:ln>
                <a:noFill/>
              </a:ln>
              <a:solidFill>
                <a:srgbClr val="BAA259"/>
              </a:solidFill>
              <a:effectLst/>
              <a:uLnTx/>
              <a:uFillTx/>
              <a:latin typeface="Arial" panose="020B0604020202020204" pitchFamily="34" charset="0"/>
              <a:ea typeface="+mj-ea"/>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490666293"/>
              </p:ext>
            </p:extLst>
          </p:nvPr>
        </p:nvGraphicFramePr>
        <p:xfrm>
          <a:off x="233082" y="901521"/>
          <a:ext cx="10443504" cy="4687909"/>
        </p:xfrm>
        <a:graphic>
          <a:graphicData uri="http://schemas.openxmlformats.org/drawingml/2006/table">
            <a:tbl>
              <a:tblPr firstRow="1" firstCol="1" bandRow="1"/>
              <a:tblGrid>
                <a:gridCol w="5429106">
                  <a:extLst>
                    <a:ext uri="{9D8B030D-6E8A-4147-A177-3AD203B41FA5}">
                      <a16:colId xmlns:a16="http://schemas.microsoft.com/office/drawing/2014/main" val="2934276944"/>
                    </a:ext>
                  </a:extLst>
                </a:gridCol>
                <a:gridCol w="5014398">
                  <a:extLst>
                    <a:ext uri="{9D8B030D-6E8A-4147-A177-3AD203B41FA5}">
                      <a16:colId xmlns:a16="http://schemas.microsoft.com/office/drawing/2014/main" val="4051241922"/>
                    </a:ext>
                  </a:extLst>
                </a:gridCol>
              </a:tblGrid>
              <a:tr h="468790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139065" marR="0" lvl="0" indent="-197485" algn="just" defTabSz="914400" rtl="0" eaLnBrk="1" fontAlgn="auto" latinLnBrk="0" hangingPunct="1">
                        <a:lnSpc>
                          <a:spcPct val="100000"/>
                        </a:lnSpc>
                        <a:spcBef>
                          <a:spcPts val="0"/>
                        </a:spcBef>
                        <a:spcAft>
                          <a:spcPts val="0"/>
                        </a:spcAft>
                        <a:buClrTx/>
                        <a:buSzTx/>
                        <a:buFontTx/>
                        <a:buNone/>
                        <a:tabLst/>
                        <a:defRPr/>
                      </a:pPr>
                      <a:r>
                        <a:rPr lang="en-US" sz="1800" b="1" kern="1200" dirty="0">
                          <a:solidFill>
                            <a:srgbClr val="BAA259"/>
                          </a:solidFill>
                          <a:effectLst/>
                          <a:latin typeface="Arial" panose="020B0604020202020204" pitchFamily="34" charset="0"/>
                          <a:ea typeface="+mn-ea"/>
                          <a:cs typeface="Arial" panose="020B0604020202020204" pitchFamily="34" charset="0"/>
                        </a:rPr>
                        <a:t>7: Privacy and Data Protection</a:t>
                      </a:r>
                    </a:p>
                    <a:p>
                      <a:pPr marL="47625" marR="0" indent="-100330" algn="just">
                        <a:lnSpc>
                          <a:spcPct val="100000"/>
                        </a:lnSpc>
                        <a:spcBef>
                          <a:spcPts val="0"/>
                        </a:spcBef>
                        <a:spcAft>
                          <a:spcPts val="0"/>
                        </a:spcAft>
                      </a:pPr>
                      <a:endParaRPr lang="en-US" sz="1800" b="1" kern="1200" dirty="0">
                        <a:solidFill>
                          <a:schemeClr val="tx1"/>
                        </a:solidFill>
                        <a:effectLst/>
                        <a:latin typeface="Arial" panose="020B0604020202020204" pitchFamily="34" charset="0"/>
                        <a:ea typeface="+mn-ea"/>
                        <a:cs typeface="Arial" panose="020B0604020202020204" pitchFamily="34" charset="0"/>
                      </a:endParaRPr>
                    </a:p>
                    <a:p>
                      <a:pPr marL="47625" marR="0" indent="-100330" algn="just">
                        <a:lnSpc>
                          <a:spcPct val="100000"/>
                        </a:lnSpc>
                        <a:spcBef>
                          <a:spcPts val="0"/>
                        </a:spcBef>
                        <a:spcAft>
                          <a:spcPts val="0"/>
                        </a:spcAft>
                      </a:pPr>
                      <a:r>
                        <a:rPr lang="en-US" sz="1400" dirty="0">
                          <a:solidFill>
                            <a:srgbClr val="92D050"/>
                          </a:solidFill>
                          <a:effectLst/>
                          <a:latin typeface="Arial" panose="020B0604020202020204" pitchFamily="34" charset="0"/>
                          <a:ea typeface="Calibri" panose="020F0502020204030204" pitchFamily="34" charset="0"/>
                          <a:cs typeface="Arial" panose="020B0604020202020204" pitchFamily="34" charset="0"/>
                        </a:rPr>
                        <a:t> </a:t>
                      </a:r>
                      <a:r>
                        <a:rPr lang="en-US" sz="1800" kern="1200" dirty="0">
                          <a:solidFill>
                            <a:schemeClr val="tx1"/>
                          </a:solidFill>
                          <a:effectLst/>
                          <a:latin typeface="Arial" panose="020B0604020202020204" pitchFamily="34" charset="0"/>
                          <a:ea typeface="+mn-ea"/>
                          <a:cs typeface="Arial" panose="020B0604020202020204" pitchFamily="34" charset="0"/>
                        </a:rPr>
                        <a:t>Consumers are informed about data collection, the use and disclosure of personal information, data ownership and information consent.</a:t>
                      </a:r>
                      <a:endParaRPr lang="en-US" sz="1400" dirty="0">
                        <a:solidFill>
                          <a:srgbClr val="92D05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285750" lvl="0" indent="-285750" algn="just">
                        <a:buFont typeface="Arial" panose="020B0604020202020204" pitchFamily="34" charset="0"/>
                        <a:buChar char="•"/>
                      </a:pPr>
                      <a:r>
                        <a:rPr lang="en-US" sz="1800" b="1" u="none" strike="noStrike" kern="1200" dirty="0">
                          <a:solidFill>
                            <a:schemeClr val="tx1"/>
                          </a:solidFill>
                          <a:effectLst/>
                          <a:latin typeface="Arial" panose="020B0604020202020204" pitchFamily="34" charset="0"/>
                          <a:ea typeface="+mn-ea"/>
                          <a:cs typeface="Arial" panose="020B0604020202020204" pitchFamily="34" charset="0"/>
                        </a:rPr>
                        <a:t>Ensure Privacy and Confidentiality of Consumer Data</a:t>
                      </a:r>
                      <a:endParaRPr lang="en-US" sz="1800" u="none" strike="noStrike" kern="1200" dirty="0">
                        <a:solidFill>
                          <a:schemeClr val="tx1"/>
                        </a:solidFill>
                        <a:effectLst/>
                        <a:latin typeface="Arial" panose="020B0604020202020204" pitchFamily="34" charset="0"/>
                        <a:ea typeface="+mn-ea"/>
                        <a:cs typeface="Arial" panose="020B0604020202020204" pitchFamily="34" charset="0"/>
                      </a:endParaRPr>
                    </a:p>
                    <a:p>
                      <a:pPr lvl="0" algn="just"/>
                      <a:endParaRPr lang="en-US" sz="1400" b="1" u="none" strike="noStrike" kern="1200" dirty="0">
                        <a:solidFill>
                          <a:schemeClr val="tx2">
                            <a:lumMod val="60000"/>
                            <a:lumOff val="40000"/>
                          </a:schemeClr>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9760733"/>
                  </a:ext>
                </a:extLst>
              </a:tr>
            </a:tbl>
          </a:graphicData>
        </a:graphic>
      </p:graphicFrame>
      <p:sp>
        <p:nvSpPr>
          <p:cNvPr id="2" name="Slide Number Placeholder 1"/>
          <p:cNvSpPr>
            <a:spLocks noGrp="1"/>
          </p:cNvSpPr>
          <p:nvPr>
            <p:ph type="sldNum" sz="quarter" idx="12"/>
          </p:nvPr>
        </p:nvSpPr>
        <p:spPr/>
        <p:txBody>
          <a:bodyPr/>
          <a:lstStyle/>
          <a:p>
            <a:fld id="{802910A0-F218-4896-987D-E7FBB14C683D}" type="slidenum">
              <a:rPr lang="en-US" smtClean="0"/>
              <a:t>50</a:t>
            </a:fld>
            <a:endParaRPr lang="en-US" dirty="0"/>
          </a:p>
        </p:txBody>
      </p:sp>
    </p:spTree>
    <p:extLst>
      <p:ext uri="{BB962C8B-B14F-4D97-AF65-F5344CB8AC3E}">
        <p14:creationId xmlns:p14="http://schemas.microsoft.com/office/powerpoint/2010/main" val="816908320"/>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113800" y="2547263"/>
            <a:ext cx="3174460" cy="1276925"/>
            <a:chOff x="3113800" y="2547263"/>
            <a:chExt cx="3174460" cy="1276925"/>
          </a:xfrm>
        </p:grpSpPr>
        <p:sp>
          <p:nvSpPr>
            <p:cNvPr id="4" name="TextBox 3"/>
            <p:cNvSpPr txBox="1"/>
            <p:nvPr/>
          </p:nvSpPr>
          <p:spPr>
            <a:xfrm>
              <a:off x="3113801" y="2547263"/>
              <a:ext cx="3174459" cy="738664"/>
            </a:xfrm>
            <a:prstGeom prst="rect">
              <a:avLst/>
            </a:prstGeom>
            <a:noFill/>
          </p:spPr>
          <p:txBody>
            <a:bodyPr wrap="none" lIns="0" tIns="0" rIns="0" bIns="0" rtlCol="0">
              <a:spAutoFit/>
            </a:bodyPr>
            <a:lstStyle/>
            <a:p>
              <a:pPr algn="r"/>
              <a:r>
                <a:rPr lang="en-US" sz="4800" dirty="0">
                  <a:solidFill>
                    <a:schemeClr val="bg1"/>
                  </a:solidFill>
                  <a:latin typeface="Judson" panose="02000603000000000000" pitchFamily="50" charset="0"/>
                  <a:ea typeface="Fira Sans OT" panose="020B0603050000020004" pitchFamily="34" charset="0"/>
                </a:rPr>
                <a:t>BREAK TIME</a:t>
              </a:r>
            </a:p>
          </p:txBody>
        </p:sp>
        <p:sp>
          <p:nvSpPr>
            <p:cNvPr id="5" name="Rectangle 4"/>
            <p:cNvSpPr/>
            <p:nvPr/>
          </p:nvSpPr>
          <p:spPr>
            <a:xfrm>
              <a:off x="3113800" y="3362523"/>
              <a:ext cx="3174459" cy="461665"/>
            </a:xfrm>
            <a:prstGeom prst="rect">
              <a:avLst/>
            </a:prstGeom>
          </p:spPr>
          <p:txBody>
            <a:bodyPr wrap="square" lIns="0" tIns="0" rIns="0" bIns="0">
              <a:spAutoFit/>
            </a:bodyPr>
            <a:lstStyle/>
            <a:p>
              <a:pPr algn="r"/>
              <a:r>
                <a:rPr lang="en-US"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rPr>
                <a:t>Sed ut perspiciatis unde omnis iste natus error sit voluptatem accusantium doloremque laudantium, architecto. Nemo enim suscipit.</a:t>
              </a:r>
              <a:endParaRPr lang="bg-BG"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pSp>
      <p:pic>
        <p:nvPicPr>
          <p:cNvPr id="8" name="Picture 7">
            <a:extLst>
              <a:ext uri="{FF2B5EF4-FFF2-40B4-BE49-F238E27FC236}">
                <a16:creationId xmlns:a16="http://schemas.microsoft.com/office/drawing/2014/main" id="{CE99D5FF-84A9-1442-AC5D-DAAE29FD22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16F2E2B-BCEF-B94F-A047-09B9C2CC982C}"/>
              </a:ext>
            </a:extLst>
          </p:cNvPr>
          <p:cNvSpPr txBox="1"/>
          <p:nvPr/>
        </p:nvSpPr>
        <p:spPr>
          <a:xfrm>
            <a:off x="3367254" y="2967335"/>
            <a:ext cx="5457521" cy="615553"/>
          </a:xfrm>
          <a:prstGeom prst="rect">
            <a:avLst/>
          </a:prstGeom>
          <a:noFill/>
        </p:spPr>
        <p:txBody>
          <a:bodyPr wrap="none" lIns="0" tIns="0" rIns="0" bIns="0" rtlCol="0">
            <a:spAutoFit/>
          </a:bodyPr>
          <a:lstStyle/>
          <a:p>
            <a:pPr algn="ctr"/>
            <a:r>
              <a:rPr lang="en-US" sz="4000" dirty="0">
                <a:solidFill>
                  <a:srgbClr val="BAA259"/>
                </a:solidFill>
                <a:latin typeface="Arial" panose="020B0604020202020204" pitchFamily="34" charset="0"/>
                <a:ea typeface="Fira Sans OT" panose="020B0603050000020004" pitchFamily="34" charset="0"/>
                <a:cs typeface="Arial" panose="020B0604020202020204" pitchFamily="34" charset="0"/>
              </a:rPr>
              <a:t>FINANCIAL STABILITY </a:t>
            </a:r>
          </a:p>
        </p:txBody>
      </p:sp>
      <p:sp>
        <p:nvSpPr>
          <p:cNvPr id="3" name="Slide Number Placeholder 2">
            <a:extLst>
              <a:ext uri="{FF2B5EF4-FFF2-40B4-BE49-F238E27FC236}">
                <a16:creationId xmlns:a16="http://schemas.microsoft.com/office/drawing/2014/main" id="{4ABB49D8-4C3F-4B19-A930-01BC9D0AEFB1}"/>
              </a:ext>
            </a:extLst>
          </p:cNvPr>
          <p:cNvSpPr>
            <a:spLocks noGrp="1"/>
          </p:cNvSpPr>
          <p:nvPr>
            <p:ph type="sldNum" sz="quarter" idx="12"/>
          </p:nvPr>
        </p:nvSpPr>
        <p:spPr/>
        <p:txBody>
          <a:bodyPr/>
          <a:lstStyle/>
          <a:p>
            <a:fld id="{802910A0-F218-4896-987D-E7FBB14C683D}" type="slidenum">
              <a:rPr lang="en-US" smtClean="0"/>
              <a:t>51</a:t>
            </a:fld>
            <a:endParaRPr lang="en-US" dirty="0"/>
          </a:p>
        </p:txBody>
      </p:sp>
    </p:spTree>
    <p:extLst>
      <p:ext uri="{BB962C8B-B14F-4D97-AF65-F5344CB8AC3E}">
        <p14:creationId xmlns:p14="http://schemas.microsoft.com/office/powerpoint/2010/main" val="3753773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422C400-5AF6-0447-AAE3-5984983F6B95}"/>
              </a:ext>
            </a:extLst>
          </p:cNvPr>
          <p:cNvSpPr txBox="1"/>
          <p:nvPr/>
        </p:nvSpPr>
        <p:spPr>
          <a:xfrm>
            <a:off x="441439" y="210519"/>
            <a:ext cx="6615344" cy="523220"/>
          </a:xfrm>
          <a:prstGeom prst="rect">
            <a:avLst/>
          </a:prstGeom>
          <a:noFill/>
        </p:spPr>
        <p:txBody>
          <a:bodyPr wrap="square" rtlCol="0">
            <a:spAutoFit/>
          </a:bodyPr>
          <a:lstStyle/>
          <a:p>
            <a:r>
              <a:rPr lang="en-US" sz="2800" b="1" dirty="0">
                <a:solidFill>
                  <a:schemeClr val="bg1"/>
                </a:solidFill>
                <a:latin typeface="Arial" panose="020B0604020202020204" pitchFamily="34" charset="0"/>
                <a:cs typeface="Arial" panose="020B0604020202020204" pitchFamily="34" charset="0"/>
              </a:rPr>
              <a:t>Non-banking Financial Institution</a:t>
            </a:r>
            <a:endParaRPr lang="en-NA" sz="2800" b="1" dirty="0">
              <a:solidFill>
                <a:schemeClr val="bg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2213605-7AE7-45D4-AEE5-FF29EA835FE6}"/>
              </a:ext>
            </a:extLst>
          </p:cNvPr>
          <p:cNvSpPr txBox="1"/>
          <p:nvPr/>
        </p:nvSpPr>
        <p:spPr>
          <a:xfrm>
            <a:off x="894522" y="1095943"/>
            <a:ext cx="11225760" cy="5770811"/>
          </a:xfrm>
          <a:prstGeom prst="rect">
            <a:avLst/>
          </a:prstGeom>
          <a:noFill/>
        </p:spPr>
        <p:txBody>
          <a:bodyPr wrap="square" rtlCol="0">
            <a:spAutoFit/>
          </a:bodyPr>
          <a:lstStyle/>
          <a:p>
            <a:pPr marL="285750" indent="-285750">
              <a:buClr>
                <a:srgbClr val="BAA259"/>
              </a:buClr>
              <a:buFont typeface="Wingdings" panose="05000000000000000000" pitchFamily="2" charset="2"/>
              <a:buChar char="v"/>
            </a:pPr>
            <a:r>
              <a:rPr lang="en-US" b="0" i="0" dirty="0">
                <a:solidFill>
                  <a:srgbClr val="202124"/>
                </a:solidFill>
                <a:effectLst/>
                <a:latin typeface="arial" panose="020B0604020202020204" pitchFamily="34" charset="0"/>
              </a:rPr>
              <a:t>NAMFISA and FIM Acts foster financial system stability of the NBFI Sector </a:t>
            </a:r>
          </a:p>
          <a:p>
            <a:endParaRPr lang="en-US" b="0" i="0" dirty="0">
              <a:solidFill>
                <a:srgbClr val="202124"/>
              </a:solidFill>
              <a:effectLst/>
              <a:latin typeface="arial" panose="020B0604020202020204" pitchFamily="34" charset="0"/>
            </a:endParaRPr>
          </a:p>
          <a:p>
            <a:r>
              <a:rPr lang="en-US" i="1" dirty="0">
                <a:solidFill>
                  <a:srgbClr val="202124"/>
                </a:solidFill>
                <a:latin typeface="arial" panose="020B0604020202020204" pitchFamily="34" charset="0"/>
              </a:rPr>
              <a:t>Rationale for Financial System Stability </a:t>
            </a:r>
          </a:p>
          <a:p>
            <a:endParaRPr lang="en-US" b="0" i="0" dirty="0">
              <a:solidFill>
                <a:srgbClr val="202124"/>
              </a:solidFill>
              <a:effectLst/>
              <a:latin typeface="arial" panose="020B0604020202020204" pitchFamily="34" charset="0"/>
            </a:endParaRPr>
          </a:p>
          <a:p>
            <a:pPr marL="285750" indent="-285750">
              <a:buFont typeface="Arial" panose="020B0604020202020204" pitchFamily="34" charset="0"/>
              <a:buChar char="•"/>
            </a:pPr>
            <a:r>
              <a:rPr lang="en-US" b="0" i="0" dirty="0">
                <a:solidFill>
                  <a:srgbClr val="202124"/>
                </a:solidFill>
                <a:effectLst/>
                <a:latin typeface="arial" panose="020B0604020202020204" pitchFamily="34" charset="0"/>
              </a:rPr>
              <a:t>Financial stability is important </a:t>
            </a:r>
            <a:r>
              <a:rPr lang="en-US" dirty="0">
                <a:solidFill>
                  <a:srgbClr val="202124"/>
                </a:solidFill>
                <a:latin typeface="arial" panose="020B0604020202020204" pitchFamily="34" charset="0"/>
              </a:rPr>
              <a:t>because</a:t>
            </a:r>
            <a:r>
              <a:rPr lang="en-US" b="0" i="0" dirty="0">
                <a:solidFill>
                  <a:srgbClr val="202124"/>
                </a:solidFill>
                <a:effectLst/>
                <a:latin typeface="arial" panose="020B0604020202020204" pitchFamily="34" charset="0"/>
              </a:rPr>
              <a:t>:</a:t>
            </a:r>
          </a:p>
          <a:p>
            <a:pPr marL="742950" lvl="1" indent="-285750">
              <a:lnSpc>
                <a:spcPct val="150000"/>
              </a:lnSpc>
              <a:buFont typeface="Arial" panose="020B0604020202020204" pitchFamily="34" charset="0"/>
              <a:buChar char="•"/>
            </a:pPr>
            <a:r>
              <a:rPr lang="en-US" i="0" dirty="0">
                <a:solidFill>
                  <a:srgbClr val="202124"/>
                </a:solidFill>
                <a:effectLst/>
                <a:latin typeface="arial" panose="020B0604020202020204" pitchFamily="34" charset="0"/>
              </a:rPr>
              <a:t>it reflects a sound financial system, </a:t>
            </a:r>
          </a:p>
          <a:p>
            <a:pPr marL="742950" lvl="1" indent="-285750">
              <a:lnSpc>
                <a:spcPct val="150000"/>
              </a:lnSpc>
              <a:buFont typeface="Arial" panose="020B0604020202020204" pitchFamily="34" charset="0"/>
              <a:buChar char="•"/>
            </a:pPr>
            <a:r>
              <a:rPr lang="en-US" i="0" dirty="0">
                <a:solidFill>
                  <a:srgbClr val="202124"/>
                </a:solidFill>
                <a:effectLst/>
                <a:latin typeface="arial" panose="020B0604020202020204" pitchFamily="34" charset="0"/>
              </a:rPr>
              <a:t>it reinforces trust in the financial system; and </a:t>
            </a:r>
          </a:p>
          <a:p>
            <a:pPr marL="742950" lvl="1" indent="-285750">
              <a:lnSpc>
                <a:spcPct val="150000"/>
              </a:lnSpc>
              <a:buFont typeface="Arial" panose="020B0604020202020204" pitchFamily="34" charset="0"/>
              <a:buChar char="•"/>
            </a:pPr>
            <a:r>
              <a:rPr lang="en-US" i="0" dirty="0">
                <a:solidFill>
                  <a:srgbClr val="202124"/>
                </a:solidFill>
                <a:effectLst/>
                <a:latin typeface="arial" panose="020B0604020202020204" pitchFamily="34" charset="0"/>
              </a:rPr>
              <a:t>prevents phenomena such as a run NBFIs, which can destabilize an economy</a:t>
            </a:r>
          </a:p>
          <a:p>
            <a:pPr marL="285750" indent="-285750">
              <a:lnSpc>
                <a:spcPct val="150000"/>
              </a:lnSpc>
              <a:buFont typeface="Arial" panose="020B0604020202020204" pitchFamily="34" charset="0"/>
              <a:buChar char="•"/>
            </a:pPr>
            <a:r>
              <a:rPr lang="en-US" b="0" i="0" dirty="0">
                <a:solidFill>
                  <a:srgbClr val="202124"/>
                </a:solidFill>
                <a:effectLst/>
                <a:latin typeface="arial" panose="020B0604020202020204" pitchFamily="34" charset="0"/>
              </a:rPr>
              <a:t>A stable financial system is capable of </a:t>
            </a:r>
          </a:p>
          <a:p>
            <a:pPr marL="742950" lvl="1" indent="-285750">
              <a:lnSpc>
                <a:spcPct val="150000"/>
              </a:lnSpc>
              <a:buFont typeface="Arial" panose="020B0604020202020204" pitchFamily="34" charset="0"/>
              <a:buChar char="•"/>
            </a:pPr>
            <a:r>
              <a:rPr lang="en-US" i="0" dirty="0">
                <a:solidFill>
                  <a:srgbClr val="202124"/>
                </a:solidFill>
                <a:effectLst/>
                <a:latin typeface="arial" panose="020B0604020202020204" pitchFamily="34" charset="0"/>
              </a:rPr>
              <a:t>efficiently allocating resources, </a:t>
            </a:r>
          </a:p>
          <a:p>
            <a:pPr marL="742950" lvl="1" indent="-285750">
              <a:lnSpc>
                <a:spcPct val="150000"/>
              </a:lnSpc>
              <a:buFont typeface="Arial" panose="020B0604020202020204" pitchFamily="34" charset="0"/>
              <a:buChar char="•"/>
            </a:pPr>
            <a:r>
              <a:rPr lang="en-US" i="0" dirty="0">
                <a:solidFill>
                  <a:srgbClr val="202124"/>
                </a:solidFill>
                <a:effectLst/>
                <a:latin typeface="arial" panose="020B0604020202020204" pitchFamily="34" charset="0"/>
              </a:rPr>
              <a:t>assessing and managing financial risks, </a:t>
            </a:r>
          </a:p>
          <a:p>
            <a:pPr marL="742950" lvl="1" indent="-285750">
              <a:lnSpc>
                <a:spcPct val="150000"/>
              </a:lnSpc>
              <a:buFont typeface="Arial" panose="020B0604020202020204" pitchFamily="34" charset="0"/>
              <a:buChar char="•"/>
            </a:pPr>
            <a:r>
              <a:rPr lang="en-US" i="0" dirty="0">
                <a:solidFill>
                  <a:srgbClr val="202124"/>
                </a:solidFill>
                <a:effectLst/>
                <a:latin typeface="arial" panose="020B0604020202020204" pitchFamily="34" charset="0"/>
              </a:rPr>
              <a:t>maintaining employment levels close to the economy's natural rate, and </a:t>
            </a:r>
          </a:p>
          <a:p>
            <a:pPr marL="742950" lvl="1" indent="-285750">
              <a:lnSpc>
                <a:spcPct val="150000"/>
              </a:lnSpc>
              <a:buFont typeface="Arial" panose="020B0604020202020204" pitchFamily="34" charset="0"/>
              <a:buChar char="•"/>
            </a:pPr>
            <a:r>
              <a:rPr lang="en-US" i="0" dirty="0">
                <a:solidFill>
                  <a:srgbClr val="202124"/>
                </a:solidFill>
                <a:effectLst/>
                <a:latin typeface="arial" panose="020B0604020202020204" pitchFamily="34" charset="0"/>
              </a:rPr>
              <a:t>eliminating relative price movements of financial assets that will affect monetary stability or employment levels.</a:t>
            </a:r>
            <a:endParaRPr lang="en-US" dirty="0"/>
          </a:p>
          <a:p>
            <a:r>
              <a:rPr lang="en-US" b="1" i="0" dirty="0">
                <a:effectLst/>
                <a:latin typeface="Open Sans" panose="020B0606030504020204" pitchFamily="34" charset="0"/>
              </a:rPr>
              <a:t>Financial stability is paramount for economic growth, as most transactions in the real economy are made through the financial system.</a:t>
            </a:r>
            <a:endParaRPr lang="en-GB" b="1" dirty="0"/>
          </a:p>
        </p:txBody>
      </p:sp>
      <p:sp>
        <p:nvSpPr>
          <p:cNvPr id="8" name="Title 1">
            <a:extLst>
              <a:ext uri="{FF2B5EF4-FFF2-40B4-BE49-F238E27FC236}">
                <a16:creationId xmlns:a16="http://schemas.microsoft.com/office/drawing/2014/main" id="{9C813518-608D-7CDA-A0AD-B103A197C24B}"/>
              </a:ext>
            </a:extLst>
          </p:cNvPr>
          <p:cNvSpPr txBox="1">
            <a:spLocks/>
          </p:cNvSpPr>
          <p:nvPr/>
        </p:nvSpPr>
        <p:spPr bwMode="auto">
          <a:xfrm>
            <a:off x="2117187" y="417443"/>
            <a:ext cx="8229600" cy="355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2800" b="1" dirty="0">
                <a:solidFill>
                  <a:srgbClr val="BAA259"/>
                </a:solidFill>
                <a:latin typeface="Arial" panose="020B0604020202020204" pitchFamily="34" charset="0"/>
                <a:cs typeface="Arial" panose="020B0604020202020204" pitchFamily="34" charset="0"/>
              </a:rPr>
              <a:t>FINANCIAL SYSTEM STABILITY </a:t>
            </a:r>
            <a:endParaRPr kumimoji="0" lang="en-US" altLang="en-US" sz="2800" b="1" i="1" u="none" strike="noStrike" kern="1200" cap="none" spc="0" normalizeH="0" baseline="0" noProof="0" dirty="0">
              <a:ln>
                <a:noFill/>
              </a:ln>
              <a:solidFill>
                <a:srgbClr val="BAA259"/>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6033950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422C400-5AF6-0447-AAE3-5984983F6B95}"/>
              </a:ext>
            </a:extLst>
          </p:cNvPr>
          <p:cNvSpPr txBox="1"/>
          <p:nvPr/>
        </p:nvSpPr>
        <p:spPr>
          <a:xfrm>
            <a:off x="-1" y="258415"/>
            <a:ext cx="7971183" cy="523220"/>
          </a:xfrm>
          <a:prstGeom prst="rect">
            <a:avLst/>
          </a:prstGeom>
          <a:noFill/>
        </p:spPr>
        <p:txBody>
          <a:bodyPr wrap="square" rtlCol="0">
            <a:spAutoFit/>
          </a:bodyPr>
          <a:lstStyle/>
          <a:p>
            <a:r>
              <a:rPr lang="en-US" sz="2800" b="1" dirty="0">
                <a:solidFill>
                  <a:schemeClr val="bg1"/>
                </a:solidFill>
                <a:latin typeface="Arial" panose="020B0604020202020204" pitchFamily="34" charset="0"/>
                <a:cs typeface="Arial" panose="020B0604020202020204" pitchFamily="34" charset="0"/>
              </a:rPr>
              <a:t>Non-banking Financial Institution – Key Risks</a:t>
            </a:r>
            <a:endParaRPr lang="en-NA" sz="2800" b="1" dirty="0">
              <a:solidFill>
                <a:schemeClr val="bg1"/>
              </a:solidFill>
              <a:latin typeface="Arial" panose="020B0604020202020204" pitchFamily="34" charset="0"/>
              <a:cs typeface="Arial" panose="020B0604020202020204" pitchFamily="34" charset="0"/>
            </a:endParaRPr>
          </a:p>
        </p:txBody>
      </p:sp>
      <p:graphicFrame>
        <p:nvGraphicFramePr>
          <p:cNvPr id="16" name="Table 15">
            <a:extLst>
              <a:ext uri="{FF2B5EF4-FFF2-40B4-BE49-F238E27FC236}">
                <a16:creationId xmlns:a16="http://schemas.microsoft.com/office/drawing/2014/main" id="{94F1B884-59DC-46B1-AD30-346075A3C5CF}"/>
              </a:ext>
            </a:extLst>
          </p:cNvPr>
          <p:cNvGraphicFramePr>
            <a:graphicFrameLocks noGrp="1"/>
          </p:cNvGraphicFramePr>
          <p:nvPr>
            <p:extLst>
              <p:ext uri="{D42A27DB-BD31-4B8C-83A1-F6EECF244321}">
                <p14:modId xmlns:p14="http://schemas.microsoft.com/office/powerpoint/2010/main" val="2884583670"/>
              </p:ext>
            </p:extLst>
          </p:nvPr>
        </p:nvGraphicFramePr>
        <p:xfrm>
          <a:off x="5092323" y="1236164"/>
          <a:ext cx="6923213" cy="4731499"/>
        </p:xfrm>
        <a:graphic>
          <a:graphicData uri="http://schemas.openxmlformats.org/drawingml/2006/table">
            <a:tbl>
              <a:tblPr firstRow="1" firstCol="1" bandRow="1"/>
              <a:tblGrid>
                <a:gridCol w="3208264">
                  <a:extLst>
                    <a:ext uri="{9D8B030D-6E8A-4147-A177-3AD203B41FA5}">
                      <a16:colId xmlns:a16="http://schemas.microsoft.com/office/drawing/2014/main" val="3439056813"/>
                    </a:ext>
                  </a:extLst>
                </a:gridCol>
                <a:gridCol w="1447001">
                  <a:extLst>
                    <a:ext uri="{9D8B030D-6E8A-4147-A177-3AD203B41FA5}">
                      <a16:colId xmlns:a16="http://schemas.microsoft.com/office/drawing/2014/main" val="4223317629"/>
                    </a:ext>
                  </a:extLst>
                </a:gridCol>
                <a:gridCol w="1200179">
                  <a:extLst>
                    <a:ext uri="{9D8B030D-6E8A-4147-A177-3AD203B41FA5}">
                      <a16:colId xmlns:a16="http://schemas.microsoft.com/office/drawing/2014/main" val="3810453098"/>
                    </a:ext>
                  </a:extLst>
                </a:gridCol>
                <a:gridCol w="1067769">
                  <a:extLst>
                    <a:ext uri="{9D8B030D-6E8A-4147-A177-3AD203B41FA5}">
                      <a16:colId xmlns:a16="http://schemas.microsoft.com/office/drawing/2014/main" val="753054423"/>
                    </a:ext>
                  </a:extLst>
                </a:gridCol>
              </a:tblGrid>
              <a:tr h="1543835">
                <a:tc>
                  <a:txBody>
                    <a:bodyPr/>
                    <a:lstStyle/>
                    <a:p>
                      <a:pPr algn="ctr">
                        <a:lnSpc>
                          <a:spcPct val="150000"/>
                        </a:lnSpc>
                      </a:pPr>
                      <a:r>
                        <a:rPr lang="en-GB" sz="1200" b="1" dirty="0">
                          <a:solidFill>
                            <a:schemeClr val="bg1"/>
                          </a:solidFill>
                          <a:effectLst/>
                          <a:latin typeface="Arial" panose="020B0604020202020204" pitchFamily="34" charset="0"/>
                          <a:ea typeface="Arial Unicode MS"/>
                          <a:cs typeface="Times New Roman" panose="02020603050405020304" pitchFamily="18" charset="0"/>
                        </a:rPr>
                        <a:t>Key Risks to keep an eye on</a:t>
                      </a:r>
                      <a:endParaRPr lang="en-GB" sz="1200" dirty="0">
                        <a:solidFill>
                          <a:schemeClr val="bg1"/>
                        </a:solidFill>
                        <a:effectLst/>
                        <a:latin typeface="Arial" panose="020B0604020202020204" pitchFamily="34" charset="0"/>
                        <a:ea typeface="Arial Unicode MS"/>
                        <a:cs typeface="Times New Roman" panose="02020603050405020304" pitchFamily="18" charset="0"/>
                      </a:endParaRP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00"/>
                    </a:solidFill>
                  </a:tcPr>
                </a:tc>
                <a:tc>
                  <a:txBody>
                    <a:bodyPr/>
                    <a:lstStyle/>
                    <a:p>
                      <a:pPr algn="ctr">
                        <a:lnSpc>
                          <a:spcPct val="150000"/>
                        </a:lnSpc>
                      </a:pPr>
                      <a:r>
                        <a:rPr lang="en-GB" sz="1200" b="1" dirty="0">
                          <a:solidFill>
                            <a:srgbClr val="FFFFFF"/>
                          </a:solidFill>
                          <a:effectLst/>
                          <a:latin typeface="Arial" panose="020B0604020202020204" pitchFamily="34" charset="0"/>
                          <a:ea typeface="Arial Unicode MS"/>
                          <a:cs typeface="Times New Roman" panose="02020603050405020304" pitchFamily="18" charset="0"/>
                        </a:rPr>
                        <a:t>Direction of risk</a:t>
                      </a:r>
                      <a:endParaRPr lang="en-GB" sz="1200" dirty="0">
                        <a:effectLst/>
                        <a:latin typeface="Arial" panose="020B0604020202020204" pitchFamily="34" charset="0"/>
                        <a:ea typeface="Arial Unicode MS"/>
                        <a:cs typeface="Times New Roman" panose="02020603050405020304" pitchFamily="18" charset="0"/>
                      </a:endParaRPr>
                    </a:p>
                    <a:p>
                      <a:pPr algn="ctr">
                        <a:lnSpc>
                          <a:spcPct val="150000"/>
                        </a:lnSpc>
                      </a:pPr>
                      <a:r>
                        <a:rPr lang="en-GB" sz="1200" b="1" dirty="0">
                          <a:solidFill>
                            <a:srgbClr val="FFFFFF"/>
                          </a:solidFill>
                          <a:effectLst/>
                          <a:latin typeface="Arial" panose="020B0604020202020204" pitchFamily="34" charset="0"/>
                          <a:ea typeface="Arial Unicode MS"/>
                          <a:cs typeface="Times New Roman" panose="02020603050405020304" pitchFamily="18" charset="0"/>
                        </a:rPr>
                        <a:t>since April 2021</a:t>
                      </a:r>
                      <a:endParaRPr lang="en-GB" sz="1200" dirty="0">
                        <a:effectLst/>
                        <a:latin typeface="Arial" panose="020B0604020202020204" pitchFamily="34" charset="0"/>
                        <a:ea typeface="Arial Unicode MS"/>
                        <a:cs typeface="Times New Roman" panose="02020603050405020304" pitchFamily="18" charset="0"/>
                      </a:endParaRP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00"/>
                    </a:solidFill>
                  </a:tcPr>
                </a:tc>
                <a:tc>
                  <a:txBody>
                    <a:bodyPr/>
                    <a:lstStyle/>
                    <a:p>
                      <a:pPr algn="ctr">
                        <a:lnSpc>
                          <a:spcPct val="150000"/>
                        </a:lnSpc>
                      </a:pPr>
                      <a:r>
                        <a:rPr lang="en-GB" sz="1200" b="1" dirty="0">
                          <a:solidFill>
                            <a:srgbClr val="FFFFFF"/>
                          </a:solidFill>
                          <a:effectLst/>
                          <a:latin typeface="Arial" panose="020B0604020202020204" pitchFamily="34" charset="0"/>
                          <a:ea typeface="Arial Unicode MS"/>
                          <a:cs typeface="Times New Roman" panose="02020603050405020304" pitchFamily="18" charset="0"/>
                        </a:rPr>
                        <a:t>Probability of risk materialising in 2022</a:t>
                      </a:r>
                      <a:endParaRPr lang="en-GB" sz="1200" dirty="0">
                        <a:effectLst/>
                        <a:latin typeface="Arial" panose="020B0604020202020204" pitchFamily="34" charset="0"/>
                        <a:ea typeface="Arial Unicode MS"/>
                        <a:cs typeface="Times New Roman" panose="02020603050405020304" pitchFamily="18" charset="0"/>
                      </a:endParaRP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00"/>
                    </a:solidFill>
                  </a:tcPr>
                </a:tc>
                <a:tc>
                  <a:txBody>
                    <a:bodyPr/>
                    <a:lstStyle/>
                    <a:p>
                      <a:pPr algn="ctr">
                        <a:lnSpc>
                          <a:spcPct val="150000"/>
                        </a:lnSpc>
                      </a:pPr>
                      <a:r>
                        <a:rPr lang="en-GB" sz="1200" b="1" dirty="0">
                          <a:solidFill>
                            <a:srgbClr val="FFFFFF"/>
                          </a:solidFill>
                          <a:effectLst/>
                          <a:latin typeface="Arial" panose="020B0604020202020204" pitchFamily="34" charset="0"/>
                          <a:ea typeface="Arial Unicode MS"/>
                          <a:cs typeface="Times New Roman" panose="02020603050405020304" pitchFamily="18" charset="0"/>
                        </a:rPr>
                        <a:t>Impact of risk materialising in 2022</a:t>
                      </a:r>
                      <a:endParaRPr lang="en-GB" sz="1200" dirty="0">
                        <a:effectLst/>
                        <a:latin typeface="Arial" panose="020B0604020202020204" pitchFamily="34" charset="0"/>
                        <a:ea typeface="Arial Unicode MS"/>
                        <a:cs typeface="Times New Roman" panose="02020603050405020304" pitchFamily="18" charset="0"/>
                      </a:endParaRP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00"/>
                    </a:solidFill>
                  </a:tcPr>
                </a:tc>
                <a:extLst>
                  <a:ext uri="{0D108BD9-81ED-4DB2-BD59-A6C34878D82A}">
                    <a16:rowId xmlns:a16="http://schemas.microsoft.com/office/drawing/2014/main" val="4173687062"/>
                  </a:ext>
                </a:extLst>
              </a:tr>
              <a:tr h="796916">
                <a:tc>
                  <a:txBody>
                    <a:bodyPr/>
                    <a:lstStyle/>
                    <a:p>
                      <a:pPr algn="l">
                        <a:lnSpc>
                          <a:spcPct val="150000"/>
                        </a:lnSpc>
                      </a:pPr>
                      <a:r>
                        <a:rPr lang="en-GB" sz="1200" dirty="0">
                          <a:effectLst/>
                          <a:latin typeface="Arial" panose="020B0604020202020204" pitchFamily="34" charset="0"/>
                          <a:ea typeface="Arial Unicode MS"/>
                          <a:cs typeface="Times New Roman" panose="02020603050405020304" pitchFamily="18" charset="0"/>
                        </a:rPr>
                        <a:t>Funding position </a:t>
                      </a: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pPr>
                      <a:r>
                        <a:rPr lang="en-GB" sz="1200" dirty="0">
                          <a:effectLst/>
                          <a:latin typeface="Arial" panose="020B0604020202020204" pitchFamily="34" charset="0"/>
                          <a:ea typeface="Arial Unicode MS"/>
                          <a:cs typeface="Times New Roman" panose="02020603050405020304" pitchFamily="18" charset="0"/>
                        </a:rPr>
                        <a:t>Unchanged</a:t>
                      </a: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effectLst/>
                        <a:latin typeface="Times New Roman" panose="02020603050405020304" pitchFamily="18" charset="0"/>
                      </a:endParaRP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GB" sz="1200" dirty="0">
                        <a:effectLst/>
                        <a:latin typeface="Times New Roman" panose="02020603050405020304" pitchFamily="18" charset="0"/>
                      </a:endParaRP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724153791"/>
                  </a:ext>
                </a:extLst>
              </a:tr>
              <a:tr h="796916">
                <a:tc>
                  <a:txBody>
                    <a:bodyPr/>
                    <a:lstStyle/>
                    <a:p>
                      <a:pPr algn="l">
                        <a:lnSpc>
                          <a:spcPct val="150000"/>
                        </a:lnSpc>
                      </a:pPr>
                      <a:r>
                        <a:rPr lang="en-GB" sz="1200" dirty="0">
                          <a:effectLst/>
                          <a:latin typeface="Arial" panose="020B0604020202020204" pitchFamily="34" charset="0"/>
                          <a:ea typeface="Arial Unicode MS"/>
                          <a:cs typeface="Times New Roman" panose="02020603050405020304" pitchFamily="18" charset="0"/>
                        </a:rPr>
                        <a:t>Cash flow risk</a:t>
                      </a: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pPr>
                      <a:r>
                        <a:rPr lang="en-GB" sz="1200" dirty="0">
                          <a:effectLst/>
                          <a:latin typeface="Arial" panose="020B0604020202020204" pitchFamily="34" charset="0"/>
                          <a:ea typeface="Arial Unicode MS"/>
                          <a:cs typeface="Times New Roman" panose="02020603050405020304" pitchFamily="18" charset="0"/>
                        </a:rPr>
                        <a:t>Up</a:t>
                      </a: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effectLst/>
                        <a:latin typeface="Times New Roman" panose="02020603050405020304" pitchFamily="18" charset="0"/>
                      </a:endParaRP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GB" sz="1200" dirty="0">
                        <a:effectLst/>
                        <a:latin typeface="Times New Roman" panose="02020603050405020304" pitchFamily="18" charset="0"/>
                      </a:endParaRP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837356890"/>
                  </a:ext>
                </a:extLst>
              </a:tr>
              <a:tr h="796916">
                <a:tc>
                  <a:txBody>
                    <a:bodyPr/>
                    <a:lstStyle/>
                    <a:p>
                      <a:pPr algn="l">
                        <a:lnSpc>
                          <a:spcPct val="150000"/>
                        </a:lnSpc>
                      </a:pPr>
                      <a:r>
                        <a:rPr lang="en-GB" sz="1200" dirty="0">
                          <a:effectLst/>
                          <a:latin typeface="Arial" panose="020B0604020202020204" pitchFamily="34" charset="0"/>
                          <a:ea typeface="Arial Unicode MS"/>
                          <a:cs typeface="Times New Roman" panose="02020603050405020304" pitchFamily="18" charset="0"/>
                        </a:rPr>
                        <a:t>Market risk</a:t>
                      </a: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pPr>
                      <a:r>
                        <a:rPr lang="en-GB" sz="1200" dirty="0">
                          <a:effectLst/>
                          <a:latin typeface="Arial" panose="020B0604020202020204" pitchFamily="34" charset="0"/>
                          <a:ea typeface="Arial Unicode MS"/>
                          <a:cs typeface="Times New Roman" panose="02020603050405020304" pitchFamily="18" charset="0"/>
                        </a:rPr>
                        <a:t>Unchanged</a:t>
                      </a: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effectLst/>
                        <a:latin typeface="Times New Roman" panose="02020603050405020304" pitchFamily="18" charset="0"/>
                      </a:endParaRP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GB" sz="1200" dirty="0">
                        <a:effectLst/>
                        <a:latin typeface="Times New Roman" panose="02020603050405020304" pitchFamily="18" charset="0"/>
                      </a:endParaRP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496782107"/>
                  </a:ext>
                </a:extLst>
              </a:tr>
              <a:tr h="796916">
                <a:tc>
                  <a:txBody>
                    <a:bodyPr/>
                    <a:lstStyle/>
                    <a:p>
                      <a:pPr algn="l">
                        <a:lnSpc>
                          <a:spcPct val="150000"/>
                        </a:lnSpc>
                      </a:pPr>
                      <a:r>
                        <a:rPr lang="en-GB" sz="1200" dirty="0">
                          <a:effectLst/>
                          <a:latin typeface="Arial" panose="020B0604020202020204" pitchFamily="34" charset="0"/>
                          <a:ea typeface="Arial Unicode MS"/>
                          <a:cs typeface="Times New Roman" panose="02020603050405020304" pitchFamily="18" charset="0"/>
                        </a:rPr>
                        <a:t>Solvency position</a:t>
                      </a: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pPr>
                      <a:r>
                        <a:rPr lang="en-GB" sz="1200" dirty="0">
                          <a:effectLst/>
                          <a:latin typeface="Arial" panose="020B0604020202020204" pitchFamily="34" charset="0"/>
                          <a:ea typeface="Arial Unicode MS"/>
                          <a:cs typeface="Times New Roman" panose="02020603050405020304" pitchFamily="18" charset="0"/>
                        </a:rPr>
                        <a:t>Up</a:t>
                      </a: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effectLst/>
                        <a:latin typeface="Times New Roman" panose="02020603050405020304" pitchFamily="18" charset="0"/>
                      </a:endParaRP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GB" sz="1200" dirty="0">
                        <a:effectLst/>
                        <a:latin typeface="Times New Roman" panose="02020603050405020304" pitchFamily="18" charset="0"/>
                      </a:endParaRPr>
                    </a:p>
                  </a:txBody>
                  <a:tcPr marL="68580" marR="68580" marT="68580" marB="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43866724"/>
                  </a:ext>
                </a:extLst>
              </a:tr>
            </a:tbl>
          </a:graphicData>
        </a:graphic>
      </p:graphicFrame>
      <p:sp>
        <p:nvSpPr>
          <p:cNvPr id="5" name="TextBox 4">
            <a:extLst>
              <a:ext uri="{FF2B5EF4-FFF2-40B4-BE49-F238E27FC236}">
                <a16:creationId xmlns:a16="http://schemas.microsoft.com/office/drawing/2014/main" id="{D731A414-D9FB-455E-A2DB-FF11A8911DF1}"/>
              </a:ext>
            </a:extLst>
          </p:cNvPr>
          <p:cNvSpPr txBox="1"/>
          <p:nvPr/>
        </p:nvSpPr>
        <p:spPr>
          <a:xfrm>
            <a:off x="204713" y="1420186"/>
            <a:ext cx="4711148" cy="4385816"/>
          </a:xfrm>
          <a:prstGeom prst="rect">
            <a:avLst/>
          </a:prstGeom>
          <a:noFill/>
        </p:spPr>
        <p:txBody>
          <a:bodyPr wrap="square" rtlCol="0">
            <a:spAutoFit/>
          </a:bodyPr>
          <a:lstStyle/>
          <a:p>
            <a:pPr marL="285750" indent="-285750" algn="just">
              <a:lnSpc>
                <a:spcPct val="150000"/>
              </a:lnSpc>
              <a:buClr>
                <a:srgbClr val="BAA259"/>
              </a:buClr>
              <a:buFont typeface="Wingdings" panose="05000000000000000000" pitchFamily="2" charset="2"/>
              <a:buChar char="Ø"/>
            </a:pPr>
            <a:r>
              <a:rPr lang="en-US" sz="1600" dirty="0">
                <a:latin typeface="Arial" panose="020B0604020202020204" pitchFamily="34" charset="0"/>
                <a:cs typeface="Times New Roman" panose="02020603050405020304" pitchFamily="18" charset="0"/>
              </a:rPr>
              <a:t>The key risks in the Non-bank industry have remained broadly unchanged since the last FSR</a:t>
            </a:r>
          </a:p>
          <a:p>
            <a:pPr marL="285750" indent="-285750" algn="just">
              <a:lnSpc>
                <a:spcPct val="150000"/>
              </a:lnSpc>
              <a:buClr>
                <a:srgbClr val="BAA259"/>
              </a:buClr>
              <a:buFont typeface="Wingdings" panose="05000000000000000000" pitchFamily="2" charset="2"/>
              <a:buChar char="Ø"/>
            </a:pPr>
            <a:endParaRPr lang="en-US" sz="1600" dirty="0">
              <a:latin typeface="Arial" panose="020B0604020202020204" pitchFamily="34" charset="0"/>
              <a:cs typeface="Times New Roman" panose="02020603050405020304" pitchFamily="18" charset="0"/>
            </a:endParaRPr>
          </a:p>
          <a:p>
            <a:pPr marL="285750" indent="-285750" algn="just">
              <a:lnSpc>
                <a:spcPct val="150000"/>
              </a:lnSpc>
              <a:buClr>
                <a:srgbClr val="BAA259"/>
              </a:buClr>
              <a:buFont typeface="Wingdings" panose="05000000000000000000" pitchFamily="2" charset="2"/>
              <a:buChar char="Ø"/>
            </a:pPr>
            <a:r>
              <a:rPr lang="en-US" sz="1600" dirty="0">
                <a:latin typeface="Arial" panose="020B0604020202020204" pitchFamily="34" charset="0"/>
                <a:cs typeface="Times New Roman" panose="02020603050405020304" pitchFamily="18" charset="0"/>
              </a:rPr>
              <a:t>Solvency Risk is up due to lower profit levels compared to previous periods.</a:t>
            </a:r>
          </a:p>
          <a:p>
            <a:pPr marL="285750" indent="-285750" algn="just">
              <a:lnSpc>
                <a:spcPct val="150000"/>
              </a:lnSpc>
              <a:buClr>
                <a:srgbClr val="BAA259"/>
              </a:buClr>
              <a:buFont typeface="Wingdings" panose="05000000000000000000" pitchFamily="2" charset="2"/>
              <a:buChar char="Ø"/>
            </a:pPr>
            <a:endParaRPr lang="en-US" sz="1600" dirty="0">
              <a:latin typeface="Arial" panose="020B0604020202020204" pitchFamily="34" charset="0"/>
              <a:cs typeface="Times New Roman" panose="02020603050405020304" pitchFamily="18" charset="0"/>
            </a:endParaRPr>
          </a:p>
          <a:p>
            <a:pPr marL="285750" indent="-285750" algn="just">
              <a:lnSpc>
                <a:spcPct val="150000"/>
              </a:lnSpc>
              <a:buClr>
                <a:srgbClr val="BAA259"/>
              </a:buClr>
              <a:buFont typeface="Wingdings" panose="05000000000000000000" pitchFamily="2" charset="2"/>
              <a:buChar char="Ø"/>
            </a:pPr>
            <a:r>
              <a:rPr lang="en-US" sz="1600" dirty="0">
                <a:latin typeface="Arial" panose="020B0604020202020204" pitchFamily="34" charset="0"/>
                <a:cs typeface="Times New Roman" panose="02020603050405020304" pitchFamily="18" charset="0"/>
              </a:rPr>
              <a:t>Continuous monitoring of risk by the Authorities </a:t>
            </a:r>
          </a:p>
          <a:p>
            <a:pPr algn="just">
              <a:lnSpc>
                <a:spcPct val="150000"/>
              </a:lnSpc>
            </a:pPr>
            <a:endParaRPr lang="en-US" sz="1600" i="1" dirty="0">
              <a:solidFill>
                <a:srgbClr val="820000"/>
              </a:solidFill>
              <a:latin typeface="Arial" panose="020B0604020202020204" pitchFamily="34" charset="0"/>
              <a:cs typeface="Times New Roman" panose="02020603050405020304" pitchFamily="18" charset="0"/>
            </a:endParaRPr>
          </a:p>
          <a:p>
            <a:pPr marL="285750" indent="-285750">
              <a:buFont typeface="Wingdings" panose="05000000000000000000" pitchFamily="2" charset="2"/>
              <a:buChar char="Ø"/>
            </a:pPr>
            <a:endParaRPr lang="en-US" sz="1600" dirty="0"/>
          </a:p>
          <a:p>
            <a:endParaRPr lang="en-GB" sz="1600" dirty="0"/>
          </a:p>
        </p:txBody>
      </p:sp>
      <p:sp>
        <p:nvSpPr>
          <p:cNvPr id="8" name="Title 1">
            <a:extLst>
              <a:ext uri="{FF2B5EF4-FFF2-40B4-BE49-F238E27FC236}">
                <a16:creationId xmlns:a16="http://schemas.microsoft.com/office/drawing/2014/main" id="{D8B24ED8-C559-FF8C-5509-17C3B6E1F055}"/>
              </a:ext>
            </a:extLst>
          </p:cNvPr>
          <p:cNvSpPr txBox="1">
            <a:spLocks/>
          </p:cNvSpPr>
          <p:nvPr/>
        </p:nvSpPr>
        <p:spPr bwMode="auto">
          <a:xfrm>
            <a:off x="780756" y="104711"/>
            <a:ext cx="8229600" cy="355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en-US" sz="2800" b="1" dirty="0">
                <a:solidFill>
                  <a:srgbClr val="BAA259"/>
                </a:solidFill>
                <a:latin typeface="Arial" panose="020B0604020202020204" pitchFamily="34" charset="0"/>
                <a:cs typeface="Arial" panose="020B0604020202020204" pitchFamily="34" charset="0"/>
              </a:rPr>
              <a:t>FINANCIAL STABILITY OF THE NBFI</a:t>
            </a:r>
            <a:endParaRPr kumimoji="0" lang="en-US" altLang="en-US" sz="2800" b="1" i="1" u="none" strike="noStrike" kern="1200" cap="none" spc="0" normalizeH="0" baseline="0" noProof="0" dirty="0">
              <a:ln>
                <a:noFill/>
              </a:ln>
              <a:solidFill>
                <a:srgbClr val="BAA259"/>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4632464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5111A2-115E-40DE-A0FC-7EC8D93E087C}"/>
              </a:ext>
            </a:extLst>
          </p:cNvPr>
          <p:cNvSpPr txBox="1"/>
          <p:nvPr/>
        </p:nvSpPr>
        <p:spPr>
          <a:xfrm>
            <a:off x="509416" y="1487708"/>
            <a:ext cx="10727141" cy="5702330"/>
          </a:xfrm>
          <a:prstGeom prst="rect">
            <a:avLst/>
          </a:prstGeom>
          <a:noFill/>
        </p:spPr>
        <p:txBody>
          <a:bodyPr wrap="square" rtlCol="0">
            <a:spAutoFit/>
          </a:bodyPr>
          <a:lstStyle/>
          <a:p>
            <a:pPr marL="342900" indent="-342900" algn="just">
              <a:lnSpc>
                <a:spcPct val="150000"/>
              </a:lnSpc>
              <a:buClr>
                <a:srgbClr val="BAA259"/>
              </a:buClr>
              <a:buFont typeface="Wingdings" panose="05000000000000000000" pitchFamily="2" charset="2"/>
              <a:buChar char="v"/>
            </a:pPr>
            <a:r>
              <a:rPr lang="en-US" dirty="0">
                <a:latin typeface="Arial" panose="020B0604020202020204" pitchFamily="34" charset="0"/>
                <a:cs typeface="Arial" panose="020B0604020202020204" pitchFamily="34" charset="0"/>
              </a:rPr>
              <a:t>NAMFISA and FIM Acts to come in force 1 October 2022</a:t>
            </a:r>
          </a:p>
          <a:p>
            <a:pPr marL="342900" indent="-342900" algn="just">
              <a:lnSpc>
                <a:spcPct val="150000"/>
              </a:lnSpc>
              <a:buClr>
                <a:srgbClr val="BAA259"/>
              </a:buClr>
              <a:buFont typeface="Wingdings" panose="05000000000000000000" pitchFamily="2" charset="2"/>
              <a:buChar char="v"/>
            </a:pPr>
            <a:r>
              <a:rPr lang="en-US" dirty="0">
                <a:latin typeface="Arial" panose="020B0604020202020204" pitchFamily="34" charset="0"/>
                <a:cs typeface="Arial" panose="020B0604020202020204" pitchFamily="34" charset="0"/>
              </a:rPr>
              <a:t>Subordinate legislation to be finalized and be ready for implementation by 1 October 2022</a:t>
            </a:r>
          </a:p>
          <a:p>
            <a:pPr marL="342900" indent="-342900" algn="just">
              <a:lnSpc>
                <a:spcPct val="150000"/>
              </a:lnSpc>
              <a:buClr>
                <a:srgbClr val="BAA259"/>
              </a:buClr>
              <a:buFont typeface="Wingdings" panose="05000000000000000000" pitchFamily="2" charset="2"/>
              <a:buChar char="v"/>
            </a:pPr>
            <a:r>
              <a:rPr lang="en-US" dirty="0">
                <a:latin typeface="Arial" panose="020B0604020202020204" pitchFamily="34" charset="0"/>
                <a:cs typeface="Arial" panose="020B0604020202020204" pitchFamily="34" charset="0"/>
              </a:rPr>
              <a:t>RBS to be implemented by 1 October 2022</a:t>
            </a:r>
          </a:p>
          <a:p>
            <a:pPr marL="342900" indent="-342900" algn="just">
              <a:lnSpc>
                <a:spcPct val="150000"/>
              </a:lnSpc>
              <a:buClr>
                <a:srgbClr val="BAA259"/>
              </a:buClr>
              <a:buFont typeface="Wingdings" panose="05000000000000000000" pitchFamily="2" charset="2"/>
              <a:buChar char="v"/>
            </a:pPr>
            <a:r>
              <a:rPr lang="en-US" dirty="0">
                <a:latin typeface="Arial" panose="020B0604020202020204" pitchFamily="34" charset="0"/>
                <a:cs typeface="Arial" panose="020B0604020202020204" pitchFamily="34" charset="0"/>
              </a:rPr>
              <a:t>Consumer Credit Bill to be drafted and submitted to the Ministry of Finance for promulgation process</a:t>
            </a:r>
          </a:p>
          <a:p>
            <a:pPr marL="342900" indent="-342900" algn="just">
              <a:lnSpc>
                <a:spcPct val="150000"/>
              </a:lnSpc>
              <a:buClr>
                <a:srgbClr val="BAA259"/>
              </a:buClr>
              <a:buFont typeface="Wingdings" panose="05000000000000000000" pitchFamily="2" charset="2"/>
              <a:buChar char="v"/>
            </a:pPr>
            <a:r>
              <a:rPr lang="en-US" dirty="0">
                <a:latin typeface="Arial" panose="020B0604020202020204" pitchFamily="34" charset="0"/>
                <a:cs typeface="Times New Roman" panose="02020603050405020304" pitchFamily="18" charset="0"/>
              </a:rPr>
              <a:t>Legislative tools that robust and aligned to generally acceptable internal standards of financial regulation, such as FIMA and NAMFISA Act, are imperative for </a:t>
            </a:r>
          </a:p>
          <a:p>
            <a:pPr marL="800100" lvl="1" indent="-342900" algn="just">
              <a:lnSpc>
                <a:spcPct val="150000"/>
              </a:lnSpc>
              <a:buFont typeface="Arial" panose="020B0604020202020204" pitchFamily="34" charset="0"/>
              <a:buChar char="•"/>
            </a:pPr>
            <a:r>
              <a:rPr lang="en-US" dirty="0">
                <a:latin typeface="Arial" panose="020B0604020202020204" pitchFamily="34" charset="0"/>
                <a:cs typeface="Times New Roman" panose="02020603050405020304" pitchFamily="18" charset="0"/>
              </a:rPr>
              <a:t>Financial system stability </a:t>
            </a:r>
          </a:p>
          <a:p>
            <a:pPr marL="800100" lvl="1" indent="-342900" algn="just">
              <a:lnSpc>
                <a:spcPct val="150000"/>
              </a:lnSpc>
              <a:buFont typeface="Arial" panose="020B0604020202020204" pitchFamily="34" charset="0"/>
              <a:buChar char="•"/>
            </a:pPr>
            <a:r>
              <a:rPr lang="en-US" dirty="0">
                <a:latin typeface="Arial" panose="020B0604020202020204" pitchFamily="34" charset="0"/>
                <a:cs typeface="Times New Roman" panose="02020603050405020304" pitchFamily="18" charset="0"/>
              </a:rPr>
              <a:t>Development and deepening of the financial markets </a:t>
            </a:r>
          </a:p>
          <a:p>
            <a:pPr marL="800100" lvl="1" indent="-342900" algn="just">
              <a:lnSpc>
                <a:spcPct val="150000"/>
              </a:lnSpc>
              <a:buFont typeface="Arial" panose="020B0604020202020204" pitchFamily="34" charset="0"/>
              <a:buChar char="•"/>
            </a:pPr>
            <a:r>
              <a:rPr lang="en-US" dirty="0">
                <a:latin typeface="Arial" panose="020B0604020202020204" pitchFamily="34" charset="0"/>
                <a:cs typeface="Times New Roman" panose="02020603050405020304" pitchFamily="18" charset="0"/>
              </a:rPr>
              <a:t>Consumer protection and awareness</a:t>
            </a:r>
          </a:p>
          <a:p>
            <a:pPr marL="800100" lvl="1" indent="-342900" algn="just">
              <a:lnSpc>
                <a:spcPct val="150000"/>
              </a:lnSpc>
              <a:buFont typeface="Arial" panose="020B0604020202020204" pitchFamily="34" charset="0"/>
              <a:buChar char="•"/>
            </a:pPr>
            <a:r>
              <a:rPr lang="en-US" dirty="0">
                <a:latin typeface="Arial" panose="020B0604020202020204" pitchFamily="34" charset="0"/>
                <a:cs typeface="Times New Roman" panose="02020603050405020304" pitchFamily="18" charset="0"/>
              </a:rPr>
              <a:t>Ultimately for economic development for Namibia </a:t>
            </a:r>
          </a:p>
          <a:p>
            <a:pPr marL="342900" indent="-342900" algn="just">
              <a:lnSpc>
                <a:spcPct val="150000"/>
              </a:lnSpc>
              <a:buAutoNum type="arabicPeriod"/>
            </a:pPr>
            <a:endParaRPr lang="en-US"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
            </a:pPr>
            <a:endParaRPr lang="en-US" sz="2400" dirty="0">
              <a:latin typeface="Arial" panose="020B0604020202020204" pitchFamily="34" charset="0"/>
              <a:cs typeface="Arial" panose="020B0604020202020204" pitchFamily="34" charset="0"/>
            </a:endParaRPr>
          </a:p>
          <a:p>
            <a:pPr>
              <a:lnSpc>
                <a:spcPct val="150000"/>
              </a:lnSpc>
            </a:pPr>
            <a:endParaRPr lang="en-US" sz="2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92CD0F1-3759-4B09-9FFE-20FCEF32BD93}"/>
              </a:ext>
            </a:extLst>
          </p:cNvPr>
          <p:cNvSpPr txBox="1"/>
          <p:nvPr/>
        </p:nvSpPr>
        <p:spPr>
          <a:xfrm>
            <a:off x="4375595" y="596318"/>
            <a:ext cx="2414122" cy="430887"/>
          </a:xfrm>
          <a:prstGeom prst="rect">
            <a:avLst/>
          </a:prstGeom>
          <a:noFill/>
        </p:spPr>
        <p:txBody>
          <a:bodyPr wrap="none" lIns="0" tIns="0" rIns="0" bIns="0" rtlCol="0">
            <a:spAutoFit/>
          </a:bodyPr>
          <a:lstStyle/>
          <a:p>
            <a:pPr algn="ctr"/>
            <a:r>
              <a:rPr lang="en-US" sz="2800" b="1" dirty="0">
                <a:solidFill>
                  <a:srgbClr val="BAA259"/>
                </a:solidFill>
                <a:latin typeface="Arial" panose="020B0604020202020204" pitchFamily="34" charset="0"/>
                <a:ea typeface="Fira Sans OT" panose="020B0603050000020004" pitchFamily="34" charset="0"/>
                <a:cs typeface="Arial" panose="020B0604020202020204" pitchFamily="34" charset="0"/>
              </a:rPr>
              <a:t>CONCLUSION</a:t>
            </a:r>
          </a:p>
        </p:txBody>
      </p:sp>
      <p:sp>
        <p:nvSpPr>
          <p:cNvPr id="7" name="Slide Number Placeholder 6">
            <a:extLst>
              <a:ext uri="{FF2B5EF4-FFF2-40B4-BE49-F238E27FC236}">
                <a16:creationId xmlns:a16="http://schemas.microsoft.com/office/drawing/2014/main" id="{C19675B7-B992-456B-8FF8-B3E0BC7D923C}"/>
              </a:ext>
            </a:extLst>
          </p:cNvPr>
          <p:cNvSpPr>
            <a:spLocks noGrp="1"/>
          </p:cNvSpPr>
          <p:nvPr>
            <p:ph type="sldNum" sz="quarter" idx="12"/>
          </p:nvPr>
        </p:nvSpPr>
        <p:spPr/>
        <p:txBody>
          <a:bodyPr/>
          <a:lstStyle/>
          <a:p>
            <a:fld id="{802910A0-F218-4896-987D-E7FBB14C683D}" type="slidenum">
              <a:rPr lang="en-US" smtClean="0"/>
              <a:t>54</a:t>
            </a:fld>
            <a:endParaRPr lang="en-US" dirty="0"/>
          </a:p>
        </p:txBody>
      </p:sp>
    </p:spTree>
    <p:extLst>
      <p:ext uri="{BB962C8B-B14F-4D97-AF65-F5344CB8AC3E}">
        <p14:creationId xmlns:p14="http://schemas.microsoft.com/office/powerpoint/2010/main" val="28963143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113800" y="2547263"/>
            <a:ext cx="3174460" cy="1276925"/>
            <a:chOff x="3113800" y="2547263"/>
            <a:chExt cx="3174460" cy="1276925"/>
          </a:xfrm>
        </p:grpSpPr>
        <p:sp>
          <p:nvSpPr>
            <p:cNvPr id="4" name="TextBox 3"/>
            <p:cNvSpPr txBox="1"/>
            <p:nvPr/>
          </p:nvSpPr>
          <p:spPr>
            <a:xfrm>
              <a:off x="3113801" y="2547263"/>
              <a:ext cx="3174459" cy="738664"/>
            </a:xfrm>
            <a:prstGeom prst="rect">
              <a:avLst/>
            </a:prstGeom>
            <a:noFill/>
          </p:spPr>
          <p:txBody>
            <a:bodyPr wrap="none" lIns="0" tIns="0" rIns="0" bIns="0" rtlCol="0">
              <a:spAutoFit/>
            </a:bodyPr>
            <a:lstStyle/>
            <a:p>
              <a:pPr algn="r"/>
              <a:r>
                <a:rPr lang="en-US" sz="4800" dirty="0">
                  <a:solidFill>
                    <a:schemeClr val="bg1"/>
                  </a:solidFill>
                  <a:latin typeface="Judson" panose="02000603000000000000" pitchFamily="50" charset="0"/>
                  <a:ea typeface="Fira Sans OT" panose="020B0603050000020004" pitchFamily="34" charset="0"/>
                </a:rPr>
                <a:t>BREAK TIME</a:t>
              </a:r>
            </a:p>
          </p:txBody>
        </p:sp>
        <p:sp>
          <p:nvSpPr>
            <p:cNvPr id="5" name="Rectangle 4"/>
            <p:cNvSpPr/>
            <p:nvPr/>
          </p:nvSpPr>
          <p:spPr>
            <a:xfrm>
              <a:off x="3113800" y="3362523"/>
              <a:ext cx="3174459" cy="461665"/>
            </a:xfrm>
            <a:prstGeom prst="rect">
              <a:avLst/>
            </a:prstGeom>
          </p:spPr>
          <p:txBody>
            <a:bodyPr wrap="square" lIns="0" tIns="0" rIns="0" bIns="0">
              <a:spAutoFit/>
            </a:bodyPr>
            <a:lstStyle/>
            <a:p>
              <a:pPr algn="r"/>
              <a:r>
                <a:rPr lang="en-US"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rPr>
                <a:t>Sed ut perspiciatis unde omnis iste natus error sit voluptatem accusantium doloremque laudantium, architecto. Nemo enim suscipit.</a:t>
              </a:r>
              <a:endParaRPr lang="bg-BG"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pSp>
      <p:pic>
        <p:nvPicPr>
          <p:cNvPr id="8" name="Picture 7">
            <a:extLst>
              <a:ext uri="{FF2B5EF4-FFF2-40B4-BE49-F238E27FC236}">
                <a16:creationId xmlns:a16="http://schemas.microsoft.com/office/drawing/2014/main" id="{CE99D5FF-84A9-1442-AC5D-DAAE29FD22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16F2E2B-BCEF-B94F-A047-09B9C2CC982C}"/>
              </a:ext>
            </a:extLst>
          </p:cNvPr>
          <p:cNvSpPr txBox="1"/>
          <p:nvPr/>
        </p:nvSpPr>
        <p:spPr>
          <a:xfrm>
            <a:off x="4605859" y="2967335"/>
            <a:ext cx="2980303" cy="615553"/>
          </a:xfrm>
          <a:prstGeom prst="rect">
            <a:avLst/>
          </a:prstGeom>
          <a:noFill/>
        </p:spPr>
        <p:txBody>
          <a:bodyPr wrap="none" lIns="0" tIns="0" rIns="0" bIns="0" rtlCol="0">
            <a:spAutoFit/>
          </a:bodyPr>
          <a:lstStyle/>
          <a:p>
            <a:pPr algn="ctr"/>
            <a:r>
              <a:rPr lang="en-US" sz="4000" dirty="0">
                <a:solidFill>
                  <a:srgbClr val="BAA259"/>
                </a:solidFill>
                <a:latin typeface="Arial" panose="020B0604020202020204" pitchFamily="34" charset="0"/>
                <a:ea typeface="Fira Sans OT" panose="020B0603050000020004" pitchFamily="34" charset="0"/>
                <a:cs typeface="Arial" panose="020B0604020202020204" pitchFamily="34" charset="0"/>
              </a:rPr>
              <a:t>THANK YOU</a:t>
            </a:r>
          </a:p>
        </p:txBody>
      </p:sp>
      <p:sp>
        <p:nvSpPr>
          <p:cNvPr id="3" name="Slide Number Placeholder 2">
            <a:extLst>
              <a:ext uri="{FF2B5EF4-FFF2-40B4-BE49-F238E27FC236}">
                <a16:creationId xmlns:a16="http://schemas.microsoft.com/office/drawing/2014/main" id="{4ABB49D8-4C3F-4B19-A930-01BC9D0AEFB1}"/>
              </a:ext>
            </a:extLst>
          </p:cNvPr>
          <p:cNvSpPr>
            <a:spLocks noGrp="1"/>
          </p:cNvSpPr>
          <p:nvPr>
            <p:ph type="sldNum" sz="quarter" idx="12"/>
          </p:nvPr>
        </p:nvSpPr>
        <p:spPr/>
        <p:txBody>
          <a:bodyPr/>
          <a:lstStyle/>
          <a:p>
            <a:fld id="{802910A0-F218-4896-987D-E7FBB14C683D}" type="slidenum">
              <a:rPr lang="en-US" smtClean="0"/>
              <a:t>55</a:t>
            </a:fld>
            <a:endParaRPr lang="en-US" dirty="0"/>
          </a:p>
        </p:txBody>
      </p:sp>
    </p:spTree>
    <p:extLst>
      <p:ext uri="{BB962C8B-B14F-4D97-AF65-F5344CB8AC3E}">
        <p14:creationId xmlns:p14="http://schemas.microsoft.com/office/powerpoint/2010/main" val="10684772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314590" y="235863"/>
            <a:ext cx="5562870" cy="691951"/>
            <a:chOff x="3314590" y="400963"/>
            <a:chExt cx="5562870" cy="691951"/>
          </a:xfrm>
        </p:grpSpPr>
        <p:sp>
          <p:nvSpPr>
            <p:cNvPr id="6" name="TextBox 5"/>
            <p:cNvSpPr txBox="1"/>
            <p:nvPr/>
          </p:nvSpPr>
          <p:spPr>
            <a:xfrm>
              <a:off x="3314590" y="400963"/>
              <a:ext cx="5562870" cy="430887"/>
            </a:xfrm>
            <a:prstGeom prst="rect">
              <a:avLst/>
            </a:prstGeom>
            <a:noFill/>
          </p:spPr>
          <p:txBody>
            <a:bodyPr wrap="none" lIns="0" tIns="0" rIns="0" bIns="0" rtlCol="0">
              <a:spAutoFit/>
            </a:bodyPr>
            <a:lstStyle/>
            <a:p>
              <a:pPr algn="ctr"/>
              <a:r>
                <a:rPr lang="en-US" sz="2800" b="1" dirty="0">
                  <a:solidFill>
                    <a:srgbClr val="BAA259"/>
                  </a:solidFill>
                  <a:latin typeface="Arial" panose="020B0604020202020204" pitchFamily="34" charset="0"/>
                  <a:ea typeface="+mj-ea"/>
                  <a:cs typeface="Arial" panose="020B0604020202020204" pitchFamily="34" charset="0"/>
                </a:rPr>
                <a:t>THE SUPERVISORY AUTHORITY</a:t>
              </a:r>
            </a:p>
          </p:txBody>
        </p:sp>
        <p:sp>
          <p:nvSpPr>
            <p:cNvPr id="7" name="TextBox 6"/>
            <p:cNvSpPr txBox="1"/>
            <p:nvPr/>
          </p:nvSpPr>
          <p:spPr>
            <a:xfrm>
              <a:off x="6095964" y="939026"/>
              <a:ext cx="65" cy="153888"/>
            </a:xfrm>
            <a:prstGeom prst="rect">
              <a:avLst/>
            </a:prstGeom>
            <a:noFill/>
          </p:spPr>
          <p:txBody>
            <a:bodyPr wrap="none" lIns="0" tIns="0" rIns="0" bIns="0" rtlCol="0">
              <a:spAutoFit/>
            </a:bodyPr>
            <a:lstStyle/>
            <a:p>
              <a:pPr algn="ctr" fontAlgn="auto">
                <a:spcAft>
                  <a:spcPts val="0"/>
                </a:spcAft>
                <a:buFont typeface="Arial" pitchFamily="34" charset="0"/>
                <a:buNone/>
                <a:defRPr/>
              </a:pPr>
              <a:endParaRPr lang="bg-BG" sz="1000" dirty="0">
                <a:solidFill>
                  <a:schemeClr val="tx1">
                    <a:lumMod val="50000"/>
                    <a:lumOff val="50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pSp>
      <p:grpSp>
        <p:nvGrpSpPr>
          <p:cNvPr id="3" name="Group 2"/>
          <p:cNvGrpSpPr/>
          <p:nvPr/>
        </p:nvGrpSpPr>
        <p:grpSpPr>
          <a:xfrm>
            <a:off x="476318" y="1774157"/>
            <a:ext cx="11495288" cy="4309917"/>
            <a:chOff x="1587471" y="1759842"/>
            <a:chExt cx="2447237" cy="718566"/>
          </a:xfrm>
        </p:grpSpPr>
        <p:sp>
          <p:nvSpPr>
            <p:cNvPr id="15" name="TextBox 14"/>
            <p:cNvSpPr txBox="1"/>
            <p:nvPr/>
          </p:nvSpPr>
          <p:spPr>
            <a:xfrm>
              <a:off x="1587471" y="2212451"/>
              <a:ext cx="56" cy="265957"/>
            </a:xfrm>
            <a:prstGeom prst="rect">
              <a:avLst/>
            </a:prstGeom>
            <a:noFill/>
          </p:spPr>
          <p:txBody>
            <a:bodyPr wrap="none" lIns="0" tIns="0" rIns="0" bIns="0" rtlCol="0">
              <a:spAutoFit/>
            </a:bodyPr>
            <a:lstStyle/>
            <a:p>
              <a:pPr algn="ctr"/>
              <a:endParaRPr lang="en-US" dirty="0">
                <a:latin typeface="Judson" panose="02000603000000000000" pitchFamily="50" charset="0"/>
                <a:ea typeface="Fira Sans OT" panose="020B0603050000020004" pitchFamily="34" charset="0"/>
              </a:endParaRPr>
            </a:p>
          </p:txBody>
        </p:sp>
        <p:sp>
          <p:nvSpPr>
            <p:cNvPr id="25" name="Rectangle 24"/>
            <p:cNvSpPr/>
            <p:nvPr/>
          </p:nvSpPr>
          <p:spPr>
            <a:xfrm>
              <a:off x="1675780" y="1759842"/>
              <a:ext cx="2358928" cy="126586"/>
            </a:xfrm>
            <a:prstGeom prst="rect">
              <a:avLst/>
            </a:prstGeom>
          </p:spPr>
          <p:txBody>
            <a:bodyPr wrap="square" lIns="0" tIns="0" rIns="0" bIns="0">
              <a:spAutoFit/>
            </a:bodyPr>
            <a:lstStyle/>
            <a:p>
              <a:endParaRPr lang="bg-BG" sz="1400" dirty="0">
                <a:solidFill>
                  <a:schemeClr val="tx1">
                    <a:lumMod val="50000"/>
                    <a:lumOff val="50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pSp>
      <p:grpSp>
        <p:nvGrpSpPr>
          <p:cNvPr id="29" name="Group 28"/>
          <p:cNvGrpSpPr/>
          <p:nvPr/>
        </p:nvGrpSpPr>
        <p:grpSpPr>
          <a:xfrm>
            <a:off x="4942527" y="3017371"/>
            <a:ext cx="4533982" cy="1466750"/>
            <a:chOff x="1214300" y="3533545"/>
            <a:chExt cx="3175830" cy="1318454"/>
          </a:xfrm>
        </p:grpSpPr>
        <p:sp>
          <p:nvSpPr>
            <p:cNvPr id="30" name="Rectangle 29"/>
            <p:cNvSpPr/>
            <p:nvPr/>
          </p:nvSpPr>
          <p:spPr>
            <a:xfrm>
              <a:off x="1515757" y="4682722"/>
              <a:ext cx="2157503" cy="169277"/>
            </a:xfrm>
            <a:prstGeom prst="rect">
              <a:avLst/>
            </a:prstGeom>
          </p:spPr>
          <p:txBody>
            <a:bodyPr wrap="square" lIns="0" tIns="0" rIns="0" bIns="0">
              <a:spAutoFit/>
            </a:bodyPr>
            <a:lstStyle/>
            <a:p>
              <a:pPr marL="342900" lvl="0" indent="-342900" algn="just" fontAlgn="base">
                <a:spcBef>
                  <a:spcPct val="0"/>
                </a:spcBef>
                <a:spcAft>
                  <a:spcPct val="0"/>
                </a:spcAft>
                <a:buFont typeface="Wingdings" panose="05000000000000000000" pitchFamily="2" charset="2"/>
                <a:buChar char="v"/>
                <a:defRPr/>
              </a:pPr>
              <a:endParaRPr lang="en-GB" sz="1100" kern="0" dirty="0">
                <a:latin typeface="Arial" panose="020B0604020202020204" pitchFamily="34" charset="0"/>
                <a:cs typeface="Arial" panose="020B0604020202020204" pitchFamily="34" charset="0"/>
              </a:endParaRPr>
            </a:p>
          </p:txBody>
        </p:sp>
        <p:sp>
          <p:nvSpPr>
            <p:cNvPr id="31" name="Rectangle 30"/>
            <p:cNvSpPr/>
            <p:nvPr/>
          </p:nvSpPr>
          <p:spPr>
            <a:xfrm>
              <a:off x="1214300" y="3533545"/>
              <a:ext cx="3175830" cy="248993"/>
            </a:xfrm>
            <a:prstGeom prst="rect">
              <a:avLst/>
            </a:prstGeom>
          </p:spPr>
          <p:txBody>
            <a:bodyPr wrap="square" lIns="0" tIns="0" rIns="0" bIns="0">
              <a:spAutoFit/>
            </a:bodyPr>
            <a:lstStyle/>
            <a:p>
              <a:endParaRPr lang="bg-BG" b="1" dirty="0">
                <a:latin typeface="Clear Sans" panose="020B0503030202020304" pitchFamily="34" charset="0"/>
                <a:ea typeface="Fira Sans OT Light" panose="020B0603050000020004" pitchFamily="34" charset="0"/>
                <a:cs typeface="Clear Sans" panose="020B0503030202020304" pitchFamily="34" charset="0"/>
              </a:endParaRPr>
            </a:p>
          </p:txBody>
        </p:sp>
      </p:grpSp>
      <p:sp>
        <p:nvSpPr>
          <p:cNvPr id="41" name="Arc 40"/>
          <p:cNvSpPr/>
          <p:nvPr/>
        </p:nvSpPr>
        <p:spPr>
          <a:xfrm rot="3869613">
            <a:off x="9601788" y="-1093543"/>
            <a:ext cx="1224960" cy="1085717"/>
          </a:xfrm>
          <a:prstGeom prst="arc">
            <a:avLst>
              <a:gd name="adj1" fmla="val 16797339"/>
              <a:gd name="adj2" fmla="val 0"/>
            </a:avLst>
          </a:prstGeom>
          <a:ln w="28575" cap="rnd">
            <a:solidFill>
              <a:schemeClr val="tx1"/>
            </a:solidFill>
            <a:prstDash val="sysDot"/>
            <a:round/>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D242B443-B95F-42C7-9FB1-6E29666FC108}"/>
              </a:ext>
            </a:extLst>
          </p:cNvPr>
          <p:cNvSpPr>
            <a:spLocks noGrp="1"/>
          </p:cNvSpPr>
          <p:nvPr>
            <p:ph type="sldNum" sz="quarter" idx="12"/>
          </p:nvPr>
        </p:nvSpPr>
        <p:spPr/>
        <p:txBody>
          <a:bodyPr/>
          <a:lstStyle/>
          <a:p>
            <a:fld id="{802910A0-F218-4896-987D-E7FBB14C683D}" type="slidenum">
              <a:rPr lang="en-US" smtClean="0"/>
              <a:t>6</a:t>
            </a:fld>
            <a:endParaRPr lang="en-US" dirty="0"/>
          </a:p>
        </p:txBody>
      </p:sp>
      <p:sp>
        <p:nvSpPr>
          <p:cNvPr id="14" name="TextBox 13">
            <a:extLst>
              <a:ext uri="{FF2B5EF4-FFF2-40B4-BE49-F238E27FC236}">
                <a16:creationId xmlns:a16="http://schemas.microsoft.com/office/drawing/2014/main" id="{32E4909D-0877-B1A9-9B70-E65571983A60}"/>
              </a:ext>
            </a:extLst>
          </p:cNvPr>
          <p:cNvSpPr txBox="1"/>
          <p:nvPr/>
        </p:nvSpPr>
        <p:spPr>
          <a:xfrm>
            <a:off x="465224" y="927814"/>
            <a:ext cx="11091374" cy="4694619"/>
          </a:xfrm>
          <a:prstGeom prst="rect">
            <a:avLst/>
          </a:prstGeom>
          <a:noFill/>
        </p:spPr>
        <p:txBody>
          <a:bodyPr wrap="square">
            <a:spAutoFit/>
          </a:bodyPr>
          <a:lstStyle/>
          <a:p>
            <a:pPr marL="342900" lvl="1" algn="just">
              <a:lnSpc>
                <a:spcPct val="90000"/>
              </a:lnSpc>
            </a:pPr>
            <a:endParaRPr lang="en-US" b="1" spc="75" dirty="0">
              <a:solidFill>
                <a:srgbClr val="B38C1D"/>
              </a:solidFill>
              <a:latin typeface="Arial" panose="020B0604020202020204" pitchFamily="34" charset="0"/>
              <a:cs typeface="Arial" panose="020B0604020202020204" pitchFamily="34" charset="0"/>
            </a:endParaRPr>
          </a:p>
          <a:p>
            <a:pPr marL="342900" lvl="1" algn="just">
              <a:lnSpc>
                <a:spcPct val="90000"/>
              </a:lnSpc>
            </a:pPr>
            <a:r>
              <a:rPr lang="en-US" b="1" spc="75" dirty="0">
                <a:solidFill>
                  <a:srgbClr val="B38C1D"/>
                </a:solidFill>
                <a:latin typeface="Arial" panose="020B0604020202020204" pitchFamily="34" charset="0"/>
                <a:cs typeface="Arial" panose="020B0604020202020204" pitchFamily="34" charset="0"/>
              </a:rPr>
              <a:t>MISSION </a:t>
            </a:r>
          </a:p>
          <a:p>
            <a:pPr marL="685800" lvl="2" algn="just">
              <a:lnSpc>
                <a:spcPct val="150000"/>
              </a:lnSpc>
              <a:defRPr/>
            </a:pPr>
            <a:r>
              <a:rPr lang="en-US" sz="1800" dirty="0">
                <a:effectLst/>
                <a:latin typeface="Arial" panose="020B0604020202020204" pitchFamily="34" charset="0"/>
                <a:ea typeface="Calibri" panose="020F0502020204030204" pitchFamily="34" charset="0"/>
              </a:rPr>
              <a:t>The Authority’s mission is to regulate and supervise financial institutions and financial intermediaries to foster a stable, fair non- banking financial sector and to promote consumer protection and provide sound advice to the Minister of Finance.</a:t>
            </a:r>
            <a:endParaRPr lang="en-US" spc="75" dirty="0">
              <a:solidFill>
                <a:srgbClr val="000000"/>
              </a:solidFill>
              <a:latin typeface="Arial" panose="020B0604020202020204" pitchFamily="34" charset="0"/>
              <a:cs typeface="Arial" panose="020B0604020202020204" pitchFamily="34" charset="0"/>
            </a:endParaRPr>
          </a:p>
          <a:p>
            <a:pPr marL="685800" lvl="2" algn="just">
              <a:lnSpc>
                <a:spcPct val="150000"/>
              </a:lnSpc>
              <a:defRPr/>
            </a:pPr>
            <a:endParaRPr lang="en-US" spc="75" dirty="0">
              <a:solidFill>
                <a:srgbClr val="000000"/>
              </a:solidFill>
              <a:latin typeface="Arial" panose="020B0604020202020204" pitchFamily="34" charset="0"/>
              <a:cs typeface="Arial" panose="020B0604020202020204" pitchFamily="34" charset="0"/>
            </a:endParaRPr>
          </a:p>
          <a:p>
            <a:pPr marL="342900" lvl="1" algn="just">
              <a:lnSpc>
                <a:spcPct val="150000"/>
              </a:lnSpc>
              <a:defRPr/>
            </a:pPr>
            <a:r>
              <a:rPr lang="en-US" b="1" spc="75" dirty="0">
                <a:solidFill>
                  <a:srgbClr val="B38C1D"/>
                </a:solidFill>
                <a:latin typeface="Arial" panose="020B0604020202020204" pitchFamily="34" charset="0"/>
                <a:cs typeface="Arial" panose="020B0604020202020204" pitchFamily="34" charset="0"/>
              </a:rPr>
              <a:t>VISION </a:t>
            </a:r>
          </a:p>
          <a:p>
            <a:pPr marL="685800" lvl="2" algn="just">
              <a:lnSpc>
                <a:spcPct val="150000"/>
              </a:lnSpc>
              <a:defRPr/>
            </a:pPr>
            <a:r>
              <a:rPr lang="en-ZA" spc="75" dirty="0">
                <a:solidFill>
                  <a:srgbClr val="000000"/>
                </a:solidFill>
                <a:latin typeface="Arial" panose="020B0604020202020204" pitchFamily="34" charset="0"/>
                <a:cs typeface="Arial" panose="020B0604020202020204" pitchFamily="34" charset="0"/>
              </a:rPr>
              <a:t>To have a safe, stable and fair financial system contributing to the economic development of Namibia in which consumers are protected.</a:t>
            </a:r>
          </a:p>
          <a:p>
            <a:pPr marL="685800" lvl="2" algn="just">
              <a:lnSpc>
                <a:spcPct val="150000"/>
              </a:lnSpc>
              <a:defRPr/>
            </a:pPr>
            <a:endParaRPr lang="en-US" spc="75" dirty="0">
              <a:solidFill>
                <a:srgbClr val="000000"/>
              </a:solidFill>
              <a:latin typeface="Arial" panose="020B0604020202020204" pitchFamily="34" charset="0"/>
              <a:cs typeface="Arial" panose="020B0604020202020204" pitchFamily="34" charset="0"/>
            </a:endParaRPr>
          </a:p>
          <a:p>
            <a:pPr marL="342900" lvl="1" algn="just">
              <a:lnSpc>
                <a:spcPct val="150000"/>
              </a:lnSpc>
              <a:defRPr/>
            </a:pPr>
            <a:r>
              <a:rPr lang="en-US" b="1" spc="75" dirty="0">
                <a:solidFill>
                  <a:srgbClr val="B38C1D"/>
                </a:solidFill>
                <a:latin typeface="Arial" panose="020B0604020202020204" pitchFamily="34" charset="0"/>
                <a:cs typeface="Arial" panose="020B0604020202020204" pitchFamily="34" charset="0"/>
              </a:rPr>
              <a:t>VALUES</a:t>
            </a:r>
          </a:p>
          <a:p>
            <a:pPr marL="685800" lvl="2" algn="just">
              <a:lnSpc>
                <a:spcPct val="150000"/>
              </a:lnSpc>
              <a:defRPr/>
            </a:pPr>
            <a:r>
              <a:rPr lang="en-US" spc="75" dirty="0">
                <a:solidFill>
                  <a:srgbClr val="000000"/>
                </a:solidFill>
                <a:latin typeface="Arial" panose="020B0604020202020204" pitchFamily="34" charset="0"/>
                <a:cs typeface="Arial" panose="020B0604020202020204" pitchFamily="34" charset="0"/>
              </a:rPr>
              <a:t>Teamwork; Integrity; Service Excellence; Accountability; and Agility</a:t>
            </a:r>
          </a:p>
        </p:txBody>
      </p:sp>
    </p:spTree>
    <p:extLst>
      <p:ext uri="{BB962C8B-B14F-4D97-AF65-F5344CB8AC3E}">
        <p14:creationId xmlns:p14="http://schemas.microsoft.com/office/powerpoint/2010/main" val="3811161400"/>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p:cTn id="11" dur="500" fill="hold"/>
                                        <p:tgtEl>
                                          <p:spTgt spid="41"/>
                                        </p:tgtEl>
                                        <p:attrNameLst>
                                          <p:attrName>ppt_w</p:attrName>
                                        </p:attrNameLst>
                                      </p:cBhvr>
                                      <p:tavLst>
                                        <p:tav tm="0">
                                          <p:val>
                                            <p:fltVal val="0"/>
                                          </p:val>
                                        </p:tav>
                                        <p:tav tm="100000">
                                          <p:val>
                                            <p:strVal val="#ppt_w"/>
                                          </p:val>
                                        </p:tav>
                                      </p:tavLst>
                                    </p:anim>
                                    <p:anim calcmode="lin" valueType="num">
                                      <p:cBhvr>
                                        <p:cTn id="12" dur="500" fill="hold"/>
                                        <p:tgtEl>
                                          <p:spTgt spid="41"/>
                                        </p:tgtEl>
                                        <p:attrNameLst>
                                          <p:attrName>ppt_h</p:attrName>
                                        </p:attrNameLst>
                                      </p:cBhvr>
                                      <p:tavLst>
                                        <p:tav tm="0">
                                          <p:val>
                                            <p:fltVal val="0"/>
                                          </p:val>
                                        </p:tav>
                                        <p:tav tm="100000">
                                          <p:val>
                                            <p:strVal val="#ppt_h"/>
                                          </p:val>
                                        </p:tav>
                                      </p:tavLst>
                                    </p:anim>
                                    <p:animEffect transition="in" filter="fade">
                                      <p:cBhvr>
                                        <p:cTn id="13"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429911" y="-141898"/>
            <a:ext cx="8807037" cy="1470025"/>
          </a:xfrm>
        </p:spPr>
        <p:txBody>
          <a:bodyPr>
            <a:normAutofit/>
          </a:bodyPr>
          <a:lstStyle/>
          <a:p>
            <a:pPr algn="l" eaLnBrk="1" hangingPunct="1"/>
            <a:r>
              <a:rPr lang="en-GB" sz="2800" b="1" dirty="0">
                <a:solidFill>
                  <a:srgbClr val="BAA259"/>
                </a:solidFill>
                <a:latin typeface="Arial" panose="020B0604020202020204" pitchFamily="34" charset="0"/>
                <a:cs typeface="Arial" panose="020B0604020202020204" pitchFamily="34" charset="0"/>
              </a:rPr>
              <a:t>NAMFISA REGULATORY SCOPE AT A GLANCE</a:t>
            </a:r>
            <a:endParaRPr lang="en-US" sz="2800" b="1" dirty="0">
              <a:latin typeface="Arial" panose="020B0604020202020204" pitchFamily="34" charset="0"/>
              <a:cs typeface="Arial" panose="020B0604020202020204" pitchFamily="34" charset="0"/>
            </a:endParaRPr>
          </a:p>
        </p:txBody>
      </p:sp>
      <p:sp>
        <p:nvSpPr>
          <p:cNvPr id="16" name="TextBox 15"/>
          <p:cNvSpPr txBox="1"/>
          <p:nvPr/>
        </p:nvSpPr>
        <p:spPr>
          <a:xfrm>
            <a:off x="9024958" y="6027004"/>
            <a:ext cx="500066" cy="830997"/>
          </a:xfrm>
          <a:prstGeom prst="rect">
            <a:avLst/>
          </a:prstGeom>
          <a:noFill/>
        </p:spPr>
        <p:txBody>
          <a:bodyPr wrap="square" rtlCol="0">
            <a:spAutoFit/>
          </a:bodyPr>
          <a:lstStyle/>
          <a:p>
            <a:r>
              <a:rPr lang="en-US" sz="4800" dirty="0">
                <a:latin typeface="Garamond" pitchFamily="18" charset="0"/>
              </a:rPr>
              <a:t> </a:t>
            </a:r>
          </a:p>
        </p:txBody>
      </p:sp>
      <p:sp>
        <p:nvSpPr>
          <p:cNvPr id="14" name="Rectangle 2"/>
          <p:cNvSpPr txBox="1">
            <a:spLocks noChangeArrowheads="1"/>
          </p:cNvSpPr>
          <p:nvPr/>
        </p:nvSpPr>
        <p:spPr bwMode="auto">
          <a:xfrm>
            <a:off x="1299391" y="1267005"/>
            <a:ext cx="9068079" cy="43239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a:lnSpc>
                <a:spcPct val="150000"/>
              </a:lnSpc>
              <a:buClr>
                <a:srgbClr val="996600"/>
              </a:buClr>
            </a:pPr>
            <a:endParaRPr lang="en-GB" kern="0" dirty="0">
              <a:latin typeface="Garamond" pitchFamily="18" charset="0"/>
              <a:ea typeface="+mj-ea"/>
              <a:cs typeface="+mj-cs"/>
            </a:endParaRPr>
          </a:p>
          <a:p>
            <a:pPr algn="ctr">
              <a:lnSpc>
                <a:spcPct val="150000"/>
              </a:lnSpc>
              <a:buClr>
                <a:srgbClr val="996600"/>
              </a:buClr>
            </a:pPr>
            <a:endParaRPr lang="en-GB" b="1" kern="0" dirty="0">
              <a:solidFill>
                <a:srgbClr val="996600"/>
              </a:solidFill>
              <a:latin typeface="Garamond" pitchFamily="18" charset="0"/>
              <a:ea typeface="+mj-ea"/>
              <a:cs typeface="+mj-cs"/>
            </a:endParaRPr>
          </a:p>
        </p:txBody>
      </p:sp>
      <p:sp>
        <p:nvSpPr>
          <p:cNvPr id="2" name="Slide Number Placeholder 1">
            <a:extLst>
              <a:ext uri="{FF2B5EF4-FFF2-40B4-BE49-F238E27FC236}">
                <a16:creationId xmlns:a16="http://schemas.microsoft.com/office/drawing/2014/main" id="{E3AE2300-3348-4160-BC15-F93561849A7D}"/>
              </a:ext>
            </a:extLst>
          </p:cNvPr>
          <p:cNvSpPr>
            <a:spLocks noGrp="1"/>
          </p:cNvSpPr>
          <p:nvPr>
            <p:ph type="sldNum" sz="quarter" idx="12"/>
          </p:nvPr>
        </p:nvSpPr>
        <p:spPr/>
        <p:txBody>
          <a:bodyPr/>
          <a:lstStyle/>
          <a:p>
            <a:pPr>
              <a:defRPr/>
            </a:pPr>
            <a:fld id="{5F55F174-1D27-4C30-BDE8-B35C166C8698}" type="slidenum">
              <a:rPr lang="en-US" smtClean="0"/>
              <a:pPr>
                <a:defRPr/>
              </a:pPr>
              <a:t>7</a:t>
            </a:fld>
            <a:endParaRPr lang="en-US" dirty="0"/>
          </a:p>
        </p:txBody>
      </p:sp>
      <p:sp>
        <p:nvSpPr>
          <p:cNvPr id="7" name="Rectangle 2">
            <a:extLst>
              <a:ext uri="{FF2B5EF4-FFF2-40B4-BE49-F238E27FC236}">
                <a16:creationId xmlns:a16="http://schemas.microsoft.com/office/drawing/2014/main" id="{D3A127C6-D467-EC5D-48F3-006F616CD4E8}"/>
              </a:ext>
            </a:extLst>
          </p:cNvPr>
          <p:cNvSpPr txBox="1">
            <a:spLocks noChangeArrowheads="1"/>
          </p:cNvSpPr>
          <p:nvPr/>
        </p:nvSpPr>
        <p:spPr bwMode="auto">
          <a:xfrm>
            <a:off x="622852" y="1060178"/>
            <a:ext cx="10469218" cy="549960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b="1" i="0" u="none" strike="noStrike" baseline="0" dirty="0">
              <a:solidFill>
                <a:srgbClr val="000000"/>
              </a:solidFill>
              <a:latin typeface="Arial MT Std"/>
            </a:endParaRPr>
          </a:p>
        </p:txBody>
      </p:sp>
      <p:pic>
        <p:nvPicPr>
          <p:cNvPr id="4" name="Picture 3" descr="Table&#10;&#10;Description automatically generated">
            <a:extLst>
              <a:ext uri="{FF2B5EF4-FFF2-40B4-BE49-F238E27FC236}">
                <a16:creationId xmlns:a16="http://schemas.microsoft.com/office/drawing/2014/main" id="{668176C7-8975-409E-A59A-EC56858ECC82}"/>
              </a:ext>
            </a:extLst>
          </p:cNvPr>
          <p:cNvPicPr>
            <a:picLocks noChangeAspect="1"/>
          </p:cNvPicPr>
          <p:nvPr/>
        </p:nvPicPr>
        <p:blipFill rotWithShape="1">
          <a:blip r:embed="rId3">
            <a:extLst>
              <a:ext uri="{28A0092B-C50C-407E-A947-70E740481C1C}">
                <a14:useLocalDpi xmlns:a14="http://schemas.microsoft.com/office/drawing/2010/main" val="0"/>
              </a:ext>
            </a:extLst>
          </a:blip>
          <a:srcRect l="-4102" t="1695" r="4102" b="-1695"/>
          <a:stretch/>
        </p:blipFill>
        <p:spPr>
          <a:xfrm>
            <a:off x="268840" y="1229627"/>
            <a:ext cx="3442871" cy="5330160"/>
          </a:xfrm>
          <a:prstGeom prst="rect">
            <a:avLst/>
          </a:prstGeom>
        </p:spPr>
      </p:pic>
      <p:pic>
        <p:nvPicPr>
          <p:cNvPr id="6" name="Picture 5" descr="Table&#10;&#10;Description automatically generated">
            <a:extLst>
              <a:ext uri="{FF2B5EF4-FFF2-40B4-BE49-F238E27FC236}">
                <a16:creationId xmlns:a16="http://schemas.microsoft.com/office/drawing/2014/main" id="{FCCCD6E2-8943-45A3-97FA-15BCEF39EB0B}"/>
              </a:ext>
            </a:extLst>
          </p:cNvPr>
          <p:cNvPicPr>
            <a:picLocks noChangeAspect="1"/>
          </p:cNvPicPr>
          <p:nvPr/>
        </p:nvPicPr>
        <p:blipFill rotWithShape="1">
          <a:blip r:embed="rId4">
            <a:extLst>
              <a:ext uri="{28A0092B-C50C-407E-A947-70E740481C1C}">
                <a14:useLocalDpi xmlns:a14="http://schemas.microsoft.com/office/drawing/2010/main" val="0"/>
              </a:ext>
            </a:extLst>
          </a:blip>
          <a:srcRect l="5505"/>
          <a:stretch/>
        </p:blipFill>
        <p:spPr>
          <a:xfrm>
            <a:off x="3797852" y="1006571"/>
            <a:ext cx="1415650" cy="5553216"/>
          </a:xfrm>
          <a:prstGeom prst="rect">
            <a:avLst/>
          </a:prstGeom>
        </p:spPr>
      </p:pic>
      <p:grpSp>
        <p:nvGrpSpPr>
          <p:cNvPr id="11" name="Group 10">
            <a:extLst>
              <a:ext uri="{FF2B5EF4-FFF2-40B4-BE49-F238E27FC236}">
                <a16:creationId xmlns:a16="http://schemas.microsoft.com/office/drawing/2014/main" id="{442A9E8A-5E96-45A1-B3CC-54BBAD6C0DB6}"/>
              </a:ext>
            </a:extLst>
          </p:cNvPr>
          <p:cNvGrpSpPr/>
          <p:nvPr/>
        </p:nvGrpSpPr>
        <p:grpSpPr>
          <a:xfrm>
            <a:off x="5706132" y="1531332"/>
            <a:ext cx="2823729" cy="4495672"/>
            <a:chOff x="2567756" y="2784047"/>
            <a:chExt cx="2329224" cy="4059662"/>
          </a:xfrm>
        </p:grpSpPr>
        <p:grpSp>
          <p:nvGrpSpPr>
            <p:cNvPr id="12" name="Group 11">
              <a:extLst>
                <a:ext uri="{FF2B5EF4-FFF2-40B4-BE49-F238E27FC236}">
                  <a16:creationId xmlns:a16="http://schemas.microsoft.com/office/drawing/2014/main" id="{F79B3C63-0EF5-4C16-8EF5-484FB76113B4}"/>
                </a:ext>
              </a:extLst>
            </p:cNvPr>
            <p:cNvGrpSpPr/>
            <p:nvPr/>
          </p:nvGrpSpPr>
          <p:grpSpPr>
            <a:xfrm>
              <a:off x="2753589" y="3934836"/>
              <a:ext cx="1422400" cy="1443029"/>
              <a:chOff x="2753589" y="3934836"/>
              <a:chExt cx="1422400" cy="1443029"/>
            </a:xfrm>
          </p:grpSpPr>
          <p:sp>
            <p:nvSpPr>
              <p:cNvPr id="18" name="Oval 17">
                <a:extLst>
                  <a:ext uri="{FF2B5EF4-FFF2-40B4-BE49-F238E27FC236}">
                    <a16:creationId xmlns:a16="http://schemas.microsoft.com/office/drawing/2014/main" id="{E3A9725F-8926-4D27-A6CE-FB4F6430E8DB}"/>
                  </a:ext>
                </a:extLst>
              </p:cNvPr>
              <p:cNvSpPr/>
              <p:nvPr/>
            </p:nvSpPr>
            <p:spPr>
              <a:xfrm>
                <a:off x="2753589" y="3955465"/>
                <a:ext cx="1422400" cy="14224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e 14">
                <a:extLst>
                  <a:ext uri="{FF2B5EF4-FFF2-40B4-BE49-F238E27FC236}">
                    <a16:creationId xmlns:a16="http://schemas.microsoft.com/office/drawing/2014/main" id="{16042569-49B7-422C-8479-F938F90F379C}"/>
                  </a:ext>
                </a:extLst>
              </p:cNvPr>
              <p:cNvSpPr/>
              <p:nvPr/>
            </p:nvSpPr>
            <p:spPr>
              <a:xfrm>
                <a:off x="2753589" y="3934836"/>
                <a:ext cx="1422400" cy="1422400"/>
              </a:xfrm>
              <a:prstGeom prst="pie">
                <a:avLst>
                  <a:gd name="adj1" fmla="val 0"/>
                  <a:gd name="adj2" fmla="val 11831292"/>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Oval 19">
                <a:extLst>
                  <a:ext uri="{FF2B5EF4-FFF2-40B4-BE49-F238E27FC236}">
                    <a16:creationId xmlns:a16="http://schemas.microsoft.com/office/drawing/2014/main" id="{149259BE-535B-48D3-8053-0E5A93F5F501}"/>
                  </a:ext>
                </a:extLst>
              </p:cNvPr>
              <p:cNvSpPr/>
              <p:nvPr/>
            </p:nvSpPr>
            <p:spPr>
              <a:xfrm>
                <a:off x="2842489" y="4007968"/>
                <a:ext cx="1244600" cy="1244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C824F03-5F18-4A47-892A-78B9E541B2FE}"/>
                  </a:ext>
                </a:extLst>
              </p:cNvPr>
              <p:cNvSpPr txBox="1"/>
              <p:nvPr/>
            </p:nvSpPr>
            <p:spPr>
              <a:xfrm>
                <a:off x="3088839" y="4334360"/>
                <a:ext cx="998250" cy="389098"/>
              </a:xfrm>
              <a:prstGeom prst="rect">
                <a:avLst/>
              </a:prstGeom>
              <a:noFill/>
            </p:spPr>
            <p:txBody>
              <a:bodyPr wrap="square" lIns="0" tIns="0" rIns="0" bIns="0" rtlCol="0">
                <a:spAutoFit/>
              </a:bodyPr>
              <a:lstStyle/>
              <a:p>
                <a:pPr algn="ctr"/>
                <a:r>
                  <a:rPr lang="en-US" sz="2800" dirty="0">
                    <a:latin typeface="Arial" panose="020B0604020202020204" pitchFamily="34" charset="0"/>
                    <a:ea typeface="Fira Sans OT" panose="020B0603050000020004" pitchFamily="34" charset="0"/>
                    <a:cs typeface="Arial" panose="020B0604020202020204" pitchFamily="34" charset="0"/>
                  </a:rPr>
                  <a:t>10,414</a:t>
                </a:r>
                <a:endParaRPr lang="en-US" dirty="0">
                  <a:latin typeface="Arial" panose="020B0604020202020204" pitchFamily="34" charset="0"/>
                  <a:ea typeface="Fira Sans OT" panose="020B06030500000200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53A0432D-2C8C-43EA-9D92-DE1A30608206}"/>
                </a:ext>
              </a:extLst>
            </p:cNvPr>
            <p:cNvGrpSpPr/>
            <p:nvPr/>
          </p:nvGrpSpPr>
          <p:grpSpPr>
            <a:xfrm>
              <a:off x="2567756" y="2784047"/>
              <a:ext cx="2329224" cy="4059662"/>
              <a:chOff x="2689612" y="2784047"/>
              <a:chExt cx="2066076" cy="4059662"/>
            </a:xfrm>
          </p:grpSpPr>
          <p:sp>
            <p:nvSpPr>
              <p:cNvPr id="15" name="TextBox 14">
                <a:extLst>
                  <a:ext uri="{FF2B5EF4-FFF2-40B4-BE49-F238E27FC236}">
                    <a16:creationId xmlns:a16="http://schemas.microsoft.com/office/drawing/2014/main" id="{7814C797-0216-4F88-8970-E49AD52BF7F7}"/>
                  </a:ext>
                </a:extLst>
              </p:cNvPr>
              <p:cNvSpPr txBox="1"/>
              <p:nvPr/>
            </p:nvSpPr>
            <p:spPr>
              <a:xfrm>
                <a:off x="2715112" y="2784047"/>
                <a:ext cx="1820401" cy="307777"/>
              </a:xfrm>
              <a:prstGeom prst="rect">
                <a:avLst/>
              </a:prstGeom>
              <a:noFill/>
            </p:spPr>
            <p:txBody>
              <a:bodyPr wrap="square" lIns="0" tIns="0" rIns="0" bIns="0" rtlCol="0">
                <a:spAutoFit/>
              </a:bodyPr>
              <a:lstStyle/>
              <a:p>
                <a:r>
                  <a:rPr lang="en-US" sz="2000" dirty="0">
                    <a:solidFill>
                      <a:srgbClr val="BAA259"/>
                    </a:solidFill>
                    <a:latin typeface="Arial" panose="020B0604020202020204" pitchFamily="34" charset="0"/>
                    <a:ea typeface="Fira Sans OT Light" panose="020B0603050000020004" pitchFamily="34" charset="0"/>
                    <a:cs typeface="Arial" panose="020B0604020202020204" pitchFamily="34" charset="0"/>
                  </a:rPr>
                  <a:t>Regulated entities</a:t>
                </a:r>
                <a:endParaRPr lang="en-US" sz="1400" dirty="0">
                  <a:solidFill>
                    <a:srgbClr val="BAA259"/>
                  </a:solidFill>
                  <a:latin typeface="Arial" panose="020B0604020202020204" pitchFamily="34" charset="0"/>
                  <a:ea typeface="Fira Sans OT Light" panose="020B06030500000200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A05F43B7-2797-466C-AF87-72F15AA0EFE6}"/>
                  </a:ext>
                </a:extLst>
              </p:cNvPr>
              <p:cNvSpPr/>
              <p:nvPr/>
            </p:nvSpPr>
            <p:spPr>
              <a:xfrm>
                <a:off x="2689612" y="5458714"/>
                <a:ext cx="2066076" cy="1384995"/>
              </a:xfrm>
              <a:prstGeom prst="rect">
                <a:avLst/>
              </a:prstGeom>
            </p:spPr>
            <p:txBody>
              <a:bodyPr wrap="square" lIns="0" tIns="0" rIns="0" bIns="0">
                <a:spAutoFit/>
              </a:bodyPr>
              <a:lstStyle/>
              <a:p>
                <a:pPr algn="just"/>
                <a:r>
                  <a:rPr lang="en-US" dirty="0">
                    <a:latin typeface="Arial" panose="020B0604020202020204" pitchFamily="34" charset="0"/>
                    <a:ea typeface="Fira Sans OT Light" panose="020B0603050000020004" pitchFamily="34" charset="0"/>
                    <a:cs typeface="Arial" panose="020B0604020202020204" pitchFamily="34" charset="0"/>
                  </a:rPr>
                  <a:t>NAMFISA regulates 623 financial institutions and 9,791 financial intermediaries </a:t>
                </a:r>
                <a:r>
                  <a:rPr lang="en-US" dirty="0">
                    <a:solidFill>
                      <a:schemeClr val="tx1">
                        <a:lumMod val="50000"/>
                        <a:lumOff val="50000"/>
                      </a:schemeClr>
                    </a:solidFill>
                    <a:latin typeface="Arial" panose="020B0604020202020204" pitchFamily="34" charset="0"/>
                    <a:ea typeface="Fira Sans OT Light" panose="020B0603050000020004" pitchFamily="34" charset="0"/>
                    <a:cs typeface="Arial" panose="020B0604020202020204" pitchFamily="34" charset="0"/>
                  </a:rPr>
                  <a:t>.</a:t>
                </a:r>
                <a:endParaRPr lang="bg-BG" dirty="0">
                  <a:solidFill>
                    <a:schemeClr val="tx1">
                      <a:lumMod val="50000"/>
                      <a:lumOff val="50000"/>
                    </a:schemeClr>
                  </a:solidFill>
                  <a:latin typeface="Arial" panose="020B0604020202020204" pitchFamily="34" charset="0"/>
                  <a:ea typeface="Fira Sans OT Light" panose="020B0603050000020004" pitchFamily="34" charset="0"/>
                  <a:cs typeface="Arial" panose="020B0604020202020204" pitchFamily="34" charset="0"/>
                </a:endParaRPr>
              </a:p>
            </p:txBody>
          </p:sp>
        </p:grpSp>
      </p:grpSp>
      <p:grpSp>
        <p:nvGrpSpPr>
          <p:cNvPr id="22" name="Group 21">
            <a:extLst>
              <a:ext uri="{FF2B5EF4-FFF2-40B4-BE49-F238E27FC236}">
                <a16:creationId xmlns:a16="http://schemas.microsoft.com/office/drawing/2014/main" id="{720BB049-5C3F-4F52-9815-1E5394E55B1C}"/>
              </a:ext>
            </a:extLst>
          </p:cNvPr>
          <p:cNvGrpSpPr/>
          <p:nvPr/>
        </p:nvGrpSpPr>
        <p:grpSpPr>
          <a:xfrm>
            <a:off x="8791594" y="1531333"/>
            <a:ext cx="3400409" cy="3831081"/>
            <a:chOff x="9011019" y="1831883"/>
            <a:chExt cx="2901485" cy="3171622"/>
          </a:xfrm>
        </p:grpSpPr>
        <p:grpSp>
          <p:nvGrpSpPr>
            <p:cNvPr id="23" name="Group 22">
              <a:extLst>
                <a:ext uri="{FF2B5EF4-FFF2-40B4-BE49-F238E27FC236}">
                  <a16:creationId xmlns:a16="http://schemas.microsoft.com/office/drawing/2014/main" id="{4ED93AE5-7D86-4527-A534-C8B806BC4123}"/>
                </a:ext>
              </a:extLst>
            </p:cNvPr>
            <p:cNvGrpSpPr/>
            <p:nvPr/>
          </p:nvGrpSpPr>
          <p:grpSpPr>
            <a:xfrm>
              <a:off x="9442526" y="3492205"/>
              <a:ext cx="1422400" cy="1511300"/>
              <a:chOff x="6860344" y="3623160"/>
              <a:chExt cx="1422400" cy="1511300"/>
            </a:xfrm>
          </p:grpSpPr>
          <p:sp>
            <p:nvSpPr>
              <p:cNvPr id="25" name="Oval 24">
                <a:extLst>
                  <a:ext uri="{FF2B5EF4-FFF2-40B4-BE49-F238E27FC236}">
                    <a16:creationId xmlns:a16="http://schemas.microsoft.com/office/drawing/2014/main" id="{91502E1D-1E5C-4344-836A-50B523424331}"/>
                  </a:ext>
                </a:extLst>
              </p:cNvPr>
              <p:cNvSpPr/>
              <p:nvPr/>
            </p:nvSpPr>
            <p:spPr>
              <a:xfrm>
                <a:off x="6860344" y="3712060"/>
                <a:ext cx="1422400" cy="14224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e 21">
                <a:extLst>
                  <a:ext uri="{FF2B5EF4-FFF2-40B4-BE49-F238E27FC236}">
                    <a16:creationId xmlns:a16="http://schemas.microsoft.com/office/drawing/2014/main" id="{29BC7DAB-99AD-4AFF-B720-AF2D93CCBE2E}"/>
                  </a:ext>
                </a:extLst>
              </p:cNvPr>
              <p:cNvSpPr/>
              <p:nvPr/>
            </p:nvSpPr>
            <p:spPr>
              <a:xfrm>
                <a:off x="6860344" y="3623160"/>
                <a:ext cx="1422400" cy="1422400"/>
              </a:xfrm>
              <a:prstGeom prst="pie">
                <a:avLst>
                  <a:gd name="adj1" fmla="val 0"/>
                  <a:gd name="adj2" fmla="val 14728837"/>
                </a:avLst>
              </a:prstGeom>
              <a:solidFill>
                <a:srgbClr val="BAA2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7" name="Oval 26">
                <a:extLst>
                  <a:ext uri="{FF2B5EF4-FFF2-40B4-BE49-F238E27FC236}">
                    <a16:creationId xmlns:a16="http://schemas.microsoft.com/office/drawing/2014/main" id="{8D55F1E2-3F14-46DD-8147-EFFBEC2A3985}"/>
                  </a:ext>
                </a:extLst>
              </p:cNvPr>
              <p:cNvSpPr/>
              <p:nvPr/>
            </p:nvSpPr>
            <p:spPr>
              <a:xfrm>
                <a:off x="6949244" y="3712060"/>
                <a:ext cx="1244600" cy="1244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345A7D8B-1EA5-42CE-A8F4-3DC8EFA1E79F}"/>
                  </a:ext>
                </a:extLst>
              </p:cNvPr>
              <p:cNvSpPr txBox="1"/>
              <p:nvPr/>
            </p:nvSpPr>
            <p:spPr>
              <a:xfrm>
                <a:off x="6888192" y="3911891"/>
                <a:ext cx="1307489" cy="480903"/>
              </a:xfrm>
              <a:prstGeom prst="rect">
                <a:avLst/>
              </a:prstGeom>
              <a:noFill/>
            </p:spPr>
            <p:txBody>
              <a:bodyPr wrap="square" lIns="0" tIns="0" rIns="0" bIns="0" rtlCol="0">
                <a:spAutoFit/>
              </a:bodyPr>
              <a:lstStyle/>
              <a:p>
                <a:pPr algn="ctr"/>
                <a:r>
                  <a:rPr lang="en-US" sz="2000" dirty="0">
                    <a:latin typeface="Arial" panose="020B0604020202020204" pitchFamily="34" charset="0"/>
                    <a:ea typeface="Fira Sans OT" panose="020B0603050000020004" pitchFamily="34" charset="0"/>
                    <a:cs typeface="Arial" panose="020B0604020202020204" pitchFamily="34" charset="0"/>
                  </a:rPr>
                  <a:t>N$341.3 billion</a:t>
                </a:r>
                <a:endParaRPr lang="en-US" sz="1400" dirty="0">
                  <a:latin typeface="Arial" panose="020B0604020202020204" pitchFamily="34" charset="0"/>
                  <a:ea typeface="Fira Sans OT" panose="020B0603050000020004" pitchFamily="34" charset="0"/>
                  <a:cs typeface="Arial" panose="020B0604020202020204" pitchFamily="34" charset="0"/>
                </a:endParaRPr>
              </a:p>
            </p:txBody>
          </p:sp>
        </p:grpSp>
        <p:sp>
          <p:nvSpPr>
            <p:cNvPr id="24" name="TextBox 23">
              <a:extLst>
                <a:ext uri="{FF2B5EF4-FFF2-40B4-BE49-F238E27FC236}">
                  <a16:creationId xmlns:a16="http://schemas.microsoft.com/office/drawing/2014/main" id="{B002AA24-9210-435E-A8ED-C90B3995B926}"/>
                </a:ext>
              </a:extLst>
            </p:cNvPr>
            <p:cNvSpPr txBox="1"/>
            <p:nvPr/>
          </p:nvSpPr>
          <p:spPr>
            <a:xfrm>
              <a:off x="9011019" y="1831883"/>
              <a:ext cx="2901485" cy="1019191"/>
            </a:xfrm>
            <a:prstGeom prst="rect">
              <a:avLst/>
            </a:prstGeom>
            <a:noFill/>
          </p:spPr>
          <p:txBody>
            <a:bodyPr wrap="square" lIns="0" tIns="0" rIns="0" bIns="0" rtlCol="0">
              <a:spAutoFit/>
            </a:bodyPr>
            <a:lstStyle/>
            <a:p>
              <a:r>
                <a:rPr lang="en-US" sz="2000" dirty="0">
                  <a:solidFill>
                    <a:srgbClr val="BAA259"/>
                  </a:solidFill>
                  <a:latin typeface="Arial" panose="020B0604020202020204" pitchFamily="34" charset="0"/>
                  <a:ea typeface="Fira Sans OT Light" panose="020B0603050000020004" pitchFamily="34" charset="0"/>
                  <a:cs typeface="Arial" panose="020B0604020202020204" pitchFamily="34" charset="0"/>
                </a:rPr>
                <a:t>Value of total assets of the non-banking financial </a:t>
              </a:r>
            </a:p>
            <a:p>
              <a:r>
                <a:rPr lang="en-US" sz="2000" dirty="0">
                  <a:solidFill>
                    <a:srgbClr val="BAA259"/>
                  </a:solidFill>
                  <a:latin typeface="Arial" panose="020B0604020202020204" pitchFamily="34" charset="0"/>
                  <a:ea typeface="Fira Sans OT Light" panose="020B0603050000020004" pitchFamily="34" charset="0"/>
                  <a:cs typeface="Arial" panose="020B0604020202020204" pitchFamily="34" charset="0"/>
                </a:rPr>
                <a:t>institutions regulated by NAMFISA</a:t>
              </a:r>
              <a:endParaRPr lang="en-US" sz="1400" dirty="0">
                <a:solidFill>
                  <a:srgbClr val="BAA259"/>
                </a:solidFill>
                <a:latin typeface="Arial" panose="020B0604020202020204" pitchFamily="34" charset="0"/>
                <a:ea typeface="Fira Sans OT Light" panose="020B0603050000020004" pitchFamily="34" charset="0"/>
                <a:cs typeface="Arial" panose="020B0604020202020204" pitchFamily="34" charset="0"/>
              </a:endParaRPr>
            </a:p>
          </p:txBody>
        </p:sp>
      </p:grpSp>
    </p:spTree>
    <p:extLst>
      <p:ext uri="{BB962C8B-B14F-4D97-AF65-F5344CB8AC3E}">
        <p14:creationId xmlns:p14="http://schemas.microsoft.com/office/powerpoint/2010/main" val="3722586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982883" y="0"/>
            <a:ext cx="8064500" cy="1470025"/>
          </a:xfrm>
        </p:spPr>
        <p:txBody>
          <a:bodyPr/>
          <a:lstStyle/>
          <a:p>
            <a:pPr algn="l" eaLnBrk="1" hangingPunct="1"/>
            <a:r>
              <a:rPr lang="en-GB" sz="2800" b="1" dirty="0">
                <a:solidFill>
                  <a:srgbClr val="BAA259"/>
                </a:solidFill>
                <a:latin typeface="Arial" panose="020B0604020202020204" pitchFamily="34" charset="0"/>
                <a:cs typeface="Arial" panose="020B0604020202020204" pitchFamily="34" charset="0"/>
              </a:rPr>
              <a:t>FINANCIAL REGULATION OBJECTIVES </a:t>
            </a:r>
            <a:br>
              <a:rPr lang="en-GB" sz="1800" dirty="0">
                <a:latin typeface="Arial" panose="020B0604020202020204" pitchFamily="34" charset="0"/>
                <a:cs typeface="Arial" panose="020B0604020202020204" pitchFamily="34" charset="0"/>
              </a:rPr>
            </a:br>
            <a:endParaRPr lang="en-US" sz="1800" dirty="0">
              <a:latin typeface="Arial" panose="020B0604020202020204" pitchFamily="34" charset="0"/>
              <a:cs typeface="Arial" panose="020B0604020202020204" pitchFamily="34" charset="0"/>
            </a:endParaRPr>
          </a:p>
        </p:txBody>
      </p:sp>
      <p:sp>
        <p:nvSpPr>
          <p:cNvPr id="16" name="TextBox 15"/>
          <p:cNvSpPr txBox="1"/>
          <p:nvPr/>
        </p:nvSpPr>
        <p:spPr>
          <a:xfrm>
            <a:off x="9024958" y="6027004"/>
            <a:ext cx="500066" cy="830997"/>
          </a:xfrm>
          <a:prstGeom prst="rect">
            <a:avLst/>
          </a:prstGeom>
          <a:noFill/>
        </p:spPr>
        <p:txBody>
          <a:bodyPr wrap="square" rtlCol="0">
            <a:spAutoFit/>
          </a:bodyPr>
          <a:lstStyle/>
          <a:p>
            <a:r>
              <a:rPr lang="en-US" sz="4800" dirty="0">
                <a:latin typeface="Garamond" pitchFamily="18" charset="0"/>
              </a:rPr>
              <a:t> </a:t>
            </a:r>
          </a:p>
        </p:txBody>
      </p:sp>
      <p:sp>
        <p:nvSpPr>
          <p:cNvPr id="14" name="Rectangle 2"/>
          <p:cNvSpPr txBox="1">
            <a:spLocks noChangeArrowheads="1"/>
          </p:cNvSpPr>
          <p:nvPr/>
        </p:nvSpPr>
        <p:spPr bwMode="auto">
          <a:xfrm>
            <a:off x="1299391" y="1267005"/>
            <a:ext cx="9068079" cy="43239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algn="just" fontAlgn="base">
              <a:lnSpc>
                <a:spcPct val="150000"/>
              </a:lnSpc>
              <a:spcBef>
                <a:spcPct val="0"/>
              </a:spcBef>
              <a:spcAft>
                <a:spcPct val="0"/>
              </a:spcAft>
              <a:defRPr/>
            </a:pPr>
            <a:r>
              <a:rPr lang="en-US" b="1" dirty="0">
                <a:latin typeface="Arial" panose="020B0604020202020204" pitchFamily="34" charset="0"/>
                <a:cs typeface="Arial" panose="020B0604020202020204" pitchFamily="34" charset="0"/>
              </a:rPr>
              <a:t>The principal objects of regulating the financial sector are to:</a:t>
            </a:r>
          </a:p>
          <a:p>
            <a:pPr marL="342900" indent="-342900" algn="just" fontAlgn="base">
              <a:lnSpc>
                <a:spcPct val="150000"/>
              </a:lnSpc>
              <a:spcBef>
                <a:spcPct val="0"/>
              </a:spcBef>
              <a:spcAft>
                <a:spcPct val="0"/>
              </a:spcAft>
              <a:defRPr/>
            </a:pPr>
            <a:endParaRPr lang="en-US" dirty="0">
              <a:latin typeface="Arial" panose="020B0604020202020204" pitchFamily="34" charset="0"/>
              <a:cs typeface="Arial" panose="020B0604020202020204" pitchFamily="34" charset="0"/>
            </a:endParaRPr>
          </a:p>
          <a:p>
            <a:pPr marL="342900" indent="-342900" algn="just">
              <a:lnSpc>
                <a:spcPct val="150000"/>
              </a:lnSpc>
              <a:buClr>
                <a:srgbClr val="996600"/>
              </a:buClr>
              <a:buFont typeface="Arial" panose="020B0604020202020204" pitchFamily="34" charset="0"/>
              <a:buChar char="•"/>
            </a:pPr>
            <a:r>
              <a:rPr lang="en-GB" kern="0" dirty="0">
                <a:latin typeface="Arial" panose="020B0604020202020204" pitchFamily="34" charset="0"/>
                <a:cs typeface="Arial" panose="020B0604020202020204" pitchFamily="34" charset="0"/>
              </a:rPr>
              <a:t>Protect consumers of financial services;</a:t>
            </a:r>
          </a:p>
          <a:p>
            <a:pPr marL="342900" indent="-342900" algn="just">
              <a:lnSpc>
                <a:spcPct val="150000"/>
              </a:lnSpc>
              <a:buClr>
                <a:srgbClr val="996600"/>
              </a:buClr>
              <a:buFont typeface="Arial" panose="020B0604020202020204" pitchFamily="34" charset="0"/>
              <a:buChar char="•"/>
            </a:pPr>
            <a:r>
              <a:rPr lang="en-GB" kern="0" dirty="0">
                <a:latin typeface="Arial" panose="020B0604020202020204" pitchFamily="34" charset="0"/>
                <a:cs typeface="Arial" panose="020B0604020202020204" pitchFamily="34" charset="0"/>
              </a:rPr>
              <a:t>Maintain confidence in the financial system; and</a:t>
            </a:r>
          </a:p>
          <a:p>
            <a:pPr marL="342900" indent="-342900" algn="just">
              <a:lnSpc>
                <a:spcPct val="150000"/>
              </a:lnSpc>
              <a:buClr>
                <a:srgbClr val="996600"/>
              </a:buClr>
              <a:buFont typeface="Arial" panose="020B0604020202020204" pitchFamily="34" charset="0"/>
              <a:buChar char="•"/>
            </a:pPr>
            <a:r>
              <a:rPr lang="en-GB" kern="0" dirty="0">
                <a:latin typeface="Arial" panose="020B0604020202020204" pitchFamily="34" charset="0"/>
                <a:ea typeface="+mj-ea"/>
                <a:cs typeface="Arial" panose="020B0604020202020204" pitchFamily="34" charset="0"/>
              </a:rPr>
              <a:t>Correct market inefficiencies and promote efficient and orderly markets in financial services.</a:t>
            </a:r>
          </a:p>
          <a:p>
            <a:pPr marL="342900" indent="-342900" algn="just">
              <a:lnSpc>
                <a:spcPct val="150000"/>
              </a:lnSpc>
              <a:buClr>
                <a:srgbClr val="996600"/>
              </a:buClr>
            </a:pPr>
            <a:endParaRPr lang="en-GB" kern="0" dirty="0">
              <a:latin typeface="Arial" panose="020B0604020202020204" pitchFamily="34" charset="0"/>
              <a:ea typeface="+mj-ea"/>
              <a:cs typeface="Arial" panose="020B0604020202020204" pitchFamily="34" charset="0"/>
            </a:endParaRPr>
          </a:p>
          <a:p>
            <a:pPr algn="just">
              <a:lnSpc>
                <a:spcPct val="150000"/>
              </a:lnSpc>
              <a:buClr>
                <a:srgbClr val="996600"/>
              </a:buClr>
            </a:pPr>
            <a:r>
              <a:rPr lang="en-GB" i="1" kern="0" dirty="0">
                <a:latin typeface="Arial" panose="020B0604020202020204" pitchFamily="34" charset="0"/>
                <a:ea typeface="+mj-ea"/>
                <a:cs typeface="Arial" panose="020B0604020202020204" pitchFamily="34" charset="0"/>
              </a:rPr>
              <a:t>Regulation incurs both direct costs (administering regulation, compliance, etc) and indirect costs (behaviour of consumers, reduced innovation and competition, etc).</a:t>
            </a:r>
          </a:p>
          <a:p>
            <a:pPr>
              <a:lnSpc>
                <a:spcPct val="150000"/>
              </a:lnSpc>
              <a:buClr>
                <a:srgbClr val="996600"/>
              </a:buClr>
            </a:pPr>
            <a:endParaRPr lang="en-GB" kern="0" dirty="0">
              <a:latin typeface="Arial" panose="020B0604020202020204" pitchFamily="34" charset="0"/>
              <a:ea typeface="+mj-ea"/>
              <a:cs typeface="Arial" panose="020B0604020202020204" pitchFamily="34" charset="0"/>
            </a:endParaRPr>
          </a:p>
          <a:p>
            <a:pPr algn="ctr">
              <a:lnSpc>
                <a:spcPct val="150000"/>
              </a:lnSpc>
              <a:buClr>
                <a:srgbClr val="996600"/>
              </a:buClr>
            </a:pPr>
            <a:endParaRPr lang="en-GB" kern="0" dirty="0">
              <a:latin typeface="Arial" panose="020B0604020202020204" pitchFamily="34" charset="0"/>
              <a:ea typeface="+mj-ea"/>
              <a:cs typeface="Arial" panose="020B0604020202020204" pitchFamily="34" charset="0"/>
            </a:endParaRPr>
          </a:p>
          <a:p>
            <a:pPr algn="ctr">
              <a:lnSpc>
                <a:spcPct val="150000"/>
              </a:lnSpc>
              <a:buClr>
                <a:srgbClr val="996600"/>
              </a:buClr>
            </a:pPr>
            <a:endParaRPr lang="en-GB" b="1" kern="0" dirty="0">
              <a:solidFill>
                <a:srgbClr val="996600"/>
              </a:solidFill>
              <a:latin typeface="Garamond" pitchFamily="18" charset="0"/>
              <a:ea typeface="+mj-ea"/>
              <a:cs typeface="+mj-cs"/>
            </a:endParaRPr>
          </a:p>
        </p:txBody>
      </p:sp>
      <p:sp>
        <p:nvSpPr>
          <p:cNvPr id="2" name="Slide Number Placeholder 1">
            <a:extLst>
              <a:ext uri="{FF2B5EF4-FFF2-40B4-BE49-F238E27FC236}">
                <a16:creationId xmlns:a16="http://schemas.microsoft.com/office/drawing/2014/main" id="{E3AE2300-3348-4160-BC15-F93561849A7D}"/>
              </a:ext>
            </a:extLst>
          </p:cNvPr>
          <p:cNvSpPr>
            <a:spLocks noGrp="1"/>
          </p:cNvSpPr>
          <p:nvPr>
            <p:ph type="sldNum" sz="quarter" idx="12"/>
          </p:nvPr>
        </p:nvSpPr>
        <p:spPr/>
        <p:txBody>
          <a:bodyPr/>
          <a:lstStyle/>
          <a:p>
            <a:pPr>
              <a:defRPr/>
            </a:pPr>
            <a:fld id="{5F55F174-1D27-4C30-BDE8-B35C166C8698}" type="slidenum">
              <a:rPr lang="en-US" smtClean="0"/>
              <a:pPr>
                <a:defRPr/>
              </a:pPr>
              <a:t>8</a:t>
            </a:fld>
            <a:endParaRPr lang="en-US" dirty="0"/>
          </a:p>
        </p:txBody>
      </p:sp>
      <p:pic>
        <p:nvPicPr>
          <p:cNvPr id="6" name="Picture 5" descr="Understanding the regulation: challenges for UK IVD device developers">
            <a:extLst>
              <a:ext uri="{FF2B5EF4-FFF2-40B4-BE49-F238E27FC236}">
                <a16:creationId xmlns:a16="http://schemas.microsoft.com/office/drawing/2014/main" id="{C1EE0282-B215-44DE-24AB-23876758B74D}"/>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210674" y="5151916"/>
            <a:ext cx="2543175" cy="1260902"/>
          </a:xfrm>
          <a:prstGeom prst="rect">
            <a:avLst/>
          </a:prstGeom>
          <a:noFill/>
          <a:ln>
            <a:noFill/>
          </a:ln>
        </p:spPr>
      </p:pic>
    </p:spTree>
    <p:extLst>
      <p:ext uri="{BB962C8B-B14F-4D97-AF65-F5344CB8AC3E}">
        <p14:creationId xmlns:p14="http://schemas.microsoft.com/office/powerpoint/2010/main" val="1198115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113800" y="2547263"/>
            <a:ext cx="3174460" cy="1276925"/>
            <a:chOff x="3113800" y="2547263"/>
            <a:chExt cx="3174460" cy="1276925"/>
          </a:xfrm>
        </p:grpSpPr>
        <p:sp>
          <p:nvSpPr>
            <p:cNvPr id="4" name="TextBox 3"/>
            <p:cNvSpPr txBox="1"/>
            <p:nvPr/>
          </p:nvSpPr>
          <p:spPr>
            <a:xfrm>
              <a:off x="3113801" y="2547263"/>
              <a:ext cx="3174459" cy="738664"/>
            </a:xfrm>
            <a:prstGeom prst="rect">
              <a:avLst/>
            </a:prstGeom>
            <a:noFill/>
          </p:spPr>
          <p:txBody>
            <a:bodyPr wrap="none" lIns="0" tIns="0" rIns="0" bIns="0" rtlCol="0">
              <a:spAutoFit/>
            </a:bodyPr>
            <a:lstStyle/>
            <a:p>
              <a:pPr algn="r"/>
              <a:r>
                <a:rPr lang="en-US" sz="4800" dirty="0">
                  <a:solidFill>
                    <a:schemeClr val="bg1"/>
                  </a:solidFill>
                  <a:latin typeface="Judson" panose="02000603000000000000" pitchFamily="50" charset="0"/>
                  <a:ea typeface="Fira Sans OT" panose="020B0603050000020004" pitchFamily="34" charset="0"/>
                </a:rPr>
                <a:t>BREAK TIME</a:t>
              </a:r>
            </a:p>
          </p:txBody>
        </p:sp>
        <p:sp>
          <p:nvSpPr>
            <p:cNvPr id="5" name="Rectangle 4"/>
            <p:cNvSpPr/>
            <p:nvPr/>
          </p:nvSpPr>
          <p:spPr>
            <a:xfrm>
              <a:off x="3113800" y="3362523"/>
              <a:ext cx="3174459" cy="461665"/>
            </a:xfrm>
            <a:prstGeom prst="rect">
              <a:avLst/>
            </a:prstGeom>
          </p:spPr>
          <p:txBody>
            <a:bodyPr wrap="square" lIns="0" tIns="0" rIns="0" bIns="0">
              <a:spAutoFit/>
            </a:bodyPr>
            <a:lstStyle/>
            <a:p>
              <a:pPr algn="r"/>
              <a:r>
                <a:rPr lang="en-US"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rPr>
                <a:t>Sed ut perspiciatis unde omnis iste natus error sit voluptatem accusantium doloremque laudantium, architecto. Nemo enim suscipit.</a:t>
              </a:r>
              <a:endParaRPr lang="bg-BG" sz="1000" dirty="0">
                <a:solidFill>
                  <a:schemeClr val="bg1">
                    <a:lumMod val="95000"/>
                  </a:schemeClr>
                </a:solidFill>
                <a:latin typeface="Clear Sans" panose="020B0503030202020304" pitchFamily="34" charset="0"/>
                <a:ea typeface="Fira Sans OT Light" panose="020B0603050000020004" pitchFamily="34" charset="0"/>
                <a:cs typeface="Clear Sans" panose="020B0503030202020304" pitchFamily="34" charset="0"/>
              </a:endParaRPr>
            </a:p>
          </p:txBody>
        </p:sp>
      </p:grpSp>
      <p:pic>
        <p:nvPicPr>
          <p:cNvPr id="8" name="Picture 7">
            <a:extLst>
              <a:ext uri="{FF2B5EF4-FFF2-40B4-BE49-F238E27FC236}">
                <a16:creationId xmlns:a16="http://schemas.microsoft.com/office/drawing/2014/main" id="{CE99D5FF-84A9-1442-AC5D-DAAE29FD22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16F2E2B-BCEF-B94F-A047-09B9C2CC982C}"/>
              </a:ext>
            </a:extLst>
          </p:cNvPr>
          <p:cNvSpPr txBox="1"/>
          <p:nvPr/>
        </p:nvSpPr>
        <p:spPr>
          <a:xfrm>
            <a:off x="1328882" y="2547263"/>
            <a:ext cx="10223500" cy="615553"/>
          </a:xfrm>
          <a:prstGeom prst="rect">
            <a:avLst/>
          </a:prstGeom>
          <a:noFill/>
        </p:spPr>
        <p:txBody>
          <a:bodyPr wrap="square" lIns="0" tIns="0" rIns="0" bIns="0" rtlCol="0">
            <a:spAutoFit/>
          </a:bodyPr>
          <a:lstStyle/>
          <a:p>
            <a:pPr algn="ctr"/>
            <a:r>
              <a:rPr lang="en-US" sz="4000" dirty="0">
                <a:solidFill>
                  <a:srgbClr val="BAA259"/>
                </a:solidFill>
                <a:latin typeface="Arial" panose="020B0604020202020204" pitchFamily="34" charset="0"/>
                <a:ea typeface="Fira Sans OT" panose="020B0603050000020004" pitchFamily="34" charset="0"/>
                <a:cs typeface="Arial" panose="020B0604020202020204" pitchFamily="34" charset="0"/>
              </a:rPr>
              <a:t>VIEWS ON EXISTING LAWS</a:t>
            </a:r>
          </a:p>
        </p:txBody>
      </p:sp>
      <p:sp>
        <p:nvSpPr>
          <p:cNvPr id="3" name="Slide Number Placeholder 2">
            <a:extLst>
              <a:ext uri="{FF2B5EF4-FFF2-40B4-BE49-F238E27FC236}">
                <a16:creationId xmlns:a16="http://schemas.microsoft.com/office/drawing/2014/main" id="{4EC8C2BE-B444-45E7-B5AA-386ABA0A2889}"/>
              </a:ext>
            </a:extLst>
          </p:cNvPr>
          <p:cNvSpPr>
            <a:spLocks noGrp="1"/>
          </p:cNvSpPr>
          <p:nvPr>
            <p:ph type="sldNum" sz="quarter" idx="12"/>
          </p:nvPr>
        </p:nvSpPr>
        <p:spPr/>
        <p:txBody>
          <a:bodyPr/>
          <a:lstStyle/>
          <a:p>
            <a:fld id="{802910A0-F218-4896-987D-E7FBB14C683D}" type="slidenum">
              <a:rPr lang="en-US" smtClean="0"/>
              <a:t>9</a:t>
            </a:fld>
            <a:endParaRPr lang="en-US" dirty="0"/>
          </a:p>
        </p:txBody>
      </p:sp>
    </p:spTree>
    <p:extLst>
      <p:ext uri="{BB962C8B-B14F-4D97-AF65-F5344CB8AC3E}">
        <p14:creationId xmlns:p14="http://schemas.microsoft.com/office/powerpoint/2010/main" val="18074386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00C8FD00200C84FAD7EBFD8CBCD5DDD" ma:contentTypeVersion="8" ma:contentTypeDescription="Create a new document." ma:contentTypeScope="" ma:versionID="dcb796c5994cad51de36770b2cb43b8e">
  <xsd:schema xmlns:xsd="http://www.w3.org/2001/XMLSchema" xmlns:xs="http://www.w3.org/2001/XMLSchema" xmlns:p="http://schemas.microsoft.com/office/2006/metadata/properties" xmlns:ns3="634a5a70-282e-4862-94e1-6a4a748e0ed3" xmlns:ns4="cae4941a-5514-4bb5-8a91-ea2e3e0c82dc" targetNamespace="http://schemas.microsoft.com/office/2006/metadata/properties" ma:root="true" ma:fieldsID="efaca0a4e4968e0816bbe5ab80c6600c" ns3:_="" ns4:_="">
    <xsd:import namespace="634a5a70-282e-4862-94e1-6a4a748e0ed3"/>
    <xsd:import namespace="cae4941a-5514-4bb5-8a91-ea2e3e0c82d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4a5a70-282e-4862-94e1-6a4a748e0ed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e4941a-5514-4bb5-8a91-ea2e3e0c82d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F16250-EFC3-426F-8B89-AD08DE3C9BF2}">
  <ds:schemaRefs>
    <ds:schemaRef ds:uri="http://purl.org/dc/dcmitype/"/>
    <ds:schemaRef ds:uri="634a5a70-282e-4862-94e1-6a4a748e0ed3"/>
    <ds:schemaRef ds:uri="http://schemas.microsoft.com/office/2006/documentManagement/types"/>
    <ds:schemaRef ds:uri="cae4941a-5514-4bb5-8a91-ea2e3e0c82dc"/>
    <ds:schemaRef ds:uri="http://purl.org/dc/terms/"/>
    <ds:schemaRef ds:uri="http://purl.org/dc/elements/1.1/"/>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DD286ED-C648-4775-BE8E-ADFC5E4D3980}">
  <ds:schemaRefs>
    <ds:schemaRef ds:uri="http://schemas.microsoft.com/sharepoint/v3/contenttype/forms"/>
  </ds:schemaRefs>
</ds:datastoreItem>
</file>

<file path=customXml/itemProps3.xml><?xml version="1.0" encoding="utf-8"?>
<ds:datastoreItem xmlns:ds="http://schemas.openxmlformats.org/officeDocument/2006/customXml" ds:itemID="{3115C731-859C-468D-A8C8-5574A56C36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4a5a70-282e-4862-94e1-6a4a748e0ed3"/>
    <ds:schemaRef ds:uri="cae4941a-5514-4bb5-8a91-ea2e3e0c82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113956</TotalTime>
  <Words>5237</Words>
  <Application>Microsoft Office PowerPoint</Application>
  <PresentationFormat>Widescreen</PresentationFormat>
  <Paragraphs>747</Paragraphs>
  <Slides>55</Slides>
  <Notes>20</Notes>
  <HiddenSlides>4</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55</vt:i4>
      </vt:variant>
    </vt:vector>
  </HeadingPairs>
  <TitlesOfParts>
    <vt:vector size="73" baseType="lpstr">
      <vt:lpstr>ＭＳ Ｐゴシック</vt:lpstr>
      <vt:lpstr>SimSun</vt:lpstr>
      <vt:lpstr>Arial</vt:lpstr>
      <vt:lpstr>Arial</vt:lpstr>
      <vt:lpstr>Arial MT Std</vt:lpstr>
      <vt:lpstr>Arial Unicode MS</vt:lpstr>
      <vt:lpstr>Calibri</vt:lpstr>
      <vt:lpstr>Calibri Light</vt:lpstr>
      <vt:lpstr>Clear Sans</vt:lpstr>
      <vt:lpstr>Courier New</vt:lpstr>
      <vt:lpstr>Fira Sans OT</vt:lpstr>
      <vt:lpstr>Fira Sans OT Light</vt:lpstr>
      <vt:lpstr>Garamond</vt:lpstr>
      <vt:lpstr>Judson</vt:lpstr>
      <vt:lpstr>Open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NAMFISA REGULATORY SCOPE AT A GLANCE</vt:lpstr>
      <vt:lpstr>FINANCIAL REGULATION OBJECTIVES  </vt:lpstr>
      <vt:lpstr>PowerPoint Presentation</vt:lpstr>
      <vt:lpstr>REGULATORY CHALLENGES</vt:lpstr>
      <vt:lpstr>PowerPoint Presentation</vt:lpstr>
      <vt:lpstr>PowerPoint Presentation</vt:lpstr>
      <vt:lpstr>NEW LEGISLATION </vt:lpstr>
      <vt:lpstr>PowerPoint Presentation</vt:lpstr>
      <vt:lpstr>PowerPoint Presentation</vt:lpstr>
      <vt:lpstr> NEW NAMFISA  ACT, NO. 3 OF 2021 </vt:lpstr>
      <vt:lpstr>PowerPoint Presentation</vt:lpstr>
      <vt:lpstr>FINANCIAL INSTITUTIONS AND MARKETS ACT  No. 2 of 2021 (FIMA)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FIMA – CHAPTER 10 (HIGHLIGHTS) </vt:lpstr>
      <vt:lpstr>FIMA – CHAPTER 10  HIGHLIGHTS (CONT.) </vt:lpstr>
      <vt:lpstr>FIMA - GOVERNANCE AND RISK MANAGEMENT </vt:lpstr>
      <vt:lpstr>FIMA - GOVERNANCE AND RISK MANAGEMENT </vt:lpstr>
      <vt:lpstr>FIMA - SUBORDINATE LEGISLATION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Lirunga Lirunga</dc:creator>
  <cp:lastModifiedBy>Shiikufeni Pandeni</cp:lastModifiedBy>
  <cp:revision>1218</cp:revision>
  <cp:lastPrinted>2022-05-16T08:28:40Z</cp:lastPrinted>
  <dcterms:created xsi:type="dcterms:W3CDTF">2015-01-28T20:52:53Z</dcterms:created>
  <dcterms:modified xsi:type="dcterms:W3CDTF">2022-06-08T10:14:52Z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0x010100D00C8FD00200C84FAD7EBFD8CBCD5DDD</vt:lpwstr>
  </property>
</Properties>
</file>